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94920-DF72-46EA-B6F0-3009FF5B483C}" type="datetimeFigureOut">
              <a:rPr lang="en-US" smtClean="0"/>
              <a:t>4/8/2018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70174-862D-4BE2-8D0A-DA50F60EA4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0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1D256-7818-4A07-9773-8150AB902E84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3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DD09-D97D-4AFD-8058-884B176DFE54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82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D7483-6B63-4D2D-A3BC-2C2F32F7FE1A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7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EAF7-57D6-48E2-8E9F-4D32738F4FC5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2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B0D78-09DB-4B02-B326-A780D50C2F29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53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76208-5615-4794-8C55-02606076F1A7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9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E108-45C2-40C1-8288-3680C7BD0DED}" type="datetime1">
              <a:rPr lang="en-US" smtClean="0"/>
              <a:t>4/8/2018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60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114C-360F-421B-BE10-6B8A16FF8151}" type="datetime1">
              <a:rPr lang="en-US" smtClean="0"/>
              <a:t>4/8/2018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65B7-354A-45F7-A6C8-A8E8EEF68BB4}" type="datetime1">
              <a:rPr lang="en-US" smtClean="0"/>
              <a:t>4/8/2018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5D4FF-F7DF-4834-B509-102369276CD0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8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A9F06-CB77-4CDA-95E7-83558518B5D1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7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35A0A-0335-4699-B115-C913C9D2F06F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D61C4-F884-405D-9957-095A73AF2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6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cio-midmarket.techtarget.com/definition/ciphertext" TargetMode="External"/><Relationship Id="rId2" Type="http://schemas.openxmlformats.org/officeDocument/2006/relationships/hyperlink" Target="http://searchdatamanagement.techtarget.com/definition/dat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Telecommunications_network" TargetMode="External"/><Relationship Id="rId3" Type="http://schemas.openxmlformats.org/officeDocument/2006/relationships/hyperlink" Target="https://en.wikipedia.org/wiki/Semiconductor" TargetMode="External"/><Relationship Id="rId7" Type="http://schemas.openxmlformats.org/officeDocument/2006/relationships/hyperlink" Target="https://en.wikipedia.org/wiki/Digital_signal" TargetMode="External"/><Relationship Id="rId12" Type="http://schemas.openxmlformats.org/officeDocument/2006/relationships/image" Target="../media/image13.jpeg"/><Relationship Id="rId2" Type="http://schemas.openxmlformats.org/officeDocument/2006/relationships/hyperlink" Target="https://en.wikipedia.org/wiki/Lead_(electronics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Diode" TargetMode="External"/><Relationship Id="rId11" Type="http://schemas.openxmlformats.org/officeDocument/2006/relationships/image" Target="../media/image12.jpeg"/><Relationship Id="rId5" Type="http://schemas.openxmlformats.org/officeDocument/2006/relationships/hyperlink" Target="https://en.wikipedia.org/wiki/P%E2%80%93n_junction" TargetMode="External"/><Relationship Id="rId10" Type="http://schemas.openxmlformats.org/officeDocument/2006/relationships/image" Target="../media/image1.jpg"/><Relationship Id="rId4" Type="http://schemas.openxmlformats.org/officeDocument/2006/relationships/hyperlink" Target="https://en.wikipedia.org/wiki/Light_source" TargetMode="External"/><Relationship Id="rId9" Type="http://schemas.openxmlformats.org/officeDocument/2006/relationships/hyperlink" Target="https://en.wikipedia.org/wiki/Node_(networking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924800" cy="337185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Terminologies 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Communication Department Semester 1</a:t>
            </a:r>
          </a:p>
          <a:p>
            <a:r>
              <a:rPr lang="en-GB" dirty="0"/>
              <a:t>2017 – 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968" y="228600"/>
            <a:ext cx="1714500" cy="2133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6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Terminologies</a:t>
            </a:r>
            <a:r>
              <a:rPr lang="en-GB" sz="4000" b="1" dirty="0" smtClean="0"/>
              <a:t> Practice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Communication</a:t>
            </a:r>
            <a:r>
              <a:rPr lang="en-GB" dirty="0"/>
              <a:t> Is the process of sharing meaning through continuous flow of symbolic messages</a:t>
            </a:r>
            <a:r>
              <a:rPr lang="en-GB" dirty="0" smtClean="0"/>
              <a:t>. </a:t>
            </a:r>
          </a:p>
          <a:p>
            <a:pPr lvl="0"/>
            <a:endParaRPr lang="en-US" dirty="0"/>
          </a:p>
          <a:p>
            <a:pPr lvl="0"/>
            <a:r>
              <a:rPr lang="en-GB" b="1" dirty="0"/>
              <a:t>Communicator (Sender/receiver)</a:t>
            </a:r>
            <a:r>
              <a:rPr lang="en-GB" dirty="0"/>
              <a:t> - the participants in communication.  Typically the roles reverse regularly</a:t>
            </a:r>
            <a:r>
              <a:rPr lang="en-GB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"/>
            <a:ext cx="1066800" cy="1327574"/>
          </a:xfrm>
          <a:prstGeom prst="rect">
            <a:avLst/>
          </a:prstGeom>
        </p:spPr>
      </p:pic>
      <p:pic>
        <p:nvPicPr>
          <p:cNvPr id="7" name="Picture 6" descr="H:\Communication\Images_Ter\comm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869" y="2743200"/>
            <a:ext cx="1514475" cy="1053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:\Communication\Images_Ter\sender and receiver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029200"/>
            <a:ext cx="2295525" cy="946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5873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GB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Message</a:t>
            </a:r>
            <a:r>
              <a:rPr lang="en-GB" dirty="0"/>
              <a:t> - a single uninterrupted utterance. </a:t>
            </a:r>
            <a:r>
              <a:rPr lang="en-GB" sz="2800" dirty="0"/>
              <a:t>Verbal </a:t>
            </a:r>
            <a:r>
              <a:rPr lang="en-GB" dirty="0"/>
              <a:t>or nonverbal</a:t>
            </a:r>
            <a:r>
              <a:rPr lang="en-GB" dirty="0" smtClean="0"/>
              <a:t>. </a:t>
            </a:r>
          </a:p>
          <a:p>
            <a:pPr lvl="0"/>
            <a:endParaRPr lang="en-GB" dirty="0"/>
          </a:p>
          <a:p>
            <a:pPr lvl="0"/>
            <a:endParaRPr lang="en-GB" dirty="0" smtClean="0"/>
          </a:p>
          <a:p>
            <a:pPr lvl="0"/>
            <a:r>
              <a:rPr lang="en-GB" b="1" dirty="0"/>
              <a:t>Code</a:t>
            </a:r>
            <a:r>
              <a:rPr lang="en-GB" dirty="0"/>
              <a:t> - a system suitable for creating/carrying messages through a specific medium</a:t>
            </a:r>
            <a:endParaRPr lang="en-US" sz="3600" dirty="0"/>
          </a:p>
          <a:p>
            <a:pPr lvl="1"/>
            <a:r>
              <a:rPr lang="en-GB" dirty="0"/>
              <a:t>encode (put into code) and</a:t>
            </a:r>
            <a:endParaRPr lang="en-US" sz="3200" dirty="0"/>
          </a:p>
          <a:p>
            <a:pPr lvl="1"/>
            <a:r>
              <a:rPr lang="en-GB" dirty="0"/>
              <a:t>decode (take out of code.</a:t>
            </a:r>
            <a:endParaRPr lang="en-US" sz="3200" dirty="0"/>
          </a:p>
          <a:p>
            <a:pPr lv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"/>
            <a:ext cx="1066800" cy="1327574"/>
          </a:xfrm>
          <a:prstGeom prst="rect">
            <a:avLst/>
          </a:prstGeom>
        </p:spPr>
      </p:pic>
      <p:pic>
        <p:nvPicPr>
          <p:cNvPr id="7" name="Picture 6" descr="H:\Communication\Images_Ter\mess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71800"/>
            <a:ext cx="2857500" cy="812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civil\Desktop\code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4800599"/>
            <a:ext cx="2562225" cy="1434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448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5357"/>
            <a:ext cx="8229600" cy="1143000"/>
          </a:xfrm>
        </p:spPr>
        <p:txBody>
          <a:bodyPr/>
          <a:lstStyle/>
          <a:p>
            <a:r>
              <a:rPr lang="en-GB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489161"/>
            <a:ext cx="8229600" cy="4525963"/>
          </a:xfrm>
        </p:spPr>
        <p:txBody>
          <a:bodyPr/>
          <a:lstStyle/>
          <a:p>
            <a:r>
              <a:rPr lang="en-GB" b="1" dirty="0"/>
              <a:t>Channels</a:t>
            </a:r>
            <a:r>
              <a:rPr lang="en-GB" dirty="0"/>
              <a:t> (verbal, nonverbal, etc.) - the specific mechanism (“pipeline”) used to transmit the message</a:t>
            </a:r>
            <a:r>
              <a:rPr lang="en-GB" dirty="0" smtClean="0"/>
              <a:t>. </a:t>
            </a:r>
          </a:p>
          <a:p>
            <a:pPr marL="0" indent="0">
              <a:buNone/>
            </a:pPr>
            <a:endParaRPr lang="en-GB" dirty="0" smtClean="0"/>
          </a:p>
          <a:p>
            <a:pPr lvl="0"/>
            <a:r>
              <a:rPr lang="en-GB" b="1" dirty="0"/>
              <a:t>Medium</a:t>
            </a:r>
            <a:r>
              <a:rPr lang="en-GB" dirty="0"/>
              <a:t> (face-to-face, television, web, phone, etc.) - form or technology of transmission — determines kind of code used.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"/>
            <a:ext cx="1066800" cy="1327574"/>
          </a:xfrm>
          <a:prstGeom prst="rect">
            <a:avLst/>
          </a:prstGeom>
        </p:spPr>
      </p:pic>
      <p:pic>
        <p:nvPicPr>
          <p:cNvPr id="7" name="Picture 6" descr="H:\Communication\Images_Ter\channel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605" y="2954655"/>
            <a:ext cx="2085975" cy="948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:\Communication\Images_Ter\medium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953000"/>
            <a:ext cx="1838325" cy="1034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077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Noise</a:t>
            </a:r>
            <a:r>
              <a:rPr lang="en-GB" dirty="0"/>
              <a:t> - interference with message — external (physical), internal (mental) or semantic (misunderstanding/reaction</a:t>
            </a:r>
            <a:r>
              <a:rPr lang="en-GB" dirty="0" smtClean="0"/>
              <a:t>.</a:t>
            </a:r>
          </a:p>
          <a:p>
            <a:pPr marL="0" lvl="0" indent="0">
              <a:buNone/>
            </a:pPr>
            <a:endParaRPr lang="en-GB" dirty="0"/>
          </a:p>
          <a:p>
            <a:r>
              <a:rPr lang="en-GB" b="1" dirty="0" err="1" smtClean="0"/>
              <a:t>Encapulate</a:t>
            </a:r>
            <a:r>
              <a:rPr lang="en-GB" b="1" dirty="0" smtClean="0"/>
              <a:t> </a:t>
            </a:r>
            <a:r>
              <a:rPr lang="en-GB" dirty="0"/>
              <a:t>- Enclose (a message or signal) in a set of codes which allow transfer across networks</a:t>
            </a:r>
            <a:r>
              <a:rPr lang="en-GB" dirty="0" smtClean="0"/>
              <a:t>.  </a:t>
            </a:r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"/>
            <a:ext cx="1066800" cy="1327574"/>
          </a:xfrm>
          <a:prstGeom prst="rect">
            <a:avLst/>
          </a:prstGeom>
        </p:spPr>
      </p:pic>
      <p:pic>
        <p:nvPicPr>
          <p:cNvPr id="7" name="Picture 6" descr="H:\Communication\Images_Ter\nois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308" y="2778760"/>
            <a:ext cx="2639291" cy="1031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:\Communication\Images_Ter\encapsulation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3" y="4814455"/>
            <a:ext cx="2757922" cy="106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799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7159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377814"/>
          </a:xfrm>
        </p:spPr>
        <p:txBody>
          <a:bodyPr/>
          <a:lstStyle/>
          <a:p>
            <a:pPr lvl="0"/>
            <a:r>
              <a:rPr lang="en-GB" b="1" dirty="0"/>
              <a:t>Encryption -</a:t>
            </a:r>
            <a:r>
              <a:rPr lang="en-GB" dirty="0"/>
              <a:t> Encryption is the conversion of electronic </a:t>
            </a:r>
            <a:r>
              <a:rPr lang="en-GB" dirty="0">
                <a:hlinkClick r:id="rId2"/>
              </a:rPr>
              <a:t>data</a:t>
            </a:r>
            <a:r>
              <a:rPr lang="en-GB" dirty="0"/>
              <a:t> into another form, called </a:t>
            </a:r>
            <a:r>
              <a:rPr lang="en-GB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ciphertext</a:t>
            </a:r>
            <a:r>
              <a:rPr lang="en-GB" dirty="0"/>
              <a:t>, which cannot be easily understood by anyone except authorized parties</a:t>
            </a:r>
            <a:r>
              <a:rPr lang="en-GB" dirty="0" smtClean="0"/>
              <a:t>. </a:t>
            </a:r>
            <a:endParaRPr lang="en-US" dirty="0"/>
          </a:p>
          <a:p>
            <a:pPr lvl="0"/>
            <a:r>
              <a:rPr lang="en-GB" b="1" dirty="0"/>
              <a:t>Serial -</a:t>
            </a:r>
            <a:r>
              <a:rPr lang="en-GB" dirty="0"/>
              <a:t> Serial means one event at a time. It is usually contrasted with </a:t>
            </a:r>
            <a:r>
              <a:rPr lang="en-GB" i="1" dirty="0"/>
              <a:t>parallel</a:t>
            </a:r>
            <a:r>
              <a:rPr lang="en-GB" dirty="0"/>
              <a:t>, meaning more than one event happening at a time.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"/>
            <a:ext cx="1066800" cy="1327574"/>
          </a:xfrm>
          <a:prstGeom prst="rect">
            <a:avLst/>
          </a:prstGeom>
        </p:spPr>
      </p:pic>
      <p:pic>
        <p:nvPicPr>
          <p:cNvPr id="7" name="Picture 6" descr="H:\Communication\Images_Ter\encryption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895599"/>
            <a:ext cx="2962275" cy="662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:\Communication\Images_Ter\serial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925" y="5111200"/>
            <a:ext cx="2009775" cy="805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21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LED (Light Emitting Diode) - </a:t>
            </a:r>
            <a:r>
              <a:rPr lang="en-GB" dirty="0"/>
              <a:t>Is a two-</a:t>
            </a:r>
            <a:r>
              <a:rPr lang="en-GB" dirty="0">
                <a:hlinkClick r:id="rId2" tooltip="Lead (electronics)"/>
              </a:rPr>
              <a:t>lead</a:t>
            </a:r>
            <a:r>
              <a:rPr lang="en-GB" dirty="0"/>
              <a:t> </a:t>
            </a:r>
            <a:r>
              <a:rPr lang="en-GB" dirty="0">
                <a:hlinkClick r:id="rId3" tooltip="Semiconductor"/>
              </a:rPr>
              <a:t>semiconductor</a:t>
            </a:r>
            <a:r>
              <a:rPr lang="en-GB" dirty="0"/>
              <a:t> </a:t>
            </a:r>
            <a:r>
              <a:rPr lang="en-GB" dirty="0">
                <a:hlinkClick r:id="rId4" tooltip="Light source"/>
              </a:rPr>
              <a:t>light source</a:t>
            </a:r>
            <a:r>
              <a:rPr lang="en-GB" dirty="0"/>
              <a:t>. It is a </a:t>
            </a:r>
            <a:r>
              <a:rPr lang="en-GB" dirty="0">
                <a:hlinkClick r:id="rId5" tooltip="P–n junction"/>
              </a:rPr>
              <a:t>p–n junction</a:t>
            </a:r>
            <a:r>
              <a:rPr lang="en-GB" dirty="0"/>
              <a:t> </a:t>
            </a:r>
            <a:r>
              <a:rPr lang="en-GB" dirty="0">
                <a:hlinkClick r:id="rId6" tooltip="Diode"/>
              </a:rPr>
              <a:t>diode</a:t>
            </a:r>
            <a:r>
              <a:rPr lang="en-GB" dirty="0"/>
              <a:t> that emits light when activated.</a:t>
            </a:r>
            <a:endParaRPr lang="en-US" dirty="0"/>
          </a:p>
          <a:p>
            <a:pPr lvl="0"/>
            <a:r>
              <a:rPr lang="en-GB" b="1" dirty="0"/>
              <a:t>Network -</a:t>
            </a:r>
            <a:r>
              <a:rPr lang="en-GB" dirty="0"/>
              <a:t> Is a </a:t>
            </a:r>
            <a:r>
              <a:rPr lang="en-GB" dirty="0">
                <a:hlinkClick r:id="rId7" tooltip="Digital signal"/>
              </a:rPr>
              <a:t>digital</a:t>
            </a:r>
            <a:r>
              <a:rPr lang="en-GB" dirty="0"/>
              <a:t> </a:t>
            </a:r>
            <a:r>
              <a:rPr lang="en-GB" dirty="0">
                <a:hlinkClick r:id="rId8" tooltip="Telecommunications network"/>
              </a:rPr>
              <a:t>telecommunications network</a:t>
            </a:r>
            <a:r>
              <a:rPr lang="en-GB" dirty="0"/>
              <a:t> which allows </a:t>
            </a:r>
            <a:r>
              <a:rPr lang="en-GB" dirty="0">
                <a:hlinkClick r:id="rId9" tooltip="Node (networking)"/>
              </a:rPr>
              <a:t>nodes</a:t>
            </a:r>
            <a:r>
              <a:rPr lang="en-GB" dirty="0"/>
              <a:t> to share resources.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61C4-F884-405D-9957-095A73AF2567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"/>
            <a:ext cx="1066800" cy="1327574"/>
          </a:xfrm>
          <a:prstGeom prst="rect">
            <a:avLst/>
          </a:prstGeom>
        </p:spPr>
      </p:pic>
      <p:pic>
        <p:nvPicPr>
          <p:cNvPr id="7" name="Picture 6" descr="H:\Communication\Images_Ter\led.jpg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667000"/>
            <a:ext cx="1524000" cy="963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H:\Communication\Images_Ter\network.jp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00600"/>
            <a:ext cx="1771650" cy="1297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1053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69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Terminologies </vt:lpstr>
      <vt:lpstr>Terminologies Practice</vt:lpstr>
      <vt:lpstr>Cont.</vt:lpstr>
      <vt:lpstr>Cont.</vt:lpstr>
      <vt:lpstr>Cont.</vt:lpstr>
      <vt:lpstr>Cont.</vt:lpstr>
      <vt:lpstr>Cont.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17</cp:revision>
  <dcterms:created xsi:type="dcterms:W3CDTF">2018-04-08T05:59:23Z</dcterms:created>
  <dcterms:modified xsi:type="dcterms:W3CDTF">2018-04-08T09:33:01Z</dcterms:modified>
</cp:coreProperties>
</file>