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2/17/2018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2/17/2018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2/17/2018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2/17/2018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en.wikipedia.org/wiki/A5/2" TargetMode="External"/><Relationship Id="rId2" Type="http://schemas.openxmlformats.org/officeDocument/2006/relationships/hyperlink" Target="http://en.wikipedia.org/wiki/A5/1" TargetMode="Externa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hyperlink" Target="http://en.wikipedia.org/wiki/Stream_cipher"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609600" y="304800"/>
            <a:ext cx="7924800" cy="6019800"/>
          </a:xfrm>
          <a:prstGeom prst="rect">
            <a:avLst/>
          </a:prstGeom>
          <a:noFill/>
        </p:spPr>
      </p:pic>
    </p:spTree>
    <p:extLst>
      <p:ext uri="{BB962C8B-B14F-4D97-AF65-F5344CB8AC3E}">
        <p14:creationId xmlns:p14="http://schemas.microsoft.com/office/powerpoint/2010/main" val="27161498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www.azizi.ca/gsm/ma/images/multiframe.gif"/>
          <p:cNvPicPr/>
          <p:nvPr/>
        </p:nvPicPr>
        <p:blipFill>
          <a:blip r:embed="rId2"/>
          <a:srcRect/>
          <a:stretch>
            <a:fillRect/>
          </a:stretch>
        </p:blipFill>
        <p:spPr bwMode="auto">
          <a:xfrm>
            <a:off x="1600200" y="457200"/>
            <a:ext cx="6172200" cy="1304925"/>
          </a:xfrm>
          <a:prstGeom prst="rect">
            <a:avLst/>
          </a:prstGeom>
          <a:noFill/>
          <a:ln w="9525">
            <a:noFill/>
            <a:miter lim="800000"/>
            <a:headEnd/>
            <a:tailEnd/>
          </a:ln>
        </p:spPr>
      </p:pic>
      <p:pic>
        <p:nvPicPr>
          <p:cNvPr id="4" name="صورة 23"/>
          <p:cNvPicPr/>
          <p:nvPr/>
        </p:nvPicPr>
        <p:blipFill>
          <a:blip r:embed="rId3"/>
          <a:srcRect t="10663"/>
          <a:stretch>
            <a:fillRect/>
          </a:stretch>
        </p:blipFill>
        <p:spPr bwMode="auto">
          <a:xfrm>
            <a:off x="2105024" y="1952624"/>
            <a:ext cx="5438775" cy="3305175"/>
          </a:xfrm>
          <a:prstGeom prst="rect">
            <a:avLst/>
          </a:prstGeom>
          <a:noFill/>
          <a:ln w="9525">
            <a:noFill/>
            <a:miter lim="800000"/>
            <a:headEnd/>
            <a:tailEnd/>
          </a:ln>
        </p:spPr>
      </p:pic>
      <p:sp>
        <p:nvSpPr>
          <p:cNvPr id="5" name="Rectangle 4"/>
          <p:cNvSpPr/>
          <p:nvPr/>
        </p:nvSpPr>
        <p:spPr>
          <a:xfrm>
            <a:off x="3282897" y="5486400"/>
            <a:ext cx="2578206" cy="369332"/>
          </a:xfrm>
          <a:prstGeom prst="rect">
            <a:avLst/>
          </a:prstGeom>
        </p:spPr>
        <p:txBody>
          <a:bodyPr wrap="none">
            <a:spAutoFit/>
          </a:bodyPr>
          <a:lstStyle/>
          <a:p>
            <a:r>
              <a:rPr lang="en-US" dirty="0"/>
              <a:t>Structure of a </a:t>
            </a:r>
            <a:r>
              <a:rPr lang="en-US" dirty="0" err="1"/>
              <a:t>Multiframe</a:t>
            </a:r>
            <a:endParaRPr lang="en-US" dirty="0"/>
          </a:p>
        </p:txBody>
      </p:sp>
    </p:spTree>
    <p:extLst>
      <p:ext uri="{BB962C8B-B14F-4D97-AF65-F5344CB8AC3E}">
        <p14:creationId xmlns:p14="http://schemas.microsoft.com/office/powerpoint/2010/main" val="29268070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533400"/>
            <a:ext cx="7924800" cy="2542363"/>
          </a:xfrm>
          <a:prstGeom prst="rect">
            <a:avLst/>
          </a:prstGeom>
        </p:spPr>
        <p:txBody>
          <a:bodyPr wrap="square">
            <a:spAutoFit/>
          </a:bodyPr>
          <a:lstStyle/>
          <a:p>
            <a:pPr>
              <a:lnSpc>
                <a:spcPct val="150000"/>
              </a:lnSpc>
            </a:pPr>
            <a:r>
              <a:rPr lang="en-US" b="1" dirty="0"/>
              <a:t>Each frame can in turn be divided into 8 bursts, and each of the 8 bursts is</a:t>
            </a:r>
          </a:p>
          <a:p>
            <a:pPr>
              <a:lnSpc>
                <a:spcPct val="150000"/>
              </a:lnSpc>
            </a:pPr>
            <a:r>
              <a:rPr lang="en-US" b="1" dirty="0"/>
              <a:t>      assigned to ta single user. In a TDMA system, a burst is the unit of time,</a:t>
            </a:r>
          </a:p>
          <a:p>
            <a:pPr>
              <a:lnSpc>
                <a:spcPct val="150000"/>
              </a:lnSpc>
            </a:pPr>
            <a:r>
              <a:rPr lang="en-US" b="1" dirty="0"/>
              <a:t>       and each burst lasts for approximately 0.577 </a:t>
            </a:r>
            <a:r>
              <a:rPr lang="en-US" b="1" dirty="0" err="1"/>
              <a:t>ms.</a:t>
            </a:r>
            <a:endParaRPr lang="en-US" b="1" dirty="0"/>
          </a:p>
          <a:p>
            <a:pPr>
              <a:lnSpc>
                <a:spcPct val="150000"/>
              </a:lnSpc>
            </a:pPr>
            <a:r>
              <a:rPr lang="en-US" b="1" dirty="0"/>
              <a:t>   GSM1800 uses the 1710 MHz to 1880 MHz frequency band for communication . the burst structure of the uplink channel is presented in          fig ( 3.4 ) and the frequency allocation for GSM900 and GSM 1800 is presented in fig ( 3.5  ) .</a:t>
            </a:r>
            <a:r>
              <a:rPr lang="en-US" dirty="0"/>
              <a:t> </a:t>
            </a:r>
          </a:p>
        </p:txBody>
      </p:sp>
      <p:pic>
        <p:nvPicPr>
          <p:cNvPr id="3" name="Picture 2"/>
          <p:cNvPicPr/>
          <p:nvPr/>
        </p:nvPicPr>
        <p:blipFill rotWithShape="1">
          <a:blip r:embed="rId2"/>
          <a:srcRect l="31771" t="30568" r="27778" b="39571"/>
          <a:stretch/>
        </p:blipFill>
        <p:spPr bwMode="auto">
          <a:xfrm>
            <a:off x="1828800" y="3407352"/>
            <a:ext cx="5278120" cy="2190750"/>
          </a:xfrm>
          <a:prstGeom prst="rect">
            <a:avLst/>
          </a:prstGeom>
          <a:ln>
            <a:noFill/>
          </a:ln>
          <a:extLst>
            <a:ext uri="{53640926-AAD7-44D8-BBD7-CCE9431645EC}">
              <a14:shadowObscured xmlns:a14="http://schemas.microsoft.com/office/drawing/2010/main"/>
            </a:ext>
          </a:extLst>
        </p:spPr>
      </p:pic>
      <p:sp>
        <p:nvSpPr>
          <p:cNvPr id="4" name="Rectangle 3"/>
          <p:cNvSpPr/>
          <p:nvPr/>
        </p:nvSpPr>
        <p:spPr>
          <a:xfrm>
            <a:off x="2883932" y="5867400"/>
            <a:ext cx="3203121" cy="369332"/>
          </a:xfrm>
          <a:prstGeom prst="rect">
            <a:avLst/>
          </a:prstGeom>
        </p:spPr>
        <p:txBody>
          <a:bodyPr wrap="none">
            <a:spAutoFit/>
          </a:bodyPr>
          <a:lstStyle/>
          <a:p>
            <a:r>
              <a:rPr lang="en-US" b="1" dirty="0"/>
              <a:t>Fig(3.5) GSM900 and GSM 1800</a:t>
            </a:r>
          </a:p>
        </p:txBody>
      </p:sp>
    </p:spTree>
    <p:extLst>
      <p:ext uri="{BB962C8B-B14F-4D97-AF65-F5344CB8AC3E}">
        <p14:creationId xmlns:p14="http://schemas.microsoft.com/office/powerpoint/2010/main" val="23486255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533400"/>
            <a:ext cx="8153400" cy="2542363"/>
          </a:xfrm>
          <a:prstGeom prst="rect">
            <a:avLst/>
          </a:prstGeom>
        </p:spPr>
        <p:txBody>
          <a:bodyPr wrap="square">
            <a:spAutoFit/>
          </a:bodyPr>
          <a:lstStyle/>
          <a:p>
            <a:pPr>
              <a:lnSpc>
                <a:spcPct val="150000"/>
              </a:lnSpc>
            </a:pPr>
            <a:r>
              <a:rPr lang="en-US" b="1" dirty="0"/>
              <a:t>Each voice channel is digitized and compressed to a 13-Kbps digital signal. Each slot carries 156.25 bits. Eight slots are multiplexed together, creating a TDM frame.</a:t>
            </a:r>
          </a:p>
          <a:p>
            <a:pPr>
              <a:lnSpc>
                <a:spcPct val="150000"/>
              </a:lnSpc>
            </a:pPr>
            <a:r>
              <a:rPr lang="en-US" b="1" dirty="0"/>
              <a:t>Twenty-six frames are combined to form a </a:t>
            </a:r>
            <a:r>
              <a:rPr lang="en-US" b="1" dirty="0" err="1"/>
              <a:t>multiframe</a:t>
            </a:r>
            <a:r>
              <a:rPr lang="en-US" b="1" dirty="0"/>
              <a:t>. We can calculate the bit rate of each channel as follows:</a:t>
            </a:r>
          </a:p>
          <a:p>
            <a:pPr>
              <a:lnSpc>
                <a:spcPct val="150000"/>
              </a:lnSpc>
            </a:pPr>
            <a:r>
              <a:rPr lang="en-US" b="1" dirty="0"/>
              <a:t>Channel data rate= </a:t>
            </a:r>
            <a:r>
              <a:rPr lang="en-US" b="1" i="1" dirty="0"/>
              <a:t>(1/120 </a:t>
            </a:r>
            <a:r>
              <a:rPr lang="en-US" b="1" i="1" dirty="0" err="1"/>
              <a:t>ms</a:t>
            </a:r>
            <a:r>
              <a:rPr lang="en-US" b="1" i="1" dirty="0"/>
              <a:t>) x 26x 8 x 156.25=270.8 </a:t>
            </a:r>
            <a:r>
              <a:rPr lang="en-US" b="1" dirty="0"/>
              <a:t>Kbps</a:t>
            </a:r>
          </a:p>
          <a:p>
            <a:pPr>
              <a:lnSpc>
                <a:spcPct val="150000"/>
              </a:lnSpc>
            </a:pPr>
            <a:r>
              <a:rPr lang="en-US" b="1" dirty="0"/>
              <a:t>Each 270.8-Kbps digital channel modulates a carrier using </a:t>
            </a:r>
          </a:p>
        </p:txBody>
      </p:sp>
      <p:sp>
        <p:nvSpPr>
          <p:cNvPr id="3" name="Rectangle 2"/>
          <p:cNvSpPr/>
          <p:nvPr/>
        </p:nvSpPr>
        <p:spPr>
          <a:xfrm>
            <a:off x="533400" y="3237499"/>
            <a:ext cx="8001000" cy="1295868"/>
          </a:xfrm>
          <a:prstGeom prst="rect">
            <a:avLst/>
          </a:prstGeom>
        </p:spPr>
        <p:txBody>
          <a:bodyPr wrap="square">
            <a:spAutoFit/>
          </a:bodyPr>
          <a:lstStyle/>
          <a:p>
            <a:pPr>
              <a:lnSpc>
                <a:spcPct val="150000"/>
              </a:lnSpc>
            </a:pPr>
            <a:r>
              <a:rPr lang="en-US" b="1" dirty="0"/>
              <a:t>GMSK (a form of FSK used mainly in European systems); the result is a 200-KHz analog signal. Finally 124 analog channels of 200 KHz are multiplexed together using FDMA. The result is a 25-MHz band. </a:t>
            </a:r>
          </a:p>
        </p:txBody>
      </p:sp>
    </p:spTree>
    <p:extLst>
      <p:ext uri="{BB962C8B-B14F-4D97-AF65-F5344CB8AC3E}">
        <p14:creationId xmlns:p14="http://schemas.microsoft.com/office/powerpoint/2010/main" val="10755620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17" name="Picture 4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3400" y="34636"/>
            <a:ext cx="8395003" cy="541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7" name="Rectangle 26"/>
          <p:cNvSpPr/>
          <p:nvPr/>
        </p:nvSpPr>
        <p:spPr>
          <a:xfrm>
            <a:off x="1828800" y="5883671"/>
            <a:ext cx="4572000" cy="646331"/>
          </a:xfrm>
          <a:prstGeom prst="rect">
            <a:avLst/>
          </a:prstGeom>
        </p:spPr>
        <p:txBody>
          <a:bodyPr>
            <a:spAutoFit/>
          </a:bodyPr>
          <a:lstStyle/>
          <a:p>
            <a:r>
              <a:rPr lang="en-US" dirty="0"/>
              <a:t>Fig(3.6)   GSM system using TDMA/FDMA network </a:t>
            </a:r>
          </a:p>
        </p:txBody>
      </p:sp>
    </p:spTree>
    <p:extLst>
      <p:ext uri="{BB962C8B-B14F-4D97-AF65-F5344CB8AC3E}">
        <p14:creationId xmlns:p14="http://schemas.microsoft.com/office/powerpoint/2010/main" val="17152227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5800" y="381000"/>
            <a:ext cx="3052823" cy="369332"/>
          </a:xfrm>
          <a:prstGeom prst="rect">
            <a:avLst/>
          </a:prstGeom>
        </p:spPr>
        <p:txBody>
          <a:bodyPr wrap="none">
            <a:spAutoFit/>
          </a:bodyPr>
          <a:lstStyle/>
          <a:p>
            <a:r>
              <a:rPr lang="en-US" b="1" dirty="0"/>
              <a:t>3.3 GSM Frequency Allocation</a:t>
            </a:r>
            <a:endParaRPr lang="en-US" dirty="0"/>
          </a:p>
        </p:txBody>
      </p:sp>
      <p:sp>
        <p:nvSpPr>
          <p:cNvPr id="5" name="Rectangle 4"/>
          <p:cNvSpPr/>
          <p:nvPr/>
        </p:nvSpPr>
        <p:spPr>
          <a:xfrm>
            <a:off x="685800" y="750332"/>
            <a:ext cx="7696200" cy="1754326"/>
          </a:xfrm>
          <a:prstGeom prst="rect">
            <a:avLst/>
          </a:prstGeom>
        </p:spPr>
        <p:txBody>
          <a:bodyPr wrap="square">
            <a:spAutoFit/>
          </a:bodyPr>
          <a:lstStyle/>
          <a:p>
            <a:pPr>
              <a:lnSpc>
                <a:spcPct val="150000"/>
              </a:lnSpc>
            </a:pPr>
            <a:r>
              <a:rPr lang="en-US" b="1" dirty="0"/>
              <a:t>There are two frequency bands of 25 MHz each that have been allocated for</a:t>
            </a:r>
          </a:p>
          <a:p>
            <a:pPr>
              <a:lnSpc>
                <a:spcPct val="150000"/>
              </a:lnSpc>
            </a:pPr>
            <a:r>
              <a:rPr lang="en-US" b="1" dirty="0"/>
              <a:t> </a:t>
            </a:r>
            <a:r>
              <a:rPr lang="en-US" b="1" dirty="0" smtClean="0"/>
              <a:t> </a:t>
            </a:r>
            <a:r>
              <a:rPr lang="en-US" b="1" dirty="0"/>
              <a:t>the use of GSM. The band 890 - 915 MHz is used for the uplink direction </a:t>
            </a:r>
            <a:r>
              <a:rPr lang="en-US" b="1" dirty="0" smtClean="0"/>
              <a:t>   </a:t>
            </a:r>
            <a:r>
              <a:rPr lang="en-US" b="1" dirty="0"/>
              <a:t>(from the mobile station to the base station). The band 935 - 960 MHz is </a:t>
            </a:r>
            <a:r>
              <a:rPr lang="en-US" b="1" dirty="0" smtClean="0"/>
              <a:t>  </a:t>
            </a:r>
            <a:r>
              <a:rPr lang="en-US" b="1" dirty="0"/>
              <a:t>used for the downlink direction (from the base station to the mobile station) </a:t>
            </a:r>
            <a:endParaRPr lang="en-US" b="1" dirty="0"/>
          </a:p>
        </p:txBody>
      </p:sp>
      <p:pic>
        <p:nvPicPr>
          <p:cNvPr id="7" name="Picture 6" descr="http://www.azizi.ca/gsm/ma/images/alloc.gif"/>
          <p:cNvPicPr/>
          <p:nvPr/>
        </p:nvPicPr>
        <p:blipFill>
          <a:blip r:embed="rId2"/>
          <a:srcRect/>
          <a:stretch>
            <a:fillRect/>
          </a:stretch>
        </p:blipFill>
        <p:spPr bwMode="auto">
          <a:xfrm>
            <a:off x="2543175" y="2776537"/>
            <a:ext cx="4057650" cy="1304925"/>
          </a:xfrm>
          <a:prstGeom prst="rect">
            <a:avLst/>
          </a:prstGeom>
          <a:noFill/>
          <a:ln w="9525">
            <a:noFill/>
            <a:miter lim="800000"/>
            <a:headEnd/>
            <a:tailEnd/>
          </a:ln>
        </p:spPr>
      </p:pic>
      <p:sp>
        <p:nvSpPr>
          <p:cNvPr id="6" name="Rectangle 5"/>
          <p:cNvSpPr/>
          <p:nvPr/>
        </p:nvSpPr>
        <p:spPr>
          <a:xfrm>
            <a:off x="3362649" y="4267200"/>
            <a:ext cx="2342501" cy="369332"/>
          </a:xfrm>
          <a:prstGeom prst="rect">
            <a:avLst/>
          </a:prstGeom>
        </p:spPr>
        <p:txBody>
          <a:bodyPr wrap="none">
            <a:spAutoFit/>
          </a:bodyPr>
          <a:lstStyle/>
          <a:p>
            <a:r>
              <a:rPr lang="en-US" dirty="0"/>
              <a:t> GSM Frequency Bands</a:t>
            </a:r>
            <a:endParaRPr lang="en-US" dirty="0"/>
          </a:p>
        </p:txBody>
      </p:sp>
      <p:sp>
        <p:nvSpPr>
          <p:cNvPr id="8" name="Rectangle 7"/>
          <p:cNvSpPr/>
          <p:nvPr/>
        </p:nvSpPr>
        <p:spPr>
          <a:xfrm>
            <a:off x="685800" y="4724400"/>
            <a:ext cx="8001000" cy="923330"/>
          </a:xfrm>
          <a:prstGeom prst="rect">
            <a:avLst/>
          </a:prstGeom>
        </p:spPr>
        <p:txBody>
          <a:bodyPr wrap="square">
            <a:spAutoFit/>
          </a:bodyPr>
          <a:lstStyle/>
          <a:p>
            <a:pPr>
              <a:lnSpc>
                <a:spcPct val="150000"/>
              </a:lnSpc>
            </a:pPr>
            <a:r>
              <a:rPr lang="en-US" b="1" dirty="0"/>
              <a:t>GSM uses TDMA within a FDMA structure. As a result, different users can</a:t>
            </a:r>
          </a:p>
          <a:p>
            <a:pPr>
              <a:lnSpc>
                <a:spcPct val="150000"/>
              </a:lnSpc>
            </a:pPr>
            <a:r>
              <a:rPr lang="en-US" b="1" dirty="0"/>
              <a:t>transmit using the same frequency, but they can't transmit at the same time.</a:t>
            </a:r>
          </a:p>
        </p:txBody>
      </p:sp>
    </p:spTree>
    <p:extLst>
      <p:ext uri="{BB962C8B-B14F-4D97-AF65-F5344CB8AC3E}">
        <p14:creationId xmlns:p14="http://schemas.microsoft.com/office/powerpoint/2010/main" val="33844623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304800"/>
            <a:ext cx="8458200" cy="2585323"/>
          </a:xfrm>
          <a:prstGeom prst="rect">
            <a:avLst/>
          </a:prstGeom>
        </p:spPr>
        <p:txBody>
          <a:bodyPr wrap="square">
            <a:spAutoFit/>
          </a:bodyPr>
          <a:lstStyle/>
          <a:p>
            <a:pPr>
              <a:lnSpc>
                <a:spcPct val="150000"/>
              </a:lnSpc>
            </a:pPr>
            <a:r>
              <a:rPr lang="en-US" b="1" dirty="0"/>
              <a:t>A 25MHz frequency band is divided using an FDMA scheme into 124 </a:t>
            </a:r>
            <a:r>
              <a:rPr lang="en-US" b="1" dirty="0" smtClean="0"/>
              <a:t>one- way </a:t>
            </a:r>
            <a:r>
              <a:rPr lang="en-US" b="1" dirty="0"/>
              <a:t>carrier frequencies. Each base station is assigned one or more </a:t>
            </a:r>
            <a:r>
              <a:rPr lang="en-US" b="1" dirty="0" smtClean="0"/>
              <a:t>carriers to </a:t>
            </a:r>
            <a:r>
              <a:rPr lang="en-US" b="1" dirty="0"/>
              <a:t>use in its cell. A 200kHz frequency band separates the carrier </a:t>
            </a:r>
            <a:r>
              <a:rPr lang="en-US" b="1" dirty="0" smtClean="0"/>
              <a:t>frequencies from </a:t>
            </a:r>
            <a:r>
              <a:rPr lang="en-US" b="1" dirty="0"/>
              <a:t>each other. Normally, a 25MHz band should be divisible into 125 </a:t>
            </a:r>
            <a:r>
              <a:rPr lang="en-US" b="1" dirty="0" smtClean="0"/>
              <a:t>carrier frequencies </a:t>
            </a:r>
            <a:r>
              <a:rPr lang="en-US" b="1" dirty="0"/>
              <a:t>but in GSM the 1st carrier frequency is used as a guard </a:t>
            </a:r>
            <a:r>
              <a:rPr lang="en-US" b="1" dirty="0" smtClean="0"/>
              <a:t>band between </a:t>
            </a:r>
            <a:r>
              <a:rPr lang="en-US" b="1" dirty="0"/>
              <a:t>GSM and other services that might be working on lower frequencies</a:t>
            </a:r>
            <a:endParaRPr lang="en-US" b="1" dirty="0"/>
          </a:p>
        </p:txBody>
      </p:sp>
      <p:sp>
        <p:nvSpPr>
          <p:cNvPr id="3" name="Rectangle 2"/>
          <p:cNvSpPr/>
          <p:nvPr/>
        </p:nvSpPr>
        <p:spPr>
          <a:xfrm>
            <a:off x="685800" y="3059668"/>
            <a:ext cx="1850186" cy="369332"/>
          </a:xfrm>
          <a:prstGeom prst="rect">
            <a:avLst/>
          </a:prstGeom>
        </p:spPr>
        <p:txBody>
          <a:bodyPr wrap="none">
            <a:spAutoFit/>
          </a:bodyPr>
          <a:lstStyle/>
          <a:p>
            <a:r>
              <a:rPr lang="en-US" b="1" dirty="0"/>
              <a:t>3.4  GSM security</a:t>
            </a:r>
          </a:p>
        </p:txBody>
      </p:sp>
      <p:sp>
        <p:nvSpPr>
          <p:cNvPr id="4" name="Rectangle 3"/>
          <p:cNvSpPr/>
          <p:nvPr/>
        </p:nvSpPr>
        <p:spPr>
          <a:xfrm>
            <a:off x="471055" y="3429000"/>
            <a:ext cx="8305800" cy="2542363"/>
          </a:xfrm>
          <a:prstGeom prst="rect">
            <a:avLst/>
          </a:prstGeom>
        </p:spPr>
        <p:txBody>
          <a:bodyPr wrap="square">
            <a:spAutoFit/>
          </a:bodyPr>
          <a:lstStyle/>
          <a:p>
            <a:pPr>
              <a:lnSpc>
                <a:spcPct val="150000"/>
              </a:lnSpc>
            </a:pPr>
            <a:r>
              <a:rPr lang="en-US" b="1" dirty="0"/>
              <a:t>In any mobile system it important to send or receive or any kind of data in security situation, it's important to reach to the services in any time, it's also  important to not any one to use other accounts. All these threats require good security in the mobile system.  The GSM designed to be secure mobile phone system with strong subscriber authentication and over the air transmission encryption. The security model and algorithms were developed in secrecy and </a:t>
            </a:r>
            <a:endParaRPr lang="en-US" b="1" dirty="0"/>
          </a:p>
        </p:txBody>
      </p:sp>
    </p:spTree>
    <p:extLst>
      <p:ext uri="{BB962C8B-B14F-4D97-AF65-F5344CB8AC3E}">
        <p14:creationId xmlns:p14="http://schemas.microsoft.com/office/powerpoint/2010/main" val="42057329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57200" y="457200"/>
            <a:ext cx="8229600" cy="2542363"/>
          </a:xfrm>
          <a:prstGeom prst="rect">
            <a:avLst/>
          </a:prstGeom>
        </p:spPr>
        <p:txBody>
          <a:bodyPr wrap="square">
            <a:spAutoFit/>
          </a:bodyPr>
          <a:lstStyle/>
          <a:p>
            <a:pPr>
              <a:lnSpc>
                <a:spcPct val="150000"/>
              </a:lnSpc>
            </a:pPr>
            <a:r>
              <a:rPr lang="en-US" b="1" dirty="0"/>
              <a:t>were never published. Eventually some of the algorithms and specification are leaked out. </a:t>
            </a:r>
          </a:p>
          <a:p>
            <a:pPr>
              <a:lnSpc>
                <a:spcPct val="150000"/>
              </a:lnSpc>
            </a:pPr>
            <a:r>
              <a:rPr lang="en-US" b="1" dirty="0"/>
              <a:t>GSM uses several cryptographic algorithms for security. The </a:t>
            </a:r>
            <a:r>
              <a:rPr lang="en-US" b="1" u="sng" dirty="0">
                <a:hlinkClick r:id="rId2" tooltip="A5/1"/>
              </a:rPr>
              <a:t>A5/1</a:t>
            </a:r>
            <a:r>
              <a:rPr lang="en-US" b="1" dirty="0"/>
              <a:t> and </a:t>
            </a:r>
            <a:r>
              <a:rPr lang="en-US" b="1" u="sng" dirty="0">
                <a:hlinkClick r:id="rId3" tooltip="A5/2"/>
              </a:rPr>
              <a:t>A5/2</a:t>
            </a:r>
            <a:r>
              <a:rPr lang="en-US" b="1" dirty="0"/>
              <a:t> </a:t>
            </a:r>
            <a:r>
              <a:rPr lang="en-US" b="1" u="sng" dirty="0">
                <a:hlinkClick r:id="rId4" tooltip="Stream cipher"/>
              </a:rPr>
              <a:t>stream ciphers</a:t>
            </a:r>
            <a:r>
              <a:rPr lang="en-US" b="1" dirty="0"/>
              <a:t> are used for ensuring over-the-air voice privacy. A5/1 was developed first and is a stronger algorithm used within Europe and the United States; A5/2 is weaker and used in other countries. </a:t>
            </a:r>
          </a:p>
        </p:txBody>
      </p:sp>
      <p:pic>
        <p:nvPicPr>
          <p:cNvPr id="8" name="Picture 7"/>
          <p:cNvPicPr/>
          <p:nvPr/>
        </p:nvPicPr>
        <p:blipFill rotWithShape="1">
          <a:blip r:embed="rId5"/>
          <a:srcRect l="29640" t="62165" r="41223" b="26171"/>
          <a:stretch/>
        </p:blipFill>
        <p:spPr bwMode="auto">
          <a:xfrm>
            <a:off x="609600" y="3124200"/>
            <a:ext cx="6172200" cy="838200"/>
          </a:xfrm>
          <a:prstGeom prst="rect">
            <a:avLst/>
          </a:prstGeom>
          <a:ln>
            <a:noFill/>
          </a:ln>
          <a:extLst>
            <a:ext uri="{53640926-AAD7-44D8-BBD7-CCE9431645EC}">
              <a14:shadowObscured xmlns:a14="http://schemas.microsoft.com/office/drawing/2010/main"/>
            </a:ext>
          </a:extLst>
        </p:spPr>
      </p:pic>
      <p:pic>
        <p:nvPicPr>
          <p:cNvPr id="9" name="Picture 8"/>
          <p:cNvPicPr/>
          <p:nvPr/>
        </p:nvPicPr>
        <p:blipFill rotWithShape="1">
          <a:blip r:embed="rId5"/>
          <a:srcRect l="29640" t="73564" r="34516" b="23123"/>
          <a:stretch/>
        </p:blipFill>
        <p:spPr bwMode="auto">
          <a:xfrm>
            <a:off x="703118" y="3962400"/>
            <a:ext cx="4935682" cy="381000"/>
          </a:xfrm>
          <a:prstGeom prst="rect">
            <a:avLst/>
          </a:prstGeom>
          <a:ln>
            <a:noFill/>
          </a:ln>
          <a:extLst>
            <a:ext uri="{53640926-AAD7-44D8-BBD7-CCE9431645EC}">
              <a14:shadowObscured xmlns:a14="http://schemas.microsoft.com/office/drawing/2010/main"/>
            </a:ext>
          </a:extLst>
        </p:spPr>
      </p:pic>
      <p:sp>
        <p:nvSpPr>
          <p:cNvPr id="6" name="Rectangle 5"/>
          <p:cNvSpPr/>
          <p:nvPr/>
        </p:nvSpPr>
        <p:spPr>
          <a:xfrm>
            <a:off x="457200" y="4525879"/>
            <a:ext cx="8229600" cy="369332"/>
          </a:xfrm>
          <a:prstGeom prst="rect">
            <a:avLst/>
          </a:prstGeom>
        </p:spPr>
        <p:txBody>
          <a:bodyPr wrap="square">
            <a:spAutoFit/>
          </a:bodyPr>
          <a:lstStyle/>
          <a:p>
            <a:r>
              <a:rPr lang="en-US" b="1" dirty="0"/>
              <a:t>The key generation algorithm used in the GSM system is known as the A8 algorithm.</a:t>
            </a:r>
          </a:p>
        </p:txBody>
      </p:sp>
    </p:spTree>
    <p:extLst>
      <p:ext uri="{BB962C8B-B14F-4D97-AF65-F5344CB8AC3E}">
        <p14:creationId xmlns:p14="http://schemas.microsoft.com/office/powerpoint/2010/main" val="13856756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381000"/>
            <a:ext cx="8229600" cy="4524315"/>
          </a:xfrm>
          <a:prstGeom prst="rect">
            <a:avLst/>
          </a:prstGeom>
        </p:spPr>
        <p:txBody>
          <a:bodyPr wrap="square">
            <a:spAutoFit/>
          </a:bodyPr>
          <a:lstStyle/>
          <a:p>
            <a:pPr>
              <a:lnSpc>
                <a:spcPct val="150000"/>
              </a:lnSpc>
            </a:pPr>
            <a:r>
              <a:rPr lang="en-US" b="1" dirty="0"/>
              <a:t>A8's task is to generate the 64-bit Session Key (</a:t>
            </a:r>
            <a:r>
              <a:rPr lang="en-US" b="1" dirty="0" err="1"/>
              <a:t>Kc</a:t>
            </a:r>
            <a:r>
              <a:rPr lang="en-US" b="1" dirty="0"/>
              <a:t>), from the 128-bit random challenge (RAND) received from the Mobile Services Switching Center (MSC) and from the 128-bit Individual Subscriber Authentication Key (Ki) from the Mobile Station's Subscriber Identity Module (SIM) or the Home Location Register (HLR).</a:t>
            </a:r>
          </a:p>
          <a:p>
            <a:pPr>
              <a:lnSpc>
                <a:spcPct val="150000"/>
              </a:lnSpc>
            </a:pPr>
            <a:r>
              <a:rPr lang="en-US" b="1" dirty="0"/>
              <a:t>One Session Key (</a:t>
            </a:r>
            <a:r>
              <a:rPr lang="en-US" b="1" dirty="0" err="1"/>
              <a:t>Kc</a:t>
            </a:r>
            <a:r>
              <a:rPr lang="en-US" b="1" dirty="0"/>
              <a:t>) is used until the MSC decides to authenticate the MS again. This might take days.</a:t>
            </a:r>
          </a:p>
          <a:p>
            <a:pPr>
              <a:lnSpc>
                <a:spcPct val="150000"/>
              </a:lnSpc>
            </a:pPr>
            <a:r>
              <a:rPr lang="en-US" b="1" dirty="0"/>
              <a:t>A8 actually generates 128 bits of output. The last 54 bits of those 128 bits form the Session Key (</a:t>
            </a:r>
            <a:r>
              <a:rPr lang="en-US" b="1" dirty="0" err="1"/>
              <a:t>Kc</a:t>
            </a:r>
            <a:r>
              <a:rPr lang="en-US" b="1" dirty="0"/>
              <a:t>). Ten zero-bits are appended to this key before it is given as input to the A5 algorithm.</a:t>
            </a:r>
          </a:p>
          <a:p>
            <a:pPr>
              <a:lnSpc>
                <a:spcPct val="150000"/>
              </a:lnSpc>
            </a:pPr>
            <a:r>
              <a:rPr lang="en-US" b="1" dirty="0"/>
              <a:t>The A8 algorithm is implemented in the Subscriber Identity Module (SIM).</a:t>
            </a:r>
          </a:p>
          <a:p>
            <a:r>
              <a:rPr lang="en-US" dirty="0"/>
              <a:t> </a:t>
            </a:r>
          </a:p>
        </p:txBody>
      </p:sp>
    </p:spTree>
    <p:extLst>
      <p:ext uri="{BB962C8B-B14F-4D97-AF65-F5344CB8AC3E}">
        <p14:creationId xmlns:p14="http://schemas.microsoft.com/office/powerpoint/2010/main" val="12211153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srcRect l="20478" t="12329" r="19432" b="12055"/>
          <a:stretch>
            <a:fillRect/>
          </a:stretch>
        </p:blipFill>
        <p:spPr bwMode="auto">
          <a:xfrm>
            <a:off x="1066800" y="415636"/>
            <a:ext cx="6824662" cy="5543550"/>
          </a:xfrm>
          <a:prstGeom prst="rect">
            <a:avLst/>
          </a:prstGeom>
          <a:noFill/>
          <a:ln w="9525">
            <a:noFill/>
            <a:miter lim="800000"/>
            <a:headEnd/>
            <a:tailEnd/>
          </a:ln>
        </p:spPr>
      </p:pic>
      <p:sp>
        <p:nvSpPr>
          <p:cNvPr id="3" name="Rectangle 2"/>
          <p:cNvSpPr/>
          <p:nvPr/>
        </p:nvSpPr>
        <p:spPr>
          <a:xfrm>
            <a:off x="3581400" y="5961556"/>
            <a:ext cx="1425390" cy="369332"/>
          </a:xfrm>
          <a:prstGeom prst="rect">
            <a:avLst/>
          </a:prstGeom>
        </p:spPr>
        <p:txBody>
          <a:bodyPr wrap="none">
            <a:spAutoFit/>
          </a:bodyPr>
          <a:lstStyle/>
          <a:p>
            <a:r>
              <a:rPr lang="en-US" dirty="0"/>
              <a:t>GSM security</a:t>
            </a:r>
            <a:endParaRPr lang="en-US" dirty="0"/>
          </a:p>
        </p:txBody>
      </p:sp>
    </p:spTree>
    <p:extLst>
      <p:ext uri="{BB962C8B-B14F-4D97-AF65-F5344CB8AC3E}">
        <p14:creationId xmlns:p14="http://schemas.microsoft.com/office/powerpoint/2010/main" val="26036681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0945" y="228600"/>
            <a:ext cx="8305800" cy="5909310"/>
          </a:xfrm>
          <a:prstGeom prst="rect">
            <a:avLst/>
          </a:prstGeom>
        </p:spPr>
        <p:txBody>
          <a:bodyPr wrap="square">
            <a:spAutoFit/>
          </a:bodyPr>
          <a:lstStyle/>
          <a:p>
            <a:pPr>
              <a:lnSpc>
                <a:spcPct val="150000"/>
              </a:lnSpc>
            </a:pPr>
            <a:r>
              <a:rPr lang="en-US" b="1" dirty="0"/>
              <a:t>3.5  GSM </a:t>
            </a:r>
            <a:r>
              <a:rPr lang="en-US" b="1" dirty="0" smtClean="0"/>
              <a:t>Authentication</a:t>
            </a:r>
            <a:endParaRPr lang="en-US" b="1" dirty="0"/>
          </a:p>
          <a:p>
            <a:pPr>
              <a:lnSpc>
                <a:spcPct val="150000"/>
              </a:lnSpc>
            </a:pPr>
            <a:r>
              <a:rPr lang="en-US" b="1" dirty="0"/>
              <a:t>There is a secret authentication key Ki for each subscriber, which is stored in their SIM and in the </a:t>
            </a:r>
            <a:r>
              <a:rPr lang="en-US" b="1" dirty="0" err="1"/>
              <a:t>AuC</a:t>
            </a:r>
            <a:r>
              <a:rPr lang="en-US" b="1" dirty="0"/>
              <a:t>, but nowhere </a:t>
            </a:r>
            <a:r>
              <a:rPr lang="en-US" b="1" dirty="0" smtClean="0"/>
              <a:t>else. The </a:t>
            </a:r>
            <a:r>
              <a:rPr lang="en-US" b="1" dirty="0" err="1"/>
              <a:t>AuC</a:t>
            </a:r>
            <a:r>
              <a:rPr lang="en-US" b="1" dirty="0"/>
              <a:t> generates a random number (RAND) which is passed together with the key through an algorithm known as A3. This produces a signed result value (SRES</a:t>
            </a:r>
            <a:r>
              <a:rPr lang="en-US" b="1" dirty="0" smtClean="0"/>
              <a:t>). The </a:t>
            </a:r>
            <a:r>
              <a:rPr lang="en-US" b="1" dirty="0"/>
              <a:t>values of RAND and SRES (but not the key) are passed to the </a:t>
            </a:r>
            <a:r>
              <a:rPr lang="en-US" b="1" dirty="0" smtClean="0"/>
              <a:t>MSC. The </a:t>
            </a:r>
            <a:r>
              <a:rPr lang="en-US" b="1" dirty="0"/>
              <a:t>MSC sends RAND to the mobile, which uses its key and the A3 algorithm to generate SRES</a:t>
            </a:r>
            <a:r>
              <a:rPr lang="en-US" b="1" dirty="0" smtClean="0"/>
              <a:t>.</a:t>
            </a:r>
            <a:endParaRPr lang="en-US" b="1" dirty="0"/>
          </a:p>
          <a:p>
            <a:pPr>
              <a:lnSpc>
                <a:spcPct val="150000"/>
              </a:lnSpc>
            </a:pPr>
            <a:r>
              <a:rPr lang="en-US" b="1" dirty="0"/>
              <a:t>The MS returns its SRES value to the MSC, which compares the two values. If they are the same, the mobile is allowed on the network.</a:t>
            </a:r>
          </a:p>
          <a:p>
            <a:pPr>
              <a:lnSpc>
                <a:spcPct val="150000"/>
              </a:lnSpc>
            </a:pPr>
            <a:r>
              <a:rPr lang="en-US" b="1" dirty="0"/>
              <a:t>This system provides fairly good (but not perfect) protection against </a:t>
            </a:r>
            <a:r>
              <a:rPr lang="en-US" b="1" dirty="0" smtClean="0"/>
              <a:t>fraud and </a:t>
            </a:r>
            <a:r>
              <a:rPr lang="en-US" b="1" dirty="0"/>
              <a:t>SIM cloning. It can however be </a:t>
            </a:r>
            <a:r>
              <a:rPr lang="en-US" b="1" dirty="0" smtClean="0"/>
              <a:t>broken</a:t>
            </a:r>
            <a:endParaRPr lang="en-US" b="1" dirty="0"/>
          </a:p>
          <a:p>
            <a:pPr>
              <a:lnSpc>
                <a:spcPct val="150000"/>
              </a:lnSpc>
            </a:pPr>
            <a:r>
              <a:rPr lang="en-US" b="1" dirty="0"/>
              <a:t>The A8 algorithm is used to generate a second key (</a:t>
            </a:r>
            <a:r>
              <a:rPr lang="en-US" b="1" dirty="0" err="1"/>
              <a:t>Kc</a:t>
            </a:r>
            <a:r>
              <a:rPr lang="en-US" b="1" dirty="0"/>
              <a:t>) which is used to apply encryption to the voice or data being transmitted. Again this provides limited protection against interception of the message.</a:t>
            </a:r>
          </a:p>
        </p:txBody>
      </p:sp>
    </p:spTree>
    <p:extLst>
      <p:ext uri="{BB962C8B-B14F-4D97-AF65-F5344CB8AC3E}">
        <p14:creationId xmlns:p14="http://schemas.microsoft.com/office/powerpoint/2010/main" val="17560521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srcRect l="20026" t="13151" r="17431" b="9547"/>
          <a:stretch>
            <a:fillRect/>
          </a:stretch>
        </p:blipFill>
        <p:spPr bwMode="auto">
          <a:xfrm>
            <a:off x="1066800" y="152400"/>
            <a:ext cx="6958012" cy="5495925"/>
          </a:xfrm>
          <a:prstGeom prst="rect">
            <a:avLst/>
          </a:prstGeom>
          <a:noFill/>
          <a:ln w="9525">
            <a:noFill/>
            <a:miter lim="800000"/>
            <a:headEnd/>
            <a:tailEnd/>
          </a:ln>
        </p:spPr>
      </p:pic>
      <p:sp>
        <p:nvSpPr>
          <p:cNvPr id="3" name="Rectangle 2"/>
          <p:cNvSpPr/>
          <p:nvPr/>
        </p:nvSpPr>
        <p:spPr>
          <a:xfrm>
            <a:off x="2057400" y="5867400"/>
            <a:ext cx="4572000" cy="646331"/>
          </a:xfrm>
          <a:prstGeom prst="rect">
            <a:avLst/>
          </a:prstGeom>
        </p:spPr>
        <p:txBody>
          <a:bodyPr>
            <a:spAutoFit/>
          </a:bodyPr>
          <a:lstStyle/>
          <a:p>
            <a:r>
              <a:rPr lang="en-US" b="1" dirty="0"/>
              <a:t>Fig (3.2)  GSM Authentication</a:t>
            </a:r>
            <a:endParaRPr lang="en-US" dirty="0"/>
          </a:p>
          <a:p>
            <a:r>
              <a:rPr lang="en-US" b="1" dirty="0"/>
              <a:t> </a:t>
            </a:r>
            <a:endParaRPr lang="en-US" dirty="0"/>
          </a:p>
        </p:txBody>
      </p:sp>
    </p:spTree>
    <p:extLst>
      <p:ext uri="{BB962C8B-B14F-4D97-AF65-F5344CB8AC3E}">
        <p14:creationId xmlns:p14="http://schemas.microsoft.com/office/powerpoint/2010/main" val="31605130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428179"/>
            <a:ext cx="8153400" cy="3373359"/>
          </a:xfrm>
          <a:prstGeom prst="rect">
            <a:avLst/>
          </a:prstGeom>
        </p:spPr>
        <p:txBody>
          <a:bodyPr wrap="square">
            <a:spAutoFit/>
          </a:bodyPr>
          <a:lstStyle/>
          <a:p>
            <a:pPr>
              <a:lnSpc>
                <a:spcPct val="150000"/>
              </a:lnSpc>
            </a:pPr>
            <a:r>
              <a:rPr lang="en-US" b="1" dirty="0"/>
              <a:t>3.6    GSM Burst Structure</a:t>
            </a:r>
          </a:p>
          <a:p>
            <a:pPr>
              <a:lnSpc>
                <a:spcPct val="150000"/>
              </a:lnSpc>
            </a:pPr>
            <a:r>
              <a:rPr lang="en-US" b="1" dirty="0"/>
              <a:t>The GSM uses both FDMA and TDMA for multiple access. GSM900 uses the 890 MHz to 960 MHz frequency band for communication. GSM900 has two frequency bands 45 MHz apart. The 890 MHz to 915 MHz frequency band is used for the uplink from a MS to a BS and the 935 MHz to 960 MHz frequency band is used for the downlink from a BS to a MS. Each of the two bands is subdivided into 124 single carrier channels of 200 KHz each. A guard band of 200 KHz is left on both sides of the uplink and the downlink bands. </a:t>
            </a:r>
          </a:p>
        </p:txBody>
      </p:sp>
      <p:sp>
        <p:nvSpPr>
          <p:cNvPr id="3" name="Rectangle 2"/>
          <p:cNvSpPr/>
          <p:nvPr/>
        </p:nvSpPr>
        <p:spPr>
          <a:xfrm>
            <a:off x="685800" y="3657600"/>
            <a:ext cx="7696200" cy="2169825"/>
          </a:xfrm>
          <a:prstGeom prst="rect">
            <a:avLst/>
          </a:prstGeom>
        </p:spPr>
        <p:txBody>
          <a:bodyPr wrap="square">
            <a:spAutoFit/>
          </a:bodyPr>
          <a:lstStyle/>
          <a:p>
            <a:pPr>
              <a:lnSpc>
                <a:spcPct val="150000"/>
              </a:lnSpc>
            </a:pPr>
            <a:r>
              <a:rPr lang="en-US" b="1" dirty="0"/>
              <a:t>GSM1800 uses the 1710 MHz to 1880 MHz frequency band for  </a:t>
            </a:r>
            <a:r>
              <a:rPr lang="en-US" b="1" dirty="0" smtClean="0"/>
              <a:t>communication</a:t>
            </a:r>
            <a:r>
              <a:rPr lang="en-US" b="1" dirty="0"/>
              <a:t>.  Each carrier frequency is then divided according to time using a TDMA  scheme. Each of the carrier frequencies is divided into a 120ms      multiform.  A multiform is made up of 26 frames. Two of these frames  are used for control  purposes, while the remaining 24 frames  for traffic.  </a:t>
            </a:r>
          </a:p>
        </p:txBody>
      </p:sp>
    </p:spTree>
    <p:extLst>
      <p:ext uri="{BB962C8B-B14F-4D97-AF65-F5344CB8AC3E}">
        <p14:creationId xmlns:p14="http://schemas.microsoft.com/office/powerpoint/2010/main" val="40822328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TotalTime>
  <Words>1083</Words>
  <Application>Microsoft Office PowerPoint</Application>
  <PresentationFormat>On-screen Show (4:3)</PresentationFormat>
  <Paragraphs>40</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DR.Ahmed Saker 2o1O</cp:lastModifiedBy>
  <cp:revision>10</cp:revision>
  <dcterms:created xsi:type="dcterms:W3CDTF">2006-08-16T00:00:00Z</dcterms:created>
  <dcterms:modified xsi:type="dcterms:W3CDTF">2018-02-17T17:05:00Z</dcterms:modified>
</cp:coreProperties>
</file>