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electronics.howstuffworks.com/cell-phone3.htm"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electronics.howstuffworks.com/cell-phone5.htm"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electronics.howstuffworks.com/smartphone.ht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electronics.howstuffworks.com/radio-spectrum.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6324808"/>
          </a:xfrm>
          <a:prstGeom prst="rect">
            <a:avLst/>
          </a:prstGeom>
        </p:spPr>
        <p:txBody>
          <a:bodyPr wrap="square">
            <a:spAutoFit/>
          </a:bodyPr>
          <a:lstStyle/>
          <a:p>
            <a:pPr>
              <a:lnSpc>
                <a:spcPct val="150000"/>
              </a:lnSpc>
            </a:pPr>
            <a:r>
              <a:rPr lang="en-US" b="1" dirty="0"/>
              <a:t>2.4 Generation of cellular system </a:t>
            </a:r>
          </a:p>
          <a:p>
            <a:pPr>
              <a:lnSpc>
                <a:spcPct val="150000"/>
              </a:lnSpc>
            </a:pPr>
            <a:r>
              <a:rPr lang="en-US" b="1" dirty="0"/>
              <a:t>2.4 .1   First Generation (1G</a:t>
            </a:r>
            <a:r>
              <a:rPr lang="en-US" b="1" dirty="0" smtClean="0"/>
              <a:t>)</a:t>
            </a:r>
            <a:endParaRPr lang="en-US" b="1" dirty="0"/>
          </a:p>
          <a:p>
            <a:pPr>
              <a:lnSpc>
                <a:spcPct val="150000"/>
              </a:lnSpc>
            </a:pPr>
            <a:r>
              <a:rPr lang="en-US" b="1" dirty="0"/>
              <a:t>(1G) The first generation cellular systems that introduced in the 1980s generally employ analog Frequency Modulation (FM) techniques. The Advanced Mobile Phone System (AMPS) is the most notable of the first generation systems</a:t>
            </a:r>
            <a:r>
              <a:rPr lang="en-US" b="1" dirty="0" smtClean="0"/>
              <a:t>.</a:t>
            </a:r>
            <a:endParaRPr lang="en-US" b="1" dirty="0"/>
          </a:p>
          <a:p>
            <a:pPr>
              <a:lnSpc>
                <a:spcPct val="150000"/>
              </a:lnSpc>
            </a:pPr>
            <a:r>
              <a:rPr lang="en-US" b="1" dirty="0"/>
              <a:t>  The main technology of this first generation mobile system was FDMA/FDD and analog FM</a:t>
            </a:r>
            <a:r>
              <a:rPr lang="en-US" b="1" dirty="0" smtClean="0"/>
              <a:t>.</a:t>
            </a:r>
            <a:endParaRPr lang="en-US" b="1" dirty="0"/>
          </a:p>
          <a:p>
            <a:pPr>
              <a:lnSpc>
                <a:spcPct val="150000"/>
              </a:lnSpc>
            </a:pPr>
            <a:r>
              <a:rPr lang="en-US" b="1" dirty="0"/>
              <a:t>  First-generation systems suffered from :</a:t>
            </a:r>
          </a:p>
          <a:p>
            <a:pPr lvl="0">
              <a:lnSpc>
                <a:spcPct val="150000"/>
              </a:lnSpc>
            </a:pPr>
            <a:r>
              <a:rPr lang="en-US" b="1" dirty="0"/>
              <a:t>limitations such as low service quality,</a:t>
            </a:r>
          </a:p>
          <a:p>
            <a:pPr lvl="0">
              <a:lnSpc>
                <a:spcPct val="150000"/>
              </a:lnSpc>
            </a:pPr>
            <a:r>
              <a:rPr lang="en-US" b="1" dirty="0"/>
              <a:t>long call setup time,</a:t>
            </a:r>
          </a:p>
          <a:p>
            <a:pPr lvl="0">
              <a:lnSpc>
                <a:spcPct val="150000"/>
              </a:lnSpc>
            </a:pPr>
            <a:r>
              <a:rPr lang="en-US" b="1" dirty="0"/>
              <a:t>inefficient use of bandwidth, </a:t>
            </a:r>
          </a:p>
          <a:p>
            <a:pPr lvl="0">
              <a:lnSpc>
                <a:spcPct val="150000"/>
              </a:lnSpc>
            </a:pPr>
            <a:r>
              <a:rPr lang="en-US" b="1" dirty="0"/>
              <a:t>susceptibility to interference, </a:t>
            </a:r>
          </a:p>
          <a:p>
            <a:pPr lvl="0">
              <a:lnSpc>
                <a:spcPct val="150000"/>
              </a:lnSpc>
            </a:pPr>
            <a:r>
              <a:rPr lang="en-US" b="1" dirty="0"/>
              <a:t>bulky and expensive equipment’s and only support for speech. </a:t>
            </a:r>
          </a:p>
          <a:p>
            <a:pPr>
              <a:lnSpc>
                <a:spcPct val="150000"/>
              </a:lnSpc>
            </a:pPr>
            <a:r>
              <a:rPr lang="en-US" b="1" dirty="0"/>
              <a:t>All the first generation cellular systems employ Frequency Division Multiple Access (FDMA) to carry analog voice over channels in the 800 MHz frequency band.  </a:t>
            </a:r>
          </a:p>
        </p:txBody>
      </p:sp>
    </p:spTree>
    <p:extLst>
      <p:ext uri="{BB962C8B-B14F-4D97-AF65-F5344CB8AC3E}">
        <p14:creationId xmlns:p14="http://schemas.microsoft.com/office/powerpoint/2010/main" val="1831916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457200"/>
            <a:ext cx="2011680" cy="1664970"/>
          </a:xfrm>
          <a:prstGeom prst="rect">
            <a:avLst/>
          </a:prstGeom>
          <a:noFill/>
          <a:ln>
            <a:noFill/>
          </a:ln>
        </p:spPr>
      </p:pic>
      <p:sp>
        <p:nvSpPr>
          <p:cNvPr id="3" name="Rectangle 2"/>
          <p:cNvSpPr/>
          <p:nvPr/>
        </p:nvSpPr>
        <p:spPr>
          <a:xfrm>
            <a:off x="665018" y="2286000"/>
            <a:ext cx="7772400" cy="2585323"/>
          </a:xfrm>
          <a:prstGeom prst="rect">
            <a:avLst/>
          </a:prstGeom>
        </p:spPr>
        <p:txBody>
          <a:bodyPr wrap="square">
            <a:spAutoFit/>
          </a:bodyPr>
          <a:lstStyle/>
          <a:p>
            <a:pPr algn="ctr">
              <a:lnSpc>
                <a:spcPct val="150000"/>
              </a:lnSpc>
            </a:pPr>
            <a:r>
              <a:rPr lang="en-US" b="1" dirty="0"/>
              <a:t> Fig(2.5 </a:t>
            </a:r>
            <a:r>
              <a:rPr lang="en-US" b="1" dirty="0" smtClean="0"/>
              <a:t>)</a:t>
            </a:r>
            <a:endParaRPr lang="en-US" b="1" dirty="0"/>
          </a:p>
          <a:p>
            <a:pPr algn="just">
              <a:lnSpc>
                <a:spcPct val="150000"/>
              </a:lnSpc>
            </a:pPr>
            <a:r>
              <a:rPr lang="en-US" b="1" dirty="0"/>
              <a:t>Because cell phones and base stations use low-power transmitters, the same frequencies can be reused in non-adjacent cells.  A single cell in an analog system uses one-seventh of the available </a:t>
            </a:r>
            <a:r>
              <a:rPr lang="en-US" b="1" u="sng" dirty="0">
                <a:hlinkClick r:id="rId3"/>
              </a:rPr>
              <a:t>duplex voice channels</a:t>
            </a:r>
            <a:r>
              <a:rPr lang="en-US" b="1" dirty="0"/>
              <a:t>. That is, each cell (of the seven on a hexagonal grid) is using one-seventh of the available channels so it has a unique set of frequencies and there are no collisions: </a:t>
            </a:r>
            <a:endParaRPr lang="en-US" b="1" dirty="0"/>
          </a:p>
        </p:txBody>
      </p:sp>
      <p:sp>
        <p:nvSpPr>
          <p:cNvPr id="4" name="Rectangle 3"/>
          <p:cNvSpPr/>
          <p:nvPr/>
        </p:nvSpPr>
        <p:spPr>
          <a:xfrm>
            <a:off x="568036" y="4871323"/>
            <a:ext cx="7869382" cy="1754326"/>
          </a:xfrm>
          <a:prstGeom prst="rect">
            <a:avLst/>
          </a:prstGeom>
        </p:spPr>
        <p:txBody>
          <a:bodyPr wrap="square">
            <a:spAutoFit/>
          </a:bodyPr>
          <a:lstStyle/>
          <a:p>
            <a:pPr lvl="0" algn="just">
              <a:lnSpc>
                <a:spcPct val="150000"/>
              </a:lnSpc>
            </a:pPr>
            <a:r>
              <a:rPr lang="en-US" b="1" dirty="0"/>
              <a:t>A cell-phone carrier typically gets 832 radio frequencies to use in a city. </a:t>
            </a:r>
          </a:p>
          <a:p>
            <a:pPr lvl="0" algn="just">
              <a:lnSpc>
                <a:spcPct val="150000"/>
              </a:lnSpc>
            </a:pPr>
            <a:r>
              <a:rPr lang="en-US" b="1" dirty="0"/>
              <a:t>Each cell phone uses two frequencies per call – a </a:t>
            </a:r>
            <a:r>
              <a:rPr lang="en-US" b="1" u="sng" dirty="0">
                <a:hlinkClick r:id="rId3"/>
              </a:rPr>
              <a:t>duplex channel</a:t>
            </a:r>
            <a:r>
              <a:rPr lang="en-US" b="1" dirty="0"/>
              <a:t> – so there are typically 395 voice channels per carrier. (The other 42 frequencies are used for control channels .) </a:t>
            </a:r>
            <a:endParaRPr lang="en-US" b="1" dirty="0"/>
          </a:p>
        </p:txBody>
      </p:sp>
    </p:spTree>
    <p:extLst>
      <p:ext uri="{BB962C8B-B14F-4D97-AF65-F5344CB8AC3E}">
        <p14:creationId xmlns:p14="http://schemas.microsoft.com/office/powerpoint/2010/main" val="2789538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74345"/>
            <a:ext cx="8382000" cy="3416320"/>
          </a:xfrm>
          <a:prstGeom prst="rect">
            <a:avLst/>
          </a:prstGeom>
        </p:spPr>
        <p:txBody>
          <a:bodyPr wrap="square">
            <a:spAutoFit/>
          </a:bodyPr>
          <a:lstStyle/>
          <a:p>
            <a:pPr lvl="0" algn="just">
              <a:lnSpc>
                <a:spcPct val="150000"/>
              </a:lnSpc>
            </a:pPr>
            <a:r>
              <a:rPr lang="en-US" b="1" dirty="0" smtClean="0"/>
              <a:t>Therefore</a:t>
            </a:r>
            <a:r>
              <a:rPr lang="en-US" b="1" dirty="0"/>
              <a:t>, each cell has about 56 voice channels available. </a:t>
            </a:r>
          </a:p>
          <a:p>
            <a:pPr algn="just">
              <a:lnSpc>
                <a:spcPct val="150000"/>
              </a:lnSpc>
            </a:pPr>
            <a:r>
              <a:rPr lang="en-US" b="1" dirty="0"/>
              <a:t>In other words, in any cell, 56 people can be talking on their cell phone at one time. With </a:t>
            </a:r>
            <a:r>
              <a:rPr lang="en-US" b="1" u="sng" dirty="0">
                <a:hlinkClick r:id="rId2"/>
              </a:rPr>
              <a:t>digital transmission</a:t>
            </a:r>
            <a:r>
              <a:rPr lang="en-US" b="1" dirty="0"/>
              <a:t> methods, the number of available channels increases. For example, a TDMA-based digital system can carry three times as many calls as an analog system, so each cell has about 168 channels available.</a:t>
            </a:r>
          </a:p>
          <a:p>
            <a:pPr algn="just">
              <a:lnSpc>
                <a:spcPct val="150000"/>
              </a:lnSpc>
            </a:pPr>
            <a:r>
              <a:rPr lang="en-US" b="1" dirty="0"/>
              <a:t>Cell phones have low-power transmitters in them. Many cell phones have two signal strengths: 0.6 watts and 3 watts (for comparison, most CB radios transmit at 4 watts). The base station is also transmitting at low power. </a:t>
            </a:r>
          </a:p>
        </p:txBody>
      </p:sp>
      <p:sp>
        <p:nvSpPr>
          <p:cNvPr id="3" name="Rectangle 2"/>
          <p:cNvSpPr/>
          <p:nvPr/>
        </p:nvSpPr>
        <p:spPr>
          <a:xfrm>
            <a:off x="381000" y="4038600"/>
            <a:ext cx="8229600" cy="1295868"/>
          </a:xfrm>
          <a:prstGeom prst="rect">
            <a:avLst/>
          </a:prstGeom>
        </p:spPr>
        <p:txBody>
          <a:bodyPr wrap="square">
            <a:spAutoFit/>
          </a:bodyPr>
          <a:lstStyle/>
          <a:p>
            <a:pPr>
              <a:lnSpc>
                <a:spcPct val="150000"/>
              </a:lnSpc>
            </a:pPr>
            <a:r>
              <a:rPr lang="en-US" b="1" dirty="0"/>
              <a:t>Each carrier in each city also runs one central office called the Mobile Telephone Switching Office (MTSO). This office handles all of the phone connections to the normal land-based phone system, and controls all of the base stations in the region</a:t>
            </a:r>
            <a:endParaRPr lang="en-US" dirty="0"/>
          </a:p>
        </p:txBody>
      </p:sp>
    </p:spTree>
    <p:extLst>
      <p:ext uri="{BB962C8B-B14F-4D97-AF65-F5344CB8AC3E}">
        <p14:creationId xmlns:p14="http://schemas.microsoft.com/office/powerpoint/2010/main" val="2915290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8153400" cy="464871"/>
          </a:xfrm>
          <a:prstGeom prst="rect">
            <a:avLst/>
          </a:prstGeom>
        </p:spPr>
        <p:txBody>
          <a:bodyPr wrap="square">
            <a:spAutoFit/>
          </a:bodyPr>
          <a:lstStyle/>
          <a:p>
            <a:pPr>
              <a:lnSpc>
                <a:spcPct val="150000"/>
              </a:lnSpc>
            </a:pPr>
            <a:r>
              <a:rPr lang="en-US" b="1" dirty="0" smtClean="0"/>
              <a:t>. </a:t>
            </a:r>
            <a:endParaRPr lang="en-US" b="1" dirty="0"/>
          </a:p>
        </p:txBody>
      </p:sp>
      <p:sp>
        <p:nvSpPr>
          <p:cNvPr id="3" name="Rectangle 2"/>
          <p:cNvSpPr/>
          <p:nvPr/>
        </p:nvSpPr>
        <p:spPr>
          <a:xfrm>
            <a:off x="457200" y="533400"/>
            <a:ext cx="8153400" cy="5493812"/>
          </a:xfrm>
          <a:prstGeom prst="rect">
            <a:avLst/>
          </a:prstGeom>
        </p:spPr>
        <p:txBody>
          <a:bodyPr wrap="square">
            <a:spAutoFit/>
          </a:bodyPr>
          <a:lstStyle/>
          <a:p>
            <a:pPr>
              <a:lnSpc>
                <a:spcPct val="150000"/>
              </a:lnSpc>
            </a:pPr>
            <a:r>
              <a:rPr lang="en-US" b="1" dirty="0"/>
              <a:t>2.6    Cell Phone </a:t>
            </a:r>
            <a:r>
              <a:rPr lang="en-US" b="1" dirty="0" smtClean="0"/>
              <a:t>Codes</a:t>
            </a:r>
            <a:r>
              <a:rPr lang="en-US" b="1" dirty="0"/>
              <a:t/>
            </a:r>
            <a:br>
              <a:rPr lang="en-US" b="1" dirty="0"/>
            </a:br>
            <a:r>
              <a:rPr lang="en-US" b="1" dirty="0"/>
              <a:t>All cell phones have special codes associated with them. These codes are used to identify the phone, the phone’s owner and the service provider. </a:t>
            </a:r>
          </a:p>
          <a:p>
            <a:pPr>
              <a:lnSpc>
                <a:spcPct val="150000"/>
              </a:lnSpc>
            </a:pPr>
            <a:r>
              <a:rPr lang="en-US" b="1" dirty="0"/>
              <a:t>The Cell Phone Codes are as following:</a:t>
            </a:r>
          </a:p>
          <a:p>
            <a:pPr>
              <a:lnSpc>
                <a:spcPct val="150000"/>
              </a:lnSpc>
            </a:pPr>
            <a:r>
              <a:rPr lang="en-US" b="1" dirty="0"/>
              <a:t>- Electronic Serial Number (ESN) – a unique 32-bit number programmed into the phone when it is manufactured</a:t>
            </a:r>
            <a:br>
              <a:rPr lang="en-US" b="1" dirty="0"/>
            </a:br>
            <a:r>
              <a:rPr lang="en-US" b="1" dirty="0"/>
              <a:t>- Mobile Identification Number (MIN) – a 10-digit number derived from your phone’s number</a:t>
            </a:r>
            <a:br>
              <a:rPr lang="en-US" b="1" dirty="0"/>
            </a:br>
            <a:r>
              <a:rPr lang="en-US" b="1" dirty="0"/>
              <a:t>- System Identification Code (SID) – a unique 5-digit number that is assigned to each carrier by the FCC</a:t>
            </a:r>
          </a:p>
          <a:p>
            <a:pPr>
              <a:lnSpc>
                <a:spcPct val="150000"/>
              </a:lnSpc>
            </a:pPr>
            <a:r>
              <a:rPr lang="en-US" b="1" dirty="0"/>
              <a:t>While the ESN is considered a permanent part of the phone, both the MIN and SID codes are programmed into the phone when you purchase a service plan and have the phone activated</a:t>
            </a:r>
          </a:p>
        </p:txBody>
      </p:sp>
    </p:spTree>
    <p:extLst>
      <p:ext uri="{BB962C8B-B14F-4D97-AF65-F5344CB8AC3E}">
        <p14:creationId xmlns:p14="http://schemas.microsoft.com/office/powerpoint/2010/main" val="426440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97263"/>
            <a:ext cx="7924800" cy="3000821"/>
          </a:xfrm>
          <a:prstGeom prst="rect">
            <a:avLst/>
          </a:prstGeom>
        </p:spPr>
        <p:txBody>
          <a:bodyPr wrap="square">
            <a:spAutoFit/>
          </a:bodyPr>
          <a:lstStyle/>
          <a:p>
            <a:r>
              <a:rPr lang="en-US" b="1" dirty="0"/>
              <a:t>2.4 .2   Second Generation - 2G</a:t>
            </a:r>
            <a:endParaRPr lang="en-US" dirty="0"/>
          </a:p>
          <a:p>
            <a:r>
              <a:rPr lang="en-US" b="1" dirty="0"/>
              <a:t> </a:t>
            </a:r>
            <a:endParaRPr lang="en-US" dirty="0"/>
          </a:p>
          <a:p>
            <a:pPr>
              <a:lnSpc>
                <a:spcPct val="150000"/>
              </a:lnSpc>
            </a:pPr>
            <a:r>
              <a:rPr lang="en-US" b="1" dirty="0"/>
              <a:t>The rapid growth in the number of subscribers  , second generation cellular systems introduced  in the 1990s  and  take the advantage of compression and coding techniques associated with digital technology. All the second generation systems employ digital modulation  were introduced in this generation with the main technology as TDMA/FDD and CDMA/FDD. </a:t>
            </a:r>
          </a:p>
          <a:p>
            <a:r>
              <a:rPr lang="en-US" dirty="0"/>
              <a:t> </a:t>
            </a:r>
          </a:p>
        </p:txBody>
      </p:sp>
      <p:sp>
        <p:nvSpPr>
          <p:cNvPr id="3" name="Rectangle 2"/>
          <p:cNvSpPr/>
          <p:nvPr/>
        </p:nvSpPr>
        <p:spPr>
          <a:xfrm>
            <a:off x="647700" y="3605011"/>
            <a:ext cx="7543800" cy="2265364"/>
          </a:xfrm>
          <a:prstGeom prst="rect">
            <a:avLst/>
          </a:prstGeom>
        </p:spPr>
        <p:txBody>
          <a:bodyPr wrap="square">
            <a:spAutoFit/>
          </a:bodyPr>
          <a:lstStyle/>
          <a:p>
            <a:r>
              <a:rPr lang="en-US" b="1" dirty="0"/>
              <a:t>The specification of 2G:</a:t>
            </a:r>
          </a:p>
          <a:p>
            <a:r>
              <a:rPr lang="en-US" b="1" dirty="0"/>
              <a:t> </a:t>
            </a:r>
          </a:p>
          <a:p>
            <a:pPr>
              <a:lnSpc>
                <a:spcPct val="150000"/>
              </a:lnSpc>
            </a:pPr>
            <a:r>
              <a:rPr lang="en-US" b="1" dirty="0"/>
              <a:t>1-Digital data can be compressed and multiplexed much more effectively than analog voice encodings. </a:t>
            </a:r>
            <a:endParaRPr lang="en-US" b="1" dirty="0"/>
          </a:p>
          <a:p>
            <a:pPr>
              <a:lnSpc>
                <a:spcPct val="150000"/>
              </a:lnSpc>
            </a:pPr>
            <a:r>
              <a:rPr lang="en-US" b="1" dirty="0"/>
              <a:t>2-Multiplexing -multiple analog message signals or digital data streams are combined into one signal.</a:t>
            </a:r>
            <a:endParaRPr lang="en-US" b="1" dirty="0">
              <a:effectLst/>
            </a:endParaRPr>
          </a:p>
        </p:txBody>
      </p:sp>
    </p:spTree>
    <p:extLst>
      <p:ext uri="{BB962C8B-B14F-4D97-AF65-F5344CB8AC3E}">
        <p14:creationId xmlns:p14="http://schemas.microsoft.com/office/powerpoint/2010/main" val="1705142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2115" r="14584" b="66987"/>
          <a:stretch/>
        </p:blipFill>
        <p:spPr bwMode="auto">
          <a:xfrm>
            <a:off x="1752600" y="609600"/>
            <a:ext cx="5410200" cy="1524000"/>
          </a:xfrm>
          <a:prstGeom prst="rect">
            <a:avLst/>
          </a:prstGeom>
          <a:noFill/>
          <a:ln>
            <a:noFill/>
          </a:ln>
          <a:effectLst/>
          <a:extLst>
            <a:ext uri="{53640926-AAD7-44D8-BBD7-CCE9431645EC}">
              <a14:shadowObscured xmlns:a14="http://schemas.microsoft.com/office/drawing/2010/main"/>
            </a:ext>
          </a:extLst>
        </p:spPr>
      </p:pic>
      <p:sp>
        <p:nvSpPr>
          <p:cNvPr id="3" name="Rectangle 2"/>
          <p:cNvSpPr/>
          <p:nvPr/>
        </p:nvSpPr>
        <p:spPr>
          <a:xfrm>
            <a:off x="609600" y="2438400"/>
            <a:ext cx="8077200" cy="2542363"/>
          </a:xfrm>
          <a:prstGeom prst="rect">
            <a:avLst/>
          </a:prstGeom>
        </p:spPr>
        <p:txBody>
          <a:bodyPr wrap="square">
            <a:spAutoFit/>
          </a:bodyPr>
          <a:lstStyle/>
          <a:p>
            <a:pPr>
              <a:lnSpc>
                <a:spcPct val="150000"/>
              </a:lnSpc>
            </a:pPr>
            <a:r>
              <a:rPr lang="en-US" b="1" dirty="0"/>
              <a:t>3-Allows for lower powered radio signals that require less battery power.</a:t>
            </a:r>
            <a:endParaRPr lang="en-US" b="1" dirty="0"/>
          </a:p>
          <a:p>
            <a:pPr>
              <a:lnSpc>
                <a:spcPct val="150000"/>
              </a:lnSpc>
            </a:pPr>
            <a:r>
              <a:rPr lang="en-US" b="1" dirty="0"/>
              <a:t>4-Digital voice data can be compressed and multiplexed much more effectively than analog.</a:t>
            </a:r>
            <a:endParaRPr lang="en-US" b="1" dirty="0"/>
          </a:p>
          <a:p>
            <a:pPr>
              <a:lnSpc>
                <a:spcPct val="150000"/>
              </a:lnSpc>
            </a:pPr>
            <a:r>
              <a:rPr lang="en-US" b="1" dirty="0"/>
              <a:t>5- CODEC introduction -program that encodes and decodes digital data stream or signal.</a:t>
            </a:r>
            <a:endParaRPr lang="en-US" b="1" dirty="0"/>
          </a:p>
          <a:p>
            <a:pPr>
              <a:lnSpc>
                <a:spcPct val="150000"/>
              </a:lnSpc>
            </a:pPr>
            <a:r>
              <a:rPr lang="en-US" b="1" dirty="0"/>
              <a:t>6-Translates data from digital to analog and vice .</a:t>
            </a:r>
          </a:p>
        </p:txBody>
      </p:sp>
    </p:spTree>
    <p:extLst>
      <p:ext uri="{BB962C8B-B14F-4D97-AF65-F5344CB8AC3E}">
        <p14:creationId xmlns:p14="http://schemas.microsoft.com/office/powerpoint/2010/main" val="3322440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153400" cy="2585323"/>
          </a:xfrm>
          <a:prstGeom prst="rect">
            <a:avLst/>
          </a:prstGeom>
        </p:spPr>
        <p:txBody>
          <a:bodyPr wrap="square">
            <a:spAutoFit/>
          </a:bodyPr>
          <a:lstStyle/>
          <a:p>
            <a:pPr>
              <a:lnSpc>
                <a:spcPct val="150000"/>
              </a:lnSpc>
            </a:pPr>
            <a:r>
              <a:rPr lang="en-US" b="1" dirty="0"/>
              <a:t>Second-generation cellular systems support</a:t>
            </a:r>
            <a:r>
              <a:rPr lang="en-US" b="1" dirty="0" smtClean="0"/>
              <a:t>:</a:t>
            </a:r>
            <a:endParaRPr lang="en-US" b="1" dirty="0"/>
          </a:p>
          <a:p>
            <a:pPr lvl="0">
              <a:lnSpc>
                <a:spcPct val="150000"/>
              </a:lnSpc>
            </a:pPr>
            <a:r>
              <a:rPr lang="en-US" b="1" dirty="0"/>
              <a:t>Data, speech and facsimile services.  </a:t>
            </a:r>
          </a:p>
          <a:p>
            <a:pPr lvl="0">
              <a:lnSpc>
                <a:spcPct val="150000"/>
              </a:lnSpc>
            </a:pPr>
            <a:r>
              <a:rPr lang="en-US" b="1" dirty="0"/>
              <a:t>The systems use encryption mechanisms to protect data and speech.         </a:t>
            </a:r>
          </a:p>
          <a:p>
            <a:pPr lvl="0">
              <a:lnSpc>
                <a:spcPct val="150000"/>
              </a:lnSpc>
            </a:pPr>
            <a:r>
              <a:rPr lang="en-US" b="1" dirty="0"/>
              <a:t>use advance mobility management and support power control</a:t>
            </a:r>
            <a:r>
              <a:rPr lang="en-US" b="1" dirty="0" smtClean="0"/>
              <a:t>.</a:t>
            </a:r>
            <a:endParaRPr lang="en-US" b="1" dirty="0"/>
          </a:p>
          <a:p>
            <a:pPr>
              <a:lnSpc>
                <a:spcPct val="150000"/>
              </a:lnSpc>
            </a:pPr>
            <a:r>
              <a:rPr lang="en-US" b="1" dirty="0"/>
              <a:t>  The 2G systems introduced three popular TDMA standards and one popular CDMA standard in the market. These are:  </a:t>
            </a:r>
          </a:p>
        </p:txBody>
      </p:sp>
      <p:sp>
        <p:nvSpPr>
          <p:cNvPr id="3" name="Rectangle 2"/>
          <p:cNvSpPr/>
          <p:nvPr/>
        </p:nvSpPr>
        <p:spPr>
          <a:xfrm>
            <a:off x="519545" y="3124200"/>
            <a:ext cx="8153400" cy="3373359"/>
          </a:xfrm>
          <a:prstGeom prst="rect">
            <a:avLst/>
          </a:prstGeom>
        </p:spPr>
        <p:txBody>
          <a:bodyPr wrap="square">
            <a:spAutoFit/>
          </a:bodyPr>
          <a:lstStyle/>
          <a:p>
            <a:pPr>
              <a:lnSpc>
                <a:spcPct val="150000"/>
              </a:lnSpc>
            </a:pPr>
            <a:r>
              <a:rPr lang="en-US" b="1" dirty="0" err="1"/>
              <a:t>a.TDMA</a:t>
            </a:r>
            <a:r>
              <a:rPr lang="en-US" b="1" dirty="0"/>
              <a:t>/FDD Standards</a:t>
            </a:r>
          </a:p>
          <a:p>
            <a:pPr>
              <a:lnSpc>
                <a:spcPct val="150000"/>
              </a:lnSpc>
            </a:pPr>
            <a:r>
              <a:rPr lang="en-US" b="1" dirty="0"/>
              <a:t> </a:t>
            </a:r>
          </a:p>
          <a:p>
            <a:pPr>
              <a:lnSpc>
                <a:spcPct val="150000"/>
              </a:lnSpc>
            </a:pPr>
            <a:r>
              <a:rPr lang="en-US" b="1" dirty="0"/>
              <a:t>    1.Global System for Mobile (GSM): The GSM standard, introduced by    </a:t>
            </a:r>
            <a:r>
              <a:rPr lang="en-US" b="1" dirty="0" err="1"/>
              <a:t>Groupe</a:t>
            </a:r>
            <a:r>
              <a:rPr lang="en-US" b="1" dirty="0"/>
              <a:t> Special Mobile, was aimed at designing a uniform pan-European mobile system. It was the first fully digital system utilizing the 900 MHz frequency band. The initial GSM had 200 KHz radio channels,   encryption of speech, low speed data services and support for SMS for which it gained quick popularity.</a:t>
            </a:r>
          </a:p>
          <a:p>
            <a:pPr>
              <a:lnSpc>
                <a:spcPct val="150000"/>
              </a:lnSpc>
            </a:pPr>
            <a:r>
              <a:rPr lang="en-US" b="1" dirty="0"/>
              <a:t> </a:t>
            </a:r>
          </a:p>
        </p:txBody>
      </p:sp>
    </p:spTree>
    <p:extLst>
      <p:ext uri="{BB962C8B-B14F-4D97-AF65-F5344CB8AC3E}">
        <p14:creationId xmlns:p14="http://schemas.microsoft.com/office/powerpoint/2010/main" val="33303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8077200" cy="3970318"/>
          </a:xfrm>
          <a:prstGeom prst="rect">
            <a:avLst/>
          </a:prstGeom>
        </p:spPr>
        <p:txBody>
          <a:bodyPr wrap="square">
            <a:spAutoFit/>
          </a:bodyPr>
          <a:lstStyle/>
          <a:p>
            <a:r>
              <a:rPr lang="en-US" dirty="0"/>
              <a:t> </a:t>
            </a:r>
          </a:p>
          <a:p>
            <a:pPr>
              <a:lnSpc>
                <a:spcPct val="150000"/>
              </a:lnSpc>
            </a:pPr>
            <a:r>
              <a:rPr lang="en-US" dirty="0"/>
              <a:t>    </a:t>
            </a:r>
            <a:r>
              <a:rPr lang="en-US" b="1" dirty="0"/>
              <a:t>2.Interim Standard 136 (IS-136):   The need of this system was mainly  to increase the capacity over the earlier analog (AMPS) system</a:t>
            </a:r>
            <a:r>
              <a:rPr lang="en-US" b="1" dirty="0" smtClean="0"/>
              <a:t>.</a:t>
            </a:r>
            <a:endParaRPr lang="en-US" b="1" dirty="0"/>
          </a:p>
          <a:p>
            <a:pPr>
              <a:lnSpc>
                <a:spcPct val="150000"/>
              </a:lnSpc>
            </a:pPr>
            <a:r>
              <a:rPr lang="en-US" b="1" dirty="0"/>
              <a:t>b. Pacific Digital Cellular (PDC): This standard was developed as the    counterpart of NADC in Japan. The main advantage of this standard was its low transmission bit rate which led to its better spectrum utilization</a:t>
            </a:r>
            <a:r>
              <a:rPr lang="en-US" b="1" dirty="0" smtClean="0"/>
              <a:t>.</a:t>
            </a:r>
            <a:endParaRPr lang="en-US" b="1" dirty="0"/>
          </a:p>
          <a:p>
            <a:pPr>
              <a:lnSpc>
                <a:spcPct val="150000"/>
              </a:lnSpc>
            </a:pPr>
            <a:r>
              <a:rPr lang="en-US" b="1" dirty="0" err="1"/>
              <a:t>c..CDMA</a:t>
            </a:r>
            <a:r>
              <a:rPr lang="en-US" b="1" dirty="0"/>
              <a:t>/FDD Standard  known as CDMA- One </a:t>
            </a:r>
          </a:p>
          <a:p>
            <a:pPr>
              <a:lnSpc>
                <a:spcPct val="150000"/>
              </a:lnSpc>
            </a:pPr>
            <a:r>
              <a:rPr lang="en-US" b="1" dirty="0"/>
              <a:t>  These systems provide better service quality than those of the first-generation cellular systems and use bandwidth more efficiently. </a:t>
            </a:r>
          </a:p>
          <a:p>
            <a:r>
              <a:rPr lang="en-US" dirty="0"/>
              <a:t> </a:t>
            </a:r>
          </a:p>
        </p:txBody>
      </p:sp>
      <p:sp>
        <p:nvSpPr>
          <p:cNvPr id="3" name="Rectangle 2"/>
          <p:cNvSpPr/>
          <p:nvPr/>
        </p:nvSpPr>
        <p:spPr>
          <a:xfrm>
            <a:off x="533400" y="4343400"/>
            <a:ext cx="7696200" cy="1338828"/>
          </a:xfrm>
          <a:prstGeom prst="rect">
            <a:avLst/>
          </a:prstGeom>
        </p:spPr>
        <p:txBody>
          <a:bodyPr wrap="square">
            <a:spAutoFit/>
          </a:bodyPr>
          <a:lstStyle/>
          <a:p>
            <a:pPr>
              <a:lnSpc>
                <a:spcPct val="150000"/>
              </a:lnSpc>
            </a:pPr>
            <a:r>
              <a:rPr lang="en-US" b="1" dirty="0"/>
              <a:t>Differences between First and Second Generation </a:t>
            </a:r>
            <a:r>
              <a:rPr lang="en-US" b="1" dirty="0" smtClean="0"/>
              <a:t>Systems:</a:t>
            </a:r>
            <a:endParaRPr lang="en-US" b="1" dirty="0"/>
          </a:p>
          <a:p>
            <a:pPr lvl="0" eaLnBrk="0" fontAlgn="base" hangingPunct="0">
              <a:lnSpc>
                <a:spcPct val="150000"/>
              </a:lnSpc>
            </a:pPr>
            <a:r>
              <a:rPr lang="en-US" b="1" dirty="0" smtClean="0"/>
              <a:t>1.Digital </a:t>
            </a:r>
            <a:r>
              <a:rPr lang="en-US" b="1" dirty="0"/>
              <a:t>traffic channels – first-generation systems are almost purely analog; second-generation systems are digital</a:t>
            </a:r>
            <a:endParaRPr lang="en-US" b="1" dirty="0"/>
          </a:p>
        </p:txBody>
      </p:sp>
    </p:spTree>
    <p:extLst>
      <p:ext uri="{BB962C8B-B14F-4D97-AF65-F5344CB8AC3E}">
        <p14:creationId xmlns:p14="http://schemas.microsoft.com/office/powerpoint/2010/main" val="1534696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8077200" cy="2169825"/>
          </a:xfrm>
          <a:prstGeom prst="rect">
            <a:avLst/>
          </a:prstGeom>
        </p:spPr>
        <p:txBody>
          <a:bodyPr wrap="square">
            <a:spAutoFit/>
          </a:bodyPr>
          <a:lstStyle/>
          <a:p>
            <a:pPr lvl="0" eaLnBrk="0" fontAlgn="base" hangingPunct="0">
              <a:lnSpc>
                <a:spcPct val="150000"/>
              </a:lnSpc>
            </a:pPr>
            <a:r>
              <a:rPr lang="en-US" b="1" dirty="0" smtClean="0"/>
              <a:t>2.Encryption </a:t>
            </a:r>
            <a:r>
              <a:rPr lang="en-US" b="1" dirty="0"/>
              <a:t>– all second generation systems provide encryption to prevent eavesdropping</a:t>
            </a:r>
            <a:endParaRPr lang="en-US" b="1" dirty="0"/>
          </a:p>
          <a:p>
            <a:pPr lvl="0" eaLnBrk="0" fontAlgn="base" hangingPunct="0">
              <a:lnSpc>
                <a:spcPct val="150000"/>
              </a:lnSpc>
            </a:pPr>
            <a:r>
              <a:rPr lang="en-US" b="1" dirty="0" smtClean="0"/>
              <a:t>3.Error </a:t>
            </a:r>
            <a:r>
              <a:rPr lang="en-US" b="1" dirty="0"/>
              <a:t>detection and correction – second-generation digital traffic allows for detection and correction, giving clear voice </a:t>
            </a:r>
            <a:r>
              <a:rPr lang="en-US" b="1" dirty="0" smtClean="0"/>
              <a:t>reception Channel </a:t>
            </a:r>
            <a:r>
              <a:rPr lang="en-US" b="1" dirty="0"/>
              <a:t>access – second-generation systems allow channels  </a:t>
            </a:r>
            <a:r>
              <a:rPr lang="en-US" b="1" dirty="0" smtClean="0"/>
              <a:t>to </a:t>
            </a:r>
            <a:r>
              <a:rPr lang="en-US" b="1" dirty="0"/>
              <a:t>be dynamically shared by a number of users</a:t>
            </a:r>
          </a:p>
        </p:txBody>
      </p:sp>
      <p:sp>
        <p:nvSpPr>
          <p:cNvPr id="3" name="Rectangle 2"/>
          <p:cNvSpPr/>
          <p:nvPr/>
        </p:nvSpPr>
        <p:spPr>
          <a:xfrm>
            <a:off x="422564" y="2869480"/>
            <a:ext cx="8077200" cy="3139321"/>
          </a:xfrm>
          <a:prstGeom prst="rect">
            <a:avLst/>
          </a:prstGeom>
        </p:spPr>
        <p:txBody>
          <a:bodyPr wrap="square">
            <a:spAutoFit/>
          </a:bodyPr>
          <a:lstStyle/>
          <a:p>
            <a:r>
              <a:rPr lang="en-US" dirty="0"/>
              <a:t> </a:t>
            </a:r>
          </a:p>
          <a:p>
            <a:r>
              <a:rPr lang="en-US" b="1" dirty="0"/>
              <a:t>2.5 G (GPRS) [The General Packet Radio Service]</a:t>
            </a:r>
          </a:p>
          <a:p>
            <a:r>
              <a:rPr lang="en-US" b="1" dirty="0"/>
              <a:t> </a:t>
            </a:r>
          </a:p>
          <a:p>
            <a:r>
              <a:rPr lang="en-US" b="1" dirty="0"/>
              <a:t>is used to describe 2G-systems that have implemented a packet-switched domain  . Extends the capabilities of 2G systems by providing additional features, such as a packet-switched connection(GPRS) in the TDMA-based GSM system, and enhanced data rates  .</a:t>
            </a:r>
          </a:p>
          <a:p>
            <a:r>
              <a:rPr lang="en-US" b="1" dirty="0"/>
              <a:t>GPRS could provide data rates from 56 </a:t>
            </a:r>
            <a:r>
              <a:rPr lang="en-US" b="1" dirty="0" err="1"/>
              <a:t>kbit</a:t>
            </a:r>
            <a:r>
              <a:rPr lang="en-US" b="1" dirty="0"/>
              <a:t>/s up to 115 </a:t>
            </a:r>
            <a:r>
              <a:rPr lang="en-US" b="1" dirty="0" err="1"/>
              <a:t>kbit</a:t>
            </a:r>
            <a:r>
              <a:rPr lang="en-US" b="1" dirty="0"/>
              <a:t>/s. It can be used for services such as Wireless Application Protocol (WAP) access, Multimedia Messaging , Service (MMS), and for Internet communication services such as email and World Wide Web access. </a:t>
            </a:r>
            <a:endParaRPr lang="en-US" b="1" dirty="0"/>
          </a:p>
        </p:txBody>
      </p:sp>
    </p:spTree>
    <p:extLst>
      <p:ext uri="{BB962C8B-B14F-4D97-AF65-F5344CB8AC3E}">
        <p14:creationId xmlns:p14="http://schemas.microsoft.com/office/powerpoint/2010/main" val="3989245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97346"/>
            <a:ext cx="8382000" cy="6281848"/>
          </a:xfrm>
          <a:prstGeom prst="rect">
            <a:avLst/>
          </a:prstGeom>
        </p:spPr>
        <p:txBody>
          <a:bodyPr wrap="square">
            <a:spAutoFit/>
          </a:bodyPr>
          <a:lstStyle/>
          <a:p>
            <a:pPr>
              <a:lnSpc>
                <a:spcPct val="150000"/>
              </a:lnSpc>
            </a:pPr>
            <a:r>
              <a:rPr lang="en-US" b="1" dirty="0"/>
              <a:t>2.4.3   Third Generation - 3G</a:t>
            </a:r>
          </a:p>
          <a:p>
            <a:pPr>
              <a:lnSpc>
                <a:spcPct val="150000"/>
              </a:lnSpc>
            </a:pPr>
            <a:r>
              <a:rPr lang="en-US" b="1" dirty="0"/>
              <a:t>3G technology came along to support increased data needs. 3G stands for "third generation" -- this makes analog cellular technology generation one and digital/PCS generation two. 3G technology is intended for the true multimedia cell phone -- typically called </a:t>
            </a:r>
            <a:r>
              <a:rPr lang="en-US" b="1" dirty="0">
                <a:hlinkClick r:id="rId2"/>
              </a:rPr>
              <a:t>smartphones</a:t>
            </a:r>
            <a:r>
              <a:rPr lang="en-US" b="1" dirty="0"/>
              <a:t> -- and features increased bandwidth and transfer rates to accommodate Web-based applications and phone-based audio and video files.</a:t>
            </a:r>
          </a:p>
          <a:p>
            <a:pPr>
              <a:lnSpc>
                <a:spcPct val="150000"/>
              </a:lnSpc>
            </a:pPr>
            <a:r>
              <a:rPr lang="en-US" b="1" dirty="0"/>
              <a:t>The specification of 3G:</a:t>
            </a:r>
          </a:p>
          <a:p>
            <a:pPr>
              <a:lnSpc>
                <a:spcPct val="150000"/>
              </a:lnSpc>
            </a:pPr>
            <a:r>
              <a:rPr lang="en-US" b="1" dirty="0"/>
              <a:t>1-Large capacity and broadband capabilities. •Allows the transmission of 384kbps for mobile systems and up to 2Mbps.</a:t>
            </a:r>
            <a:endParaRPr lang="en-US" b="1" dirty="0"/>
          </a:p>
          <a:p>
            <a:pPr>
              <a:lnSpc>
                <a:spcPct val="150000"/>
              </a:lnSpc>
            </a:pPr>
            <a:r>
              <a:rPr lang="en-US" b="1" dirty="0"/>
              <a:t>2-Increased spectrum efficiency –5Mhz–</a:t>
            </a:r>
          </a:p>
          <a:p>
            <a:pPr>
              <a:lnSpc>
                <a:spcPct val="150000"/>
              </a:lnSpc>
            </a:pPr>
            <a:r>
              <a:rPr lang="en-US" b="1" dirty="0"/>
              <a:t>    -A greater number of users that can be simultaneously supported by a radio frequency bandwidth.</a:t>
            </a:r>
          </a:p>
          <a:p>
            <a:pPr>
              <a:lnSpc>
                <a:spcPct val="150000"/>
              </a:lnSpc>
            </a:pPr>
            <a:r>
              <a:rPr lang="en-US" b="1" dirty="0"/>
              <a:t>3-High data rates at lower incremental cost than 2G.</a:t>
            </a:r>
          </a:p>
          <a:p>
            <a:pPr>
              <a:lnSpc>
                <a:spcPct val="150000"/>
              </a:lnSpc>
            </a:pPr>
            <a:r>
              <a:rPr lang="en-US" b="1" dirty="0"/>
              <a:t>4-Global roaming</a:t>
            </a:r>
          </a:p>
          <a:p>
            <a:pPr>
              <a:lnSpc>
                <a:spcPct val="150000"/>
              </a:lnSpc>
            </a:pPr>
            <a:r>
              <a:rPr lang="en-US" b="1" dirty="0"/>
              <a:t>5-CDMA –Code Division Multiple Access.</a:t>
            </a:r>
            <a:endParaRPr lang="en-US" b="1" dirty="0">
              <a:effectLst/>
            </a:endParaRPr>
          </a:p>
        </p:txBody>
      </p:sp>
    </p:spTree>
    <p:extLst>
      <p:ext uri="{BB962C8B-B14F-4D97-AF65-F5344CB8AC3E}">
        <p14:creationId xmlns:p14="http://schemas.microsoft.com/office/powerpoint/2010/main" val="4076371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945" y="381000"/>
            <a:ext cx="8458200" cy="6324808"/>
          </a:xfrm>
          <a:prstGeom prst="rect">
            <a:avLst/>
          </a:prstGeom>
        </p:spPr>
        <p:txBody>
          <a:bodyPr wrap="square">
            <a:spAutoFit/>
          </a:bodyPr>
          <a:lstStyle/>
          <a:p>
            <a:pPr>
              <a:lnSpc>
                <a:spcPct val="150000"/>
              </a:lnSpc>
            </a:pPr>
            <a:r>
              <a:rPr lang="en-US" b="1" dirty="0"/>
              <a:t>2.4.4 Fourth generation   </a:t>
            </a:r>
            <a:r>
              <a:rPr lang="en-US" b="1" dirty="0" smtClean="0"/>
              <a:t>4G</a:t>
            </a:r>
            <a:endParaRPr lang="en-US" b="1" dirty="0"/>
          </a:p>
          <a:p>
            <a:pPr>
              <a:lnSpc>
                <a:spcPct val="150000"/>
              </a:lnSpc>
            </a:pPr>
            <a:r>
              <a:rPr lang="en-US" b="1" dirty="0"/>
              <a:t>The fourth generation mobile communication system is developed after the third generation (3G) mobile phone standards. </a:t>
            </a:r>
          </a:p>
          <a:p>
            <a:pPr>
              <a:lnSpc>
                <a:spcPct val="150000"/>
              </a:lnSpc>
            </a:pPr>
            <a:r>
              <a:rPr lang="en-US" b="1" dirty="0"/>
              <a:t>The features included in 4G are Video conferencing, gaming services, IP telephony, high definition (HD) mobile TV. It also provides Internet access facility at a very rapid speed which is known as mobile ultra-broadband internet access. </a:t>
            </a:r>
          </a:p>
          <a:p>
            <a:pPr>
              <a:lnSpc>
                <a:spcPct val="150000"/>
              </a:lnSpc>
            </a:pPr>
            <a:r>
              <a:rPr lang="en-US" b="1" dirty="0">
                <a:effectLst>
                  <a:outerShdw blurRad="50800" dist="38100" algn="tr" rotWithShape="0">
                    <a:prstClr val="black">
                      <a:alpha val="40000"/>
                    </a:prstClr>
                  </a:outerShdw>
                </a:effectLst>
              </a:rPr>
              <a:t>Features of 4G:</a:t>
            </a:r>
            <a:endParaRPr lang="en-US" b="1" dirty="0"/>
          </a:p>
          <a:p>
            <a:pPr>
              <a:lnSpc>
                <a:spcPct val="150000"/>
              </a:lnSpc>
            </a:pPr>
            <a:r>
              <a:rPr lang="en-US" b="1" dirty="0"/>
              <a:t>•Faster and more </a:t>
            </a:r>
            <a:r>
              <a:rPr lang="en-US" b="1" dirty="0" smtClean="0"/>
              <a:t>reliable. 100 </a:t>
            </a:r>
            <a:r>
              <a:rPr lang="en-US" b="1" dirty="0"/>
              <a:t>Mb/s (802.11g wireless = 54Mb/s, 3G = 2Mb/s) </a:t>
            </a:r>
          </a:p>
          <a:p>
            <a:pPr>
              <a:lnSpc>
                <a:spcPct val="150000"/>
              </a:lnSpc>
            </a:pPr>
            <a:r>
              <a:rPr lang="en-US" b="1" dirty="0"/>
              <a:t>•Lower cost than previous generations</a:t>
            </a:r>
          </a:p>
          <a:p>
            <a:pPr>
              <a:lnSpc>
                <a:spcPct val="150000"/>
              </a:lnSpc>
            </a:pPr>
            <a:r>
              <a:rPr lang="en-US" b="1" dirty="0"/>
              <a:t>•Multi-standard wireless system.</a:t>
            </a:r>
          </a:p>
          <a:p>
            <a:pPr>
              <a:lnSpc>
                <a:spcPct val="150000"/>
              </a:lnSpc>
            </a:pPr>
            <a:r>
              <a:rPr lang="en-US" b="1" dirty="0" smtClean="0"/>
              <a:t>–</a:t>
            </a:r>
            <a:r>
              <a:rPr lang="en-US" b="1" dirty="0"/>
              <a:t>Bluetooth, Wired, Wireless (802.11x)</a:t>
            </a:r>
          </a:p>
          <a:p>
            <a:pPr>
              <a:lnSpc>
                <a:spcPct val="150000"/>
              </a:lnSpc>
            </a:pPr>
            <a:r>
              <a:rPr lang="en-US" b="1" dirty="0"/>
              <a:t>•Ad Hoc Networking.</a:t>
            </a:r>
          </a:p>
          <a:p>
            <a:pPr>
              <a:lnSpc>
                <a:spcPct val="150000"/>
              </a:lnSpc>
            </a:pPr>
            <a:r>
              <a:rPr lang="en-US" b="1" dirty="0"/>
              <a:t>•OFDM used instead of CDMA.</a:t>
            </a:r>
          </a:p>
          <a:p>
            <a:pPr>
              <a:lnSpc>
                <a:spcPct val="150000"/>
              </a:lnSpc>
            </a:pPr>
            <a:r>
              <a:rPr lang="en-US" b="1" dirty="0"/>
              <a:t>•Potentially IEEE standard 802.11n</a:t>
            </a:r>
          </a:p>
          <a:p>
            <a:pPr>
              <a:lnSpc>
                <a:spcPct val="150000"/>
              </a:lnSpc>
            </a:pPr>
            <a:r>
              <a:rPr lang="en-US" b="1" dirty="0"/>
              <a:t>–Most information is proprietary.</a:t>
            </a:r>
          </a:p>
        </p:txBody>
      </p:sp>
    </p:spTree>
    <p:extLst>
      <p:ext uri="{BB962C8B-B14F-4D97-AF65-F5344CB8AC3E}">
        <p14:creationId xmlns:p14="http://schemas.microsoft.com/office/powerpoint/2010/main" val="3678036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28179"/>
            <a:ext cx="8001000" cy="3373359"/>
          </a:xfrm>
          <a:prstGeom prst="rect">
            <a:avLst/>
          </a:prstGeom>
        </p:spPr>
        <p:txBody>
          <a:bodyPr wrap="square">
            <a:spAutoFit/>
          </a:bodyPr>
          <a:lstStyle/>
          <a:p>
            <a:pPr algn="just">
              <a:lnSpc>
                <a:spcPct val="150000"/>
              </a:lnSpc>
            </a:pPr>
            <a:r>
              <a:rPr lang="en-US" b="1" dirty="0"/>
              <a:t>2.5 How Cellular Telephones Work</a:t>
            </a:r>
          </a:p>
          <a:p>
            <a:pPr algn="just">
              <a:lnSpc>
                <a:spcPct val="150000"/>
              </a:lnSpc>
            </a:pPr>
            <a:r>
              <a:rPr lang="en-US" b="1" dirty="0"/>
              <a:t>Mobile phones work by sending and receiving low power radio signals, much like a 2 way radio system. The signals are sent to and received from antennas that are attached to radio transmitters and receivers, commonly referred to as mobile phone base stations. The base stations are linked  to the rest of the mobile and fixed phone network and pass the signal/call on into those networks.</a:t>
            </a:r>
          </a:p>
          <a:p>
            <a:pPr algn="just">
              <a:lnSpc>
                <a:spcPct val="150000"/>
              </a:lnSpc>
            </a:pPr>
            <a:r>
              <a:rPr lang="en-US" b="1" dirty="0"/>
              <a:t>This allows extensive frequency reuse across a city, so that millions of people can use cell phones simultaneously.  </a:t>
            </a:r>
          </a:p>
        </p:txBody>
      </p:sp>
      <p:sp>
        <p:nvSpPr>
          <p:cNvPr id="3" name="Rectangle 2"/>
          <p:cNvSpPr/>
          <p:nvPr/>
        </p:nvSpPr>
        <p:spPr>
          <a:xfrm>
            <a:off x="540327" y="3962400"/>
            <a:ext cx="7848600" cy="2126864"/>
          </a:xfrm>
          <a:prstGeom prst="rect">
            <a:avLst/>
          </a:prstGeom>
        </p:spPr>
        <p:txBody>
          <a:bodyPr wrap="square">
            <a:spAutoFit/>
          </a:bodyPr>
          <a:lstStyle/>
          <a:p>
            <a:pPr>
              <a:lnSpc>
                <a:spcPct val="150000"/>
              </a:lnSpc>
            </a:pPr>
            <a:r>
              <a:rPr lang="en-US" b="1" dirty="0"/>
              <a:t>In a typical analog cell-phone system in the United States, the cell-phone carrier receives about 800 </a:t>
            </a:r>
            <a:r>
              <a:rPr lang="en-US" b="1" u="sng" dirty="0">
                <a:hlinkClick r:id="rId2"/>
              </a:rPr>
              <a:t>frequencies</a:t>
            </a:r>
            <a:r>
              <a:rPr lang="en-US" b="1" dirty="0"/>
              <a:t> to use across the city. The carrier chops up the city into cells. Each cell is typically sized at about 10 square miles (26 square kilometers). Cells are normally thought of as hexagons on a big hexagonal grid,  as shown in fig (2.5 )</a:t>
            </a:r>
          </a:p>
        </p:txBody>
      </p:sp>
    </p:spTree>
    <p:extLst>
      <p:ext uri="{BB962C8B-B14F-4D97-AF65-F5344CB8AC3E}">
        <p14:creationId xmlns:p14="http://schemas.microsoft.com/office/powerpoint/2010/main" val="4293891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948</Words>
  <Application>Microsoft Office PowerPoint</Application>
  <PresentationFormat>On-screen Show (4:3)</PresentationFormat>
  <Paragraphs>85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6</cp:revision>
  <dcterms:created xsi:type="dcterms:W3CDTF">2006-08-16T00:00:00Z</dcterms:created>
  <dcterms:modified xsi:type="dcterms:W3CDTF">2018-02-09T17:33:03Z</dcterms:modified>
</cp:coreProperties>
</file>