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8" r:id="rId3"/>
    <p:sldId id="289" r:id="rId4"/>
    <p:sldId id="271" r:id="rId5"/>
    <p:sldId id="273" r:id="rId6"/>
    <p:sldId id="275" r:id="rId7"/>
    <p:sldId id="277" r:id="rId8"/>
    <p:sldId id="279" r:id="rId9"/>
    <p:sldId id="281" r:id="rId10"/>
    <p:sldId id="283" r:id="rId11"/>
    <p:sldId id="285" r:id="rId12"/>
    <p:sldId id="28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533400"/>
            <a:ext cx="8153400" cy="4801314"/>
          </a:xfrm>
          <a:prstGeom prst="rect">
            <a:avLst/>
          </a:prstGeom>
        </p:spPr>
        <p:txBody>
          <a:bodyPr wrap="square">
            <a:spAutoFit/>
          </a:bodyPr>
          <a:lstStyle/>
          <a:p>
            <a:pPr algn="ctr">
              <a:lnSpc>
                <a:spcPct val="150000"/>
              </a:lnSpc>
            </a:pPr>
            <a:r>
              <a:rPr lang="en-US" sz="2400" b="1" dirty="0"/>
              <a:t>Cell Cluster</a:t>
            </a:r>
            <a:r>
              <a:rPr lang="en-US" b="1" dirty="0" smtClean="0"/>
              <a:t>:</a:t>
            </a:r>
          </a:p>
          <a:p>
            <a:pPr algn="ctr">
              <a:lnSpc>
                <a:spcPct val="150000"/>
              </a:lnSpc>
            </a:pPr>
            <a:endParaRPr lang="en-US" dirty="0"/>
          </a:p>
          <a:p>
            <a:pPr>
              <a:lnSpc>
                <a:spcPct val="150000"/>
              </a:lnSpc>
            </a:pPr>
            <a:r>
              <a:rPr lang="en-US" b="1" dirty="0"/>
              <a:t>Considering a cellular system that has a total of S duplex radio channels. If each cell is allocated a group of k channels (k &lt; S)and if the S channels are divided among N </a:t>
            </a:r>
            <a:r>
              <a:rPr lang="en-US" b="1" dirty="0" err="1"/>
              <a:t>cellsinto</a:t>
            </a:r>
            <a:r>
              <a:rPr lang="en-US" b="1" dirty="0"/>
              <a:t> unique and disjoint channel groups of same number of channels, then,</a:t>
            </a:r>
            <a:endParaRPr lang="en-US" dirty="0"/>
          </a:p>
          <a:p>
            <a:pPr>
              <a:lnSpc>
                <a:spcPct val="150000"/>
              </a:lnSpc>
            </a:pPr>
            <a:r>
              <a:rPr lang="en-US" b="1" dirty="0"/>
              <a:t>S = </a:t>
            </a:r>
            <a:r>
              <a:rPr lang="en-US" b="1" dirty="0" err="1"/>
              <a:t>kN</a:t>
            </a:r>
            <a:r>
              <a:rPr lang="en-US" b="1" dirty="0"/>
              <a:t> </a:t>
            </a:r>
            <a:endParaRPr lang="en-US" dirty="0"/>
          </a:p>
          <a:p>
            <a:pPr>
              <a:lnSpc>
                <a:spcPct val="150000"/>
              </a:lnSpc>
            </a:pPr>
            <a:r>
              <a:rPr lang="en-US" b="1" dirty="0"/>
              <a:t>The N cells that collectively use the complete set of available frequencies is called a cluster. If a cluster is replicated M times within the system, the total number of duplex channels or capacity,</a:t>
            </a:r>
            <a:endParaRPr lang="en-US" dirty="0"/>
          </a:p>
          <a:p>
            <a:pPr>
              <a:lnSpc>
                <a:spcPct val="150000"/>
              </a:lnSpc>
            </a:pPr>
            <a:r>
              <a:rPr lang="en-US" b="1" dirty="0"/>
              <a:t>C = </a:t>
            </a:r>
            <a:r>
              <a:rPr lang="en-US" b="1" dirty="0" err="1"/>
              <a:t>MkN</a:t>
            </a:r>
            <a:r>
              <a:rPr lang="en-US" b="1" dirty="0"/>
              <a:t> = MS </a:t>
            </a:r>
            <a:endParaRPr lang="en-US" dirty="0"/>
          </a:p>
          <a:p>
            <a:pPr>
              <a:lnSpc>
                <a:spcPct val="150000"/>
              </a:lnSpc>
            </a:pPr>
            <a:r>
              <a:rPr lang="en-US" dirty="0"/>
              <a:t> </a:t>
            </a:r>
          </a:p>
        </p:txBody>
      </p:sp>
      <p:sp>
        <p:nvSpPr>
          <p:cNvPr id="5" name="Rectangle 4"/>
          <p:cNvSpPr/>
          <p:nvPr/>
        </p:nvSpPr>
        <p:spPr>
          <a:xfrm>
            <a:off x="533400" y="4953000"/>
            <a:ext cx="8001000" cy="1200329"/>
          </a:xfrm>
          <a:prstGeom prst="rect">
            <a:avLst/>
          </a:prstGeom>
        </p:spPr>
        <p:txBody>
          <a:bodyPr wrap="square">
            <a:spAutoFit/>
          </a:bodyPr>
          <a:lstStyle/>
          <a:p>
            <a:r>
              <a:rPr lang="en-US" dirty="0"/>
              <a:t>•	</a:t>
            </a:r>
            <a:r>
              <a:rPr lang="en-US" b="1" dirty="0"/>
              <a:t>Total available channels = S</a:t>
            </a:r>
          </a:p>
          <a:p>
            <a:r>
              <a:rPr lang="en-US" b="1" dirty="0"/>
              <a:t>•	N “adjacent” cells (called a cluster)  share S channels</a:t>
            </a:r>
          </a:p>
          <a:p>
            <a:r>
              <a:rPr lang="en-US" b="1" dirty="0"/>
              <a:t>•	System has M clusters</a:t>
            </a:r>
          </a:p>
          <a:p>
            <a:endParaRPr lang="en-US" dirty="0"/>
          </a:p>
        </p:txBody>
      </p:sp>
    </p:spTree>
    <p:extLst>
      <p:ext uri="{BB962C8B-B14F-4D97-AF65-F5344CB8AC3E}">
        <p14:creationId xmlns:p14="http://schemas.microsoft.com/office/powerpoint/2010/main" val="18660847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09600"/>
            <a:ext cx="7924800" cy="4939814"/>
          </a:xfrm>
          <a:prstGeom prst="rect">
            <a:avLst/>
          </a:prstGeom>
        </p:spPr>
        <p:txBody>
          <a:bodyPr wrap="square">
            <a:spAutoFit/>
          </a:bodyPr>
          <a:lstStyle/>
          <a:p>
            <a:r>
              <a:rPr lang="en-US" b="1" dirty="0"/>
              <a:t>2.10.   Handover</a:t>
            </a:r>
            <a:endParaRPr lang="en-US" dirty="0"/>
          </a:p>
          <a:p>
            <a:pPr algn="just">
              <a:lnSpc>
                <a:spcPct val="150000"/>
              </a:lnSpc>
            </a:pPr>
            <a:r>
              <a:rPr lang="en-US" b="1" dirty="0"/>
              <a:t>When a mobile unit moves from one cell to another it moves into a region with a completely new set of frequencies. Initially such activity resulted in the loss of the call. In order to avoid losing calls a procedure termed handover was introduced. In GSM, the mobile station continuously monitors the perceived power levels of the serving cell and the neighboring cells. If the power levels indicate that the power level of an adjacent cell is more than that of the current cell a handover is performed. The handover allows the mobile unit to communicate with the base station of the new cell with new set of frequencies. Depending on the two cells in question, the handover can be between two sectors with the same base station, between two BSCs, between two MSCs belonging to the same operator or even between two networks . The concept of handover is illustrated in Figure (2.11).</a:t>
            </a:r>
          </a:p>
        </p:txBody>
      </p:sp>
    </p:spTree>
    <p:extLst>
      <p:ext uri="{BB962C8B-B14F-4D97-AF65-F5344CB8AC3E}">
        <p14:creationId xmlns:p14="http://schemas.microsoft.com/office/powerpoint/2010/main" val="3573192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titled.JPG"/>
          <p:cNvPicPr/>
          <p:nvPr/>
        </p:nvPicPr>
        <p:blipFill rotWithShape="1">
          <a:blip r:embed="rId2"/>
          <a:srcRect l="22848" t="28039" r="29989" b="28741"/>
          <a:stretch/>
        </p:blipFill>
        <p:spPr bwMode="auto">
          <a:xfrm>
            <a:off x="1447800" y="685800"/>
            <a:ext cx="5534025" cy="3671888"/>
          </a:xfrm>
          <a:prstGeom prst="rect">
            <a:avLst/>
          </a:prstGeom>
          <a:ln>
            <a:noFill/>
          </a:ln>
          <a:extLst>
            <a:ext uri="{53640926-AAD7-44D8-BBD7-CCE9431645EC}">
              <a14:shadowObscured xmlns:a14="http://schemas.microsoft.com/office/drawing/2010/main"/>
            </a:ext>
          </a:extLst>
        </p:spPr>
      </p:pic>
      <p:sp>
        <p:nvSpPr>
          <p:cNvPr id="3" name="Rectangle 2"/>
          <p:cNvSpPr/>
          <p:nvPr/>
        </p:nvSpPr>
        <p:spPr>
          <a:xfrm>
            <a:off x="4050119" y="4648200"/>
            <a:ext cx="1002197" cy="369332"/>
          </a:xfrm>
          <a:prstGeom prst="rect">
            <a:avLst/>
          </a:prstGeom>
        </p:spPr>
        <p:txBody>
          <a:bodyPr wrap="none">
            <a:spAutoFit/>
          </a:bodyPr>
          <a:lstStyle/>
          <a:p>
            <a:r>
              <a:rPr lang="en-US" dirty="0"/>
              <a:t>Fig(2.11)</a:t>
            </a:r>
          </a:p>
        </p:txBody>
      </p:sp>
    </p:spTree>
    <p:extLst>
      <p:ext uri="{BB962C8B-B14F-4D97-AF65-F5344CB8AC3E}">
        <p14:creationId xmlns:p14="http://schemas.microsoft.com/office/powerpoint/2010/main" val="2538316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titled.JPG"/>
          <p:cNvPicPr/>
          <p:nvPr/>
        </p:nvPicPr>
        <p:blipFill rotWithShape="1">
          <a:blip r:embed="rId2"/>
          <a:srcRect l="19800" t="22773" r="29494" b="47963"/>
          <a:stretch/>
        </p:blipFill>
        <p:spPr bwMode="auto">
          <a:xfrm>
            <a:off x="990600" y="533400"/>
            <a:ext cx="7010400" cy="2819400"/>
          </a:xfrm>
          <a:prstGeom prst="rect">
            <a:avLst/>
          </a:prstGeom>
          <a:ln>
            <a:noFill/>
          </a:ln>
          <a:extLst>
            <a:ext uri="{53640926-AAD7-44D8-BBD7-CCE9431645EC}">
              <a14:shadowObscured xmlns:a14="http://schemas.microsoft.com/office/drawing/2010/main"/>
            </a:ext>
          </a:extLst>
        </p:spPr>
      </p:pic>
      <p:pic>
        <p:nvPicPr>
          <p:cNvPr id="3" name="Picture 2" descr="untitled.JPG"/>
          <p:cNvPicPr/>
          <p:nvPr/>
        </p:nvPicPr>
        <p:blipFill rotWithShape="1">
          <a:blip r:embed="rId2"/>
          <a:srcRect l="27402" t="55558" r="36792" b="19185"/>
          <a:stretch/>
        </p:blipFill>
        <p:spPr bwMode="auto">
          <a:xfrm>
            <a:off x="1676400" y="3581400"/>
            <a:ext cx="5638800" cy="25146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13401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981200"/>
            <a:ext cx="725383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685800" y="685800"/>
            <a:ext cx="7620000" cy="1061829"/>
          </a:xfrm>
          <a:prstGeom prst="rect">
            <a:avLst/>
          </a:prstGeom>
        </p:spPr>
        <p:txBody>
          <a:bodyPr wrap="square">
            <a:spAutoFit/>
          </a:bodyPr>
          <a:lstStyle/>
          <a:p>
            <a:r>
              <a:rPr lang="en-US" b="1" dirty="0"/>
              <a:t>Each cell gets k channels       S = k N</a:t>
            </a:r>
          </a:p>
          <a:p>
            <a:pPr>
              <a:lnSpc>
                <a:spcPct val="150000"/>
              </a:lnSpc>
            </a:pPr>
            <a:r>
              <a:rPr lang="en-US" b="1" dirty="0"/>
              <a:t>      Capacity of the system is C = </a:t>
            </a:r>
            <a:r>
              <a:rPr lang="en-US" b="1" dirty="0" err="1"/>
              <a:t>MkN</a:t>
            </a:r>
            <a:r>
              <a:rPr lang="en-US" b="1" dirty="0"/>
              <a:t> </a:t>
            </a:r>
          </a:p>
          <a:p>
            <a:r>
              <a:rPr lang="en-US" b="1" dirty="0"/>
              <a:t>                        Frequency reuse factor is 1/ N</a:t>
            </a:r>
          </a:p>
        </p:txBody>
      </p:sp>
    </p:spTree>
    <p:extLst>
      <p:ext uri="{BB962C8B-B14F-4D97-AF65-F5344CB8AC3E}">
        <p14:creationId xmlns:p14="http://schemas.microsoft.com/office/powerpoint/2010/main" val="1824417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5745" y="1809929"/>
            <a:ext cx="7543800" cy="2957861"/>
          </a:xfrm>
          <a:prstGeom prst="rect">
            <a:avLst/>
          </a:prstGeom>
        </p:spPr>
        <p:txBody>
          <a:bodyPr wrap="square">
            <a:spAutoFit/>
          </a:bodyPr>
          <a:lstStyle/>
          <a:p>
            <a:pPr algn="just">
              <a:lnSpc>
                <a:spcPct val="150000"/>
              </a:lnSpc>
            </a:pPr>
            <a:r>
              <a:rPr lang="en-US" b="1" dirty="0"/>
              <a:t>The capacity is directly proportional to M. The factor N is called the cluster size and is typically 4, 7 or 12. If the cluster size N is reduced while the cell size is kept constant, more clusters are required to cover a given area and hence more capacity is achieved from the design viewpoint, the smallest possible value of N is desirable to maximize capacity over a given coverage area. The frequency reuse factor of a cellular system is 1/ N, since each cell within a cluster is assigned 1/N of the total available channels in the sys</a:t>
            </a:r>
            <a:r>
              <a:rPr lang="en-US" dirty="0"/>
              <a:t>tem.</a:t>
            </a:r>
          </a:p>
        </p:txBody>
      </p:sp>
      <p:sp>
        <p:nvSpPr>
          <p:cNvPr id="3" name="Rectangle 2"/>
          <p:cNvSpPr/>
          <p:nvPr/>
        </p:nvSpPr>
        <p:spPr>
          <a:xfrm>
            <a:off x="685800" y="609600"/>
            <a:ext cx="7177630" cy="1200329"/>
          </a:xfrm>
          <a:prstGeom prst="rect">
            <a:avLst/>
          </a:prstGeom>
        </p:spPr>
        <p:txBody>
          <a:bodyPr wrap="square">
            <a:spAutoFit/>
          </a:bodyPr>
          <a:lstStyle/>
          <a:p>
            <a:r>
              <a:rPr lang="en-US" b="1" dirty="0"/>
              <a:t>In this example,</a:t>
            </a:r>
          </a:p>
          <a:p>
            <a:pPr>
              <a:lnSpc>
                <a:spcPct val="150000"/>
              </a:lnSpc>
            </a:pPr>
            <a:r>
              <a:rPr lang="en-US" b="1" dirty="0"/>
              <a:t>The cluster size N = 7 and the frequency reuse factor is 1/7 since each cell contains one-seventh of the total number of available channels</a:t>
            </a:r>
            <a:r>
              <a:rPr lang="en-US" dirty="0"/>
              <a:t>.</a:t>
            </a:r>
          </a:p>
        </p:txBody>
      </p:sp>
    </p:spTree>
    <p:extLst>
      <p:ext uri="{BB962C8B-B14F-4D97-AF65-F5344CB8AC3E}">
        <p14:creationId xmlns:p14="http://schemas.microsoft.com/office/powerpoint/2010/main" val="117237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1176541" cy="369332"/>
          </a:xfrm>
          <a:prstGeom prst="rect">
            <a:avLst/>
          </a:prstGeom>
        </p:spPr>
        <p:txBody>
          <a:bodyPr wrap="none">
            <a:spAutoFit/>
          </a:bodyPr>
          <a:lstStyle/>
          <a:p>
            <a:r>
              <a:rPr lang="en-US" b="1" dirty="0" smtClean="0"/>
              <a:t>Example1:</a:t>
            </a:r>
            <a:endParaRPr lang="en-US" b="1"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4763" y="762000"/>
            <a:ext cx="5777037"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762000" y="4191000"/>
            <a:ext cx="7391400" cy="1754326"/>
          </a:xfrm>
          <a:prstGeom prst="rect">
            <a:avLst/>
          </a:prstGeom>
        </p:spPr>
        <p:txBody>
          <a:bodyPr wrap="square">
            <a:spAutoFit/>
          </a:bodyPr>
          <a:lstStyle/>
          <a:p>
            <a:r>
              <a:rPr lang="en-US" b="1" dirty="0"/>
              <a:t>Compute total system capacity</a:t>
            </a:r>
          </a:p>
          <a:p>
            <a:r>
              <a:rPr lang="en-US" b="1" dirty="0"/>
              <a:t>•  of cells = 262.4/2.6=100 cells</a:t>
            </a:r>
          </a:p>
          <a:p>
            <a:r>
              <a:rPr lang="en-US" b="1" dirty="0"/>
              <a:t>•  of usable duplex channels/cell</a:t>
            </a:r>
          </a:p>
          <a:p>
            <a:r>
              <a:rPr lang="en-US" b="1" dirty="0"/>
              <a:t>– S=(  of channels)/(reuse factor)</a:t>
            </a:r>
          </a:p>
          <a:p>
            <a:r>
              <a:rPr lang="en-US" b="1" dirty="0"/>
              <a:t>– S4=1000/4=250</a:t>
            </a:r>
          </a:p>
          <a:p>
            <a:r>
              <a:rPr lang="en-US" b="1" dirty="0"/>
              <a:t>– S7=1000/7=142</a:t>
            </a:r>
          </a:p>
        </p:txBody>
      </p:sp>
    </p:spTree>
    <p:extLst>
      <p:ext uri="{BB962C8B-B14F-4D97-AF65-F5344CB8AC3E}">
        <p14:creationId xmlns:p14="http://schemas.microsoft.com/office/powerpoint/2010/main" val="4016458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457200"/>
            <a:ext cx="7543800" cy="1200329"/>
          </a:xfrm>
          <a:prstGeom prst="rect">
            <a:avLst/>
          </a:prstGeom>
        </p:spPr>
        <p:txBody>
          <a:bodyPr wrap="square">
            <a:spAutoFit/>
          </a:bodyPr>
          <a:lstStyle/>
          <a:p>
            <a:r>
              <a:rPr lang="en-US" b="1" dirty="0"/>
              <a:t>• Total system capacity (  of users could be accommodated simultaneously)</a:t>
            </a:r>
          </a:p>
          <a:p>
            <a:r>
              <a:rPr lang="en-US" b="1" dirty="0"/>
              <a:t>– C=S*(    cells)</a:t>
            </a:r>
          </a:p>
          <a:p>
            <a:r>
              <a:rPr lang="en-US" b="1" dirty="0"/>
              <a:t>– C4=250*100=25000</a:t>
            </a:r>
          </a:p>
          <a:p>
            <a:r>
              <a:rPr lang="en-US" b="1" dirty="0"/>
              <a:t>– C7=142*100=14200</a:t>
            </a:r>
          </a:p>
        </p:txBody>
      </p:sp>
      <p:sp>
        <p:nvSpPr>
          <p:cNvPr id="3" name="Rectangle 2"/>
          <p:cNvSpPr/>
          <p:nvPr/>
        </p:nvSpPr>
        <p:spPr>
          <a:xfrm>
            <a:off x="609600" y="1905000"/>
            <a:ext cx="1165319" cy="369332"/>
          </a:xfrm>
          <a:prstGeom prst="rect">
            <a:avLst/>
          </a:prstGeom>
        </p:spPr>
        <p:txBody>
          <a:bodyPr wrap="none">
            <a:spAutoFit/>
          </a:bodyPr>
          <a:lstStyle/>
          <a:p>
            <a:r>
              <a:rPr lang="en-US" b="1" dirty="0"/>
              <a:t>Example 2</a:t>
            </a:r>
          </a:p>
        </p:txBody>
      </p:sp>
      <p:pic>
        <p:nvPicPr>
          <p:cNvPr id="4" name="Picture 3"/>
          <p:cNvPicPr/>
          <p:nvPr/>
        </p:nvPicPr>
        <p:blipFill rotWithShape="1">
          <a:blip r:embed="rId2">
            <a:extLst>
              <a:ext uri="{28A0092B-C50C-407E-A947-70E740481C1C}">
                <a14:useLocalDpi xmlns:a14="http://schemas.microsoft.com/office/drawing/2010/main" val="0"/>
              </a:ext>
            </a:extLst>
          </a:blip>
          <a:srcRect t="14102" b="50860"/>
          <a:stretch/>
        </p:blipFill>
        <p:spPr bwMode="auto">
          <a:xfrm>
            <a:off x="609601" y="2274332"/>
            <a:ext cx="6596062" cy="1825228"/>
          </a:xfrm>
          <a:prstGeom prst="rect">
            <a:avLst/>
          </a:prstGeom>
          <a:noFill/>
          <a:ln>
            <a:noFill/>
          </a:ln>
          <a:extLst>
            <a:ext uri="{53640926-AAD7-44D8-BBD7-CCE9431645EC}">
              <a14:shadowObscured xmlns:a14="http://schemas.microsoft.com/office/drawing/2010/main"/>
            </a:ext>
          </a:extLst>
        </p:spPr>
      </p:pic>
      <p:pic>
        <p:nvPicPr>
          <p:cNvPr id="5" name="Picture 4"/>
          <p:cNvPicPr/>
          <p:nvPr/>
        </p:nvPicPr>
        <p:blipFill rotWithShape="1">
          <a:blip r:embed="rId2">
            <a:extLst>
              <a:ext uri="{28A0092B-C50C-407E-A947-70E740481C1C}">
                <a14:useLocalDpi xmlns:a14="http://schemas.microsoft.com/office/drawing/2010/main" val="0"/>
              </a:ext>
            </a:extLst>
          </a:blip>
          <a:srcRect t="49140" b="45792"/>
          <a:stretch/>
        </p:blipFill>
        <p:spPr bwMode="auto">
          <a:xfrm>
            <a:off x="533400" y="4267200"/>
            <a:ext cx="5943600" cy="219075"/>
          </a:xfrm>
          <a:prstGeom prst="rect">
            <a:avLst/>
          </a:prstGeom>
          <a:noFill/>
          <a:ln>
            <a:noFill/>
          </a:ln>
          <a:extLst>
            <a:ext uri="{53640926-AAD7-44D8-BBD7-CCE9431645EC}">
              <a14:shadowObscured xmlns:a14="http://schemas.microsoft.com/office/drawing/2010/main"/>
            </a:ext>
          </a:extLst>
        </p:spPr>
      </p:pic>
      <p:sp>
        <p:nvSpPr>
          <p:cNvPr id="6" name="Rectangle 5"/>
          <p:cNvSpPr/>
          <p:nvPr/>
        </p:nvSpPr>
        <p:spPr>
          <a:xfrm>
            <a:off x="1066800" y="4800600"/>
            <a:ext cx="4572000" cy="646331"/>
          </a:xfrm>
          <a:prstGeom prst="rect">
            <a:avLst/>
          </a:prstGeom>
        </p:spPr>
        <p:txBody>
          <a:bodyPr>
            <a:spAutoFit/>
          </a:bodyPr>
          <a:lstStyle/>
          <a:p>
            <a:r>
              <a:rPr lang="en-US" b="1" dirty="0"/>
              <a:t>949 – 900 = 49 MHz the bandwidth </a:t>
            </a:r>
          </a:p>
          <a:p>
            <a:r>
              <a:rPr lang="en-US" b="1" dirty="0"/>
              <a:t>         49 / 7 = 7 MHz / cell </a:t>
            </a:r>
          </a:p>
        </p:txBody>
      </p:sp>
    </p:spTree>
    <p:extLst>
      <p:ext uri="{BB962C8B-B14F-4D97-AF65-F5344CB8AC3E}">
        <p14:creationId xmlns:p14="http://schemas.microsoft.com/office/powerpoint/2010/main" val="1662091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l="21635" t="59717" r="19231" b="34333"/>
          <a:stretch/>
        </p:blipFill>
        <p:spPr bwMode="auto">
          <a:xfrm>
            <a:off x="1219200" y="533400"/>
            <a:ext cx="3429000" cy="304800"/>
          </a:xfrm>
          <a:prstGeom prst="rect">
            <a:avLst/>
          </a:prstGeom>
          <a:noFill/>
          <a:ln>
            <a:noFill/>
          </a:ln>
          <a:extLst>
            <a:ext uri="{53640926-AAD7-44D8-BBD7-CCE9431645EC}">
              <a14:shadowObscured xmlns:a14="http://schemas.microsoft.com/office/drawing/2010/main"/>
            </a:ext>
          </a:extLst>
        </p:spPr>
      </p:pic>
      <p:pic>
        <p:nvPicPr>
          <p:cNvPr id="3" name="Picture 2"/>
          <p:cNvPicPr/>
          <p:nvPr/>
        </p:nvPicPr>
        <p:blipFill rotWithShape="1">
          <a:blip r:embed="rId2">
            <a:extLst>
              <a:ext uri="{28A0092B-C50C-407E-A947-70E740481C1C}">
                <a14:useLocalDpi xmlns:a14="http://schemas.microsoft.com/office/drawing/2010/main" val="0"/>
              </a:ext>
            </a:extLst>
          </a:blip>
          <a:srcRect t="65667" b="1"/>
          <a:stretch/>
        </p:blipFill>
        <p:spPr bwMode="auto">
          <a:xfrm>
            <a:off x="762000" y="1066800"/>
            <a:ext cx="5334000" cy="1600200"/>
          </a:xfrm>
          <a:prstGeom prst="rect">
            <a:avLst/>
          </a:prstGeom>
          <a:noFill/>
          <a:ln>
            <a:noFill/>
          </a:ln>
          <a:extLst>
            <a:ext uri="{53640926-AAD7-44D8-BBD7-CCE9431645EC}">
              <a14:shadowObscured xmlns:a14="http://schemas.microsoft.com/office/drawing/2010/main"/>
            </a:ext>
          </a:extLst>
        </p:spPr>
      </p:pic>
      <p:pic>
        <p:nvPicPr>
          <p:cNvPr id="4" name="Picture 3"/>
          <p:cNvPicPr/>
          <p:nvPr/>
        </p:nvPicPr>
        <p:blipFill rotWithShape="1">
          <a:blip r:embed="rId3">
            <a:extLst>
              <a:ext uri="{28A0092B-C50C-407E-A947-70E740481C1C}">
                <a14:useLocalDpi xmlns:a14="http://schemas.microsoft.com/office/drawing/2010/main" val="0"/>
              </a:ext>
            </a:extLst>
          </a:blip>
          <a:srcRect t="14565" b="35865"/>
          <a:stretch/>
        </p:blipFill>
        <p:spPr bwMode="auto">
          <a:xfrm>
            <a:off x="741218" y="2680378"/>
            <a:ext cx="6400800" cy="2132647"/>
          </a:xfrm>
          <a:prstGeom prst="rect">
            <a:avLst/>
          </a:prstGeom>
          <a:noFill/>
          <a:ln>
            <a:noFill/>
          </a:ln>
          <a:extLst>
            <a:ext uri="{53640926-AAD7-44D8-BBD7-CCE9431645EC}">
              <a14:shadowObscured xmlns:a14="http://schemas.microsoft.com/office/drawing/2010/main"/>
            </a:ext>
          </a:extLst>
        </p:spPr>
      </p:pic>
      <p:pic>
        <p:nvPicPr>
          <p:cNvPr id="5" name="Picture 4"/>
          <p:cNvPicPr/>
          <p:nvPr/>
        </p:nvPicPr>
        <p:blipFill rotWithShape="1">
          <a:blip r:embed="rId3">
            <a:extLst>
              <a:ext uri="{28A0092B-C50C-407E-A947-70E740481C1C}">
                <a14:useLocalDpi xmlns:a14="http://schemas.microsoft.com/office/drawing/2010/main" val="0"/>
              </a:ext>
            </a:extLst>
          </a:blip>
          <a:srcRect t="64135"/>
          <a:stretch/>
        </p:blipFill>
        <p:spPr bwMode="auto">
          <a:xfrm>
            <a:off x="533400" y="4953000"/>
            <a:ext cx="7467600" cy="121856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52758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7848600" cy="1200329"/>
          </a:xfrm>
          <a:prstGeom prst="rect">
            <a:avLst/>
          </a:prstGeom>
        </p:spPr>
        <p:txBody>
          <a:bodyPr wrap="square">
            <a:spAutoFit/>
          </a:bodyPr>
          <a:lstStyle/>
          <a:p>
            <a:r>
              <a:rPr lang="en-US" b="1" dirty="0"/>
              <a:t>Example 3</a:t>
            </a:r>
          </a:p>
          <a:p>
            <a:r>
              <a:rPr lang="en-US" b="1" i="1" dirty="0"/>
              <a:t>Let a total of 33MHz of bandwidth be allocated to a particular FDD cellular telephone </a:t>
            </a:r>
            <a:r>
              <a:rPr lang="en-US" b="1" dirty="0"/>
              <a:t> </a:t>
            </a:r>
            <a:r>
              <a:rPr lang="en-US" b="1" i="1" dirty="0"/>
              <a:t>system, which uses two 25kHz simplex channels to provide full duplex voice and control</a:t>
            </a:r>
            <a:r>
              <a:rPr lang="en-US" b="1" dirty="0"/>
              <a:t> </a:t>
            </a:r>
            <a:r>
              <a:rPr lang="en-US" b="1" i="1" dirty="0"/>
              <a:t>channels.  Compute the number of channels available </a:t>
            </a:r>
            <a:endParaRPr lang="en-US" b="1" dirty="0"/>
          </a:p>
        </p:txBody>
      </p:sp>
      <p:sp>
        <p:nvSpPr>
          <p:cNvPr id="3" name="Rectangle 2"/>
          <p:cNvSpPr/>
          <p:nvPr/>
        </p:nvSpPr>
        <p:spPr>
          <a:xfrm>
            <a:off x="713509" y="1733729"/>
            <a:ext cx="7696200" cy="1200329"/>
          </a:xfrm>
          <a:prstGeom prst="rect">
            <a:avLst/>
          </a:prstGeom>
        </p:spPr>
        <p:txBody>
          <a:bodyPr wrap="square">
            <a:spAutoFit/>
          </a:bodyPr>
          <a:lstStyle/>
          <a:p>
            <a:r>
              <a:rPr lang="en-US" b="1" i="1" dirty="0"/>
              <a:t>per cell if the system uses (a) 4-cell</a:t>
            </a:r>
            <a:r>
              <a:rPr lang="en-US" b="1" dirty="0"/>
              <a:t> </a:t>
            </a:r>
            <a:r>
              <a:rPr lang="en-US" b="1" i="1" dirty="0"/>
              <a:t>reuse, (b) 7-cell reuse, and (c) 12-cell reuse.  If 1 MHz of the allocated spectrum is dedicated</a:t>
            </a:r>
            <a:r>
              <a:rPr lang="en-US" b="1" dirty="0"/>
              <a:t> </a:t>
            </a:r>
            <a:r>
              <a:rPr lang="en-US" b="1" i="1" dirty="0"/>
              <a:t>to control channels, determine an equitable distribution of control channels and voice</a:t>
            </a:r>
            <a:endParaRPr lang="en-US" b="1" dirty="0"/>
          </a:p>
          <a:p>
            <a:r>
              <a:rPr lang="en-US" b="1" i="1" dirty="0"/>
              <a:t>channels in each cell for each of the three systems.</a:t>
            </a:r>
            <a:endParaRPr lang="en-US" b="1" dirty="0"/>
          </a:p>
        </p:txBody>
      </p:sp>
      <p:sp>
        <p:nvSpPr>
          <p:cNvPr id="4" name="Rectangle 3"/>
          <p:cNvSpPr/>
          <p:nvPr/>
        </p:nvSpPr>
        <p:spPr>
          <a:xfrm>
            <a:off x="609600" y="3200400"/>
            <a:ext cx="7800109" cy="2585323"/>
          </a:xfrm>
          <a:prstGeom prst="rect">
            <a:avLst/>
          </a:prstGeom>
        </p:spPr>
        <p:txBody>
          <a:bodyPr wrap="square">
            <a:spAutoFit/>
          </a:bodyPr>
          <a:lstStyle/>
          <a:p>
            <a:r>
              <a:rPr lang="en-US" b="1" dirty="0"/>
              <a:t>Solution</a:t>
            </a:r>
          </a:p>
          <a:p>
            <a:r>
              <a:rPr lang="en-US" b="1" i="1" dirty="0"/>
              <a:t>Given: Total bandwidth = 33 </a:t>
            </a:r>
            <a:r>
              <a:rPr lang="en-US" b="1" i="1" dirty="0" err="1"/>
              <a:t>MHz.</a:t>
            </a:r>
            <a:r>
              <a:rPr lang="en-US" b="1" i="1" dirty="0"/>
              <a:t> </a:t>
            </a:r>
            <a:endParaRPr lang="en-US" b="1" dirty="0"/>
          </a:p>
          <a:p>
            <a:r>
              <a:rPr lang="en-US" b="1" i="1" dirty="0"/>
              <a:t>Channel bandwidth = 25 kHz simplex channels.  25x2 = 50 kHz duplex channels.</a:t>
            </a:r>
            <a:endParaRPr lang="en-US" b="1" dirty="0"/>
          </a:p>
          <a:p>
            <a:r>
              <a:rPr lang="en-US" b="1" i="1" dirty="0"/>
              <a:t>Total available channels = 33,000/50 = 660 channels. </a:t>
            </a:r>
            <a:endParaRPr lang="en-US" b="1" dirty="0"/>
          </a:p>
          <a:p>
            <a:r>
              <a:rPr lang="en-US" b="1" i="1" dirty="0"/>
              <a:t>(a) for N = 4, total number of channels available per cell = 660/4</a:t>
            </a:r>
            <a:endParaRPr lang="en-US" b="1" dirty="0"/>
          </a:p>
          <a:p>
            <a:r>
              <a:rPr lang="en-US" b="1" dirty="0"/>
              <a:t>              ≈</a:t>
            </a:r>
            <a:r>
              <a:rPr lang="en-US" b="1" i="1" dirty="0"/>
              <a:t> 165 channels.</a:t>
            </a:r>
            <a:endParaRPr lang="en-US" b="1" dirty="0"/>
          </a:p>
          <a:p>
            <a:r>
              <a:rPr lang="en-US" b="1" i="1" dirty="0"/>
              <a:t>(b) for N = 7, total number of channels available per cell = 660/7 </a:t>
            </a:r>
            <a:r>
              <a:rPr lang="en-US" b="1" dirty="0"/>
              <a:t>≈</a:t>
            </a:r>
            <a:r>
              <a:rPr lang="en-US" b="1" i="1" dirty="0"/>
              <a:t> 95   channels.</a:t>
            </a:r>
            <a:endParaRPr lang="en-US" b="1" dirty="0"/>
          </a:p>
          <a:p>
            <a:r>
              <a:rPr lang="en-US" b="1" i="1" dirty="0"/>
              <a:t>(c) for N = 12, total number of channels available per cell = 660/12</a:t>
            </a:r>
            <a:endParaRPr lang="en-US" b="1" dirty="0"/>
          </a:p>
          <a:p>
            <a:r>
              <a:rPr lang="en-US" b="1" dirty="0"/>
              <a:t>              ≈</a:t>
            </a:r>
            <a:r>
              <a:rPr lang="en-US" b="1" i="1" dirty="0"/>
              <a:t> 55 channels. </a:t>
            </a:r>
            <a:endParaRPr lang="en-US" b="1" dirty="0"/>
          </a:p>
        </p:txBody>
      </p:sp>
    </p:spTree>
    <p:extLst>
      <p:ext uri="{BB962C8B-B14F-4D97-AF65-F5344CB8AC3E}">
        <p14:creationId xmlns:p14="http://schemas.microsoft.com/office/powerpoint/2010/main" val="3640506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609600"/>
            <a:ext cx="7924800" cy="1754326"/>
          </a:xfrm>
          <a:prstGeom prst="rect">
            <a:avLst/>
          </a:prstGeom>
        </p:spPr>
        <p:txBody>
          <a:bodyPr wrap="square">
            <a:spAutoFit/>
          </a:bodyPr>
          <a:lstStyle/>
          <a:p>
            <a:r>
              <a:rPr lang="en-US" b="1" dirty="0"/>
              <a:t>A 1 MHz spectrum for control channels implies that there are 1000/50 = 20 control channels out of the 660 channels available.  To evenly distribute the control and voice channels, simply allocate the same number of channels in each cell wherever possible.  Here, the 660 channels must be evenly distributed to each cell within the cluster.  In practice, only the 640 voice channels would be allocated, since the control channels are allocated separately as 1 per cell. </a:t>
            </a:r>
          </a:p>
        </p:txBody>
      </p:sp>
      <p:sp>
        <p:nvSpPr>
          <p:cNvPr id="3" name="Rectangle 2"/>
          <p:cNvSpPr/>
          <p:nvPr/>
        </p:nvSpPr>
        <p:spPr>
          <a:xfrm>
            <a:off x="381000" y="2394189"/>
            <a:ext cx="7924800" cy="923330"/>
          </a:xfrm>
          <a:prstGeom prst="rect">
            <a:avLst/>
          </a:prstGeom>
        </p:spPr>
        <p:txBody>
          <a:bodyPr wrap="square">
            <a:spAutoFit/>
          </a:bodyPr>
          <a:lstStyle/>
          <a:p>
            <a:r>
              <a:rPr lang="en-US" b="1" dirty="0" smtClean="0"/>
              <a:t>a.  For </a:t>
            </a:r>
            <a:r>
              <a:rPr lang="en-US" b="1" dirty="0"/>
              <a:t>N = 4, we can have 5 control channels and 160 voice channels per cell.  In practice, however, each cell only needs a single control channel (the control channels have a greater reuse distance than the voice </a:t>
            </a:r>
          </a:p>
        </p:txBody>
      </p:sp>
      <p:sp>
        <p:nvSpPr>
          <p:cNvPr id="4" name="Rectangle 3"/>
          <p:cNvSpPr/>
          <p:nvPr/>
        </p:nvSpPr>
        <p:spPr>
          <a:xfrm>
            <a:off x="609600" y="3657600"/>
            <a:ext cx="7696200" cy="2308324"/>
          </a:xfrm>
          <a:prstGeom prst="rect">
            <a:avLst/>
          </a:prstGeom>
        </p:spPr>
        <p:txBody>
          <a:bodyPr wrap="square">
            <a:spAutoFit/>
          </a:bodyPr>
          <a:lstStyle/>
          <a:p>
            <a:pPr lvl="0"/>
            <a:r>
              <a:rPr lang="en-US" b="1" i="1" dirty="0"/>
              <a:t>channels).  Thus, one control channel and 160 voice channels would be assigned to each cell. </a:t>
            </a:r>
            <a:endParaRPr lang="en-US" b="1" dirty="0"/>
          </a:p>
          <a:p>
            <a:r>
              <a:rPr lang="en-US" b="1" i="1" dirty="0"/>
              <a:t> </a:t>
            </a:r>
            <a:endParaRPr lang="en-US" b="1" dirty="0"/>
          </a:p>
          <a:p>
            <a:pPr lvl="0"/>
            <a:r>
              <a:rPr lang="en-US" b="1" i="1" dirty="0" smtClean="0"/>
              <a:t>b.  For </a:t>
            </a:r>
            <a:r>
              <a:rPr lang="en-US" b="1" i="1" dirty="0"/>
              <a:t>N = 7, 4 cells with 3 control channels and 92 voice channels, 2 cells with 3 control channels and 90 voice channels, and 1 cell with 2 control channels and 92 voice channels could be allocated.  In practice, however, each cell would have one control channel, four cells would have 91 voice channels, and three cells would have 92 voice channels. </a:t>
            </a:r>
            <a:endParaRPr lang="en-US" b="1" dirty="0"/>
          </a:p>
        </p:txBody>
      </p:sp>
    </p:spTree>
    <p:extLst>
      <p:ext uri="{BB962C8B-B14F-4D97-AF65-F5344CB8AC3E}">
        <p14:creationId xmlns:p14="http://schemas.microsoft.com/office/powerpoint/2010/main" val="408682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533400"/>
            <a:ext cx="7924800" cy="1754326"/>
          </a:xfrm>
          <a:prstGeom prst="rect">
            <a:avLst/>
          </a:prstGeom>
        </p:spPr>
        <p:txBody>
          <a:bodyPr wrap="square">
            <a:spAutoFit/>
          </a:bodyPr>
          <a:lstStyle/>
          <a:p>
            <a:r>
              <a:rPr lang="en-US" i="1" dirty="0"/>
              <a:t> </a:t>
            </a:r>
            <a:endParaRPr lang="en-US" dirty="0"/>
          </a:p>
          <a:p>
            <a:pPr lvl="0"/>
            <a:r>
              <a:rPr lang="en-US" b="1" i="1" dirty="0"/>
              <a:t>For N = 12, we can have 8 cells with 2 control channels and 53 voice channels, and four cells with 1 control channel and 54 voice channels each.  In an actual system, each cell would have 1 control channel, 8 cells would have 53 voice channels, and 4 cells would have 54 voice channels.</a:t>
            </a:r>
            <a:r>
              <a:rPr lang="en-US" b="1" dirty="0"/>
              <a:t>  </a:t>
            </a:r>
          </a:p>
          <a:p>
            <a:r>
              <a:rPr lang="en-US" dirty="0"/>
              <a:t> </a:t>
            </a:r>
          </a:p>
        </p:txBody>
      </p:sp>
      <p:sp>
        <p:nvSpPr>
          <p:cNvPr id="3" name="Rectangle 2"/>
          <p:cNvSpPr/>
          <p:nvPr/>
        </p:nvSpPr>
        <p:spPr>
          <a:xfrm>
            <a:off x="304800" y="2287726"/>
            <a:ext cx="8229600" cy="2862322"/>
          </a:xfrm>
          <a:prstGeom prst="rect">
            <a:avLst/>
          </a:prstGeom>
        </p:spPr>
        <p:txBody>
          <a:bodyPr wrap="square">
            <a:spAutoFit/>
          </a:bodyPr>
          <a:lstStyle/>
          <a:p>
            <a:r>
              <a:rPr lang="en-US" b="1" dirty="0"/>
              <a:t>example 4</a:t>
            </a:r>
            <a:endParaRPr lang="en-US" dirty="0"/>
          </a:p>
          <a:p>
            <a:r>
              <a:rPr lang="en-US" b="1" dirty="0"/>
              <a:t>The American analog technology standard, known as Advanced Mobile Phone</a:t>
            </a:r>
          </a:p>
          <a:p>
            <a:r>
              <a:rPr lang="en-US" b="1" dirty="0"/>
              <a:t>Service (AMPS), employs frequency modulation and occupies a 30-kHz frequency slot for each voice channel [47]. Suppose that a total of 25-MHz bandwidth is allocated to a particular cellular radio communication system with cluster size 7. How many channels per cell does the system provide?</a:t>
            </a:r>
          </a:p>
          <a:p>
            <a:r>
              <a:rPr lang="en-US" b="1" dirty="0"/>
              <a:t>Solution</a:t>
            </a:r>
          </a:p>
          <a:p>
            <a:r>
              <a:rPr lang="en-US" b="1" dirty="0"/>
              <a:t>Allocation of 12.5 MHz each for forward and reverse links provides a little more</a:t>
            </a:r>
          </a:p>
          <a:p>
            <a:r>
              <a:rPr lang="en-US" b="1" dirty="0"/>
              <a:t>than 400 channels in each direction for the total system, and correspondingly a</a:t>
            </a:r>
          </a:p>
          <a:p>
            <a:r>
              <a:rPr lang="en-US" b="1" dirty="0"/>
              <a:t>little less than 60 per cell.</a:t>
            </a:r>
          </a:p>
        </p:txBody>
      </p:sp>
    </p:spTree>
    <p:extLst>
      <p:ext uri="{BB962C8B-B14F-4D97-AF65-F5344CB8AC3E}">
        <p14:creationId xmlns:p14="http://schemas.microsoft.com/office/powerpoint/2010/main" val="10982727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948</Words>
  <Application>Microsoft Office PowerPoint</Application>
  <PresentationFormat>On-screen Show (4:3)</PresentationFormat>
  <Paragraphs>61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DR.Ahmed Saker 2o1O</cp:lastModifiedBy>
  <cp:revision>8</cp:revision>
  <dcterms:created xsi:type="dcterms:W3CDTF">2006-08-16T00:00:00Z</dcterms:created>
  <dcterms:modified xsi:type="dcterms:W3CDTF">2018-02-21T06:11:35Z</dcterms:modified>
</cp:coreProperties>
</file>