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Base_Station_Subsystem" TargetMode="External"/><Relationship Id="rId3" Type="http://schemas.openxmlformats.org/officeDocument/2006/relationships/hyperlink" Target="http://en.wikipedia.org/wiki/GSM_frequency_ranges" TargetMode="External"/><Relationship Id="rId7" Type="http://schemas.openxmlformats.org/officeDocument/2006/relationships/hyperlink" Target="http://en.wikipedia.org/wiki/Mobile_station" TargetMode="External"/><Relationship Id="rId2" Type="http://schemas.openxmlformats.org/officeDocument/2006/relationships/hyperlink" Target="http://en.wikipedia.org/wiki/Mobile_phone" TargetMode="External"/><Relationship Id="rId1" Type="http://schemas.openxmlformats.org/officeDocument/2006/relationships/slideLayout" Target="../slideLayouts/slideLayout7.xml"/><Relationship Id="rId6" Type="http://schemas.openxmlformats.org/officeDocument/2006/relationships/hyperlink" Target="http://en.wikipedia.org/wiki/3G" TargetMode="External"/><Relationship Id="rId5" Type="http://schemas.openxmlformats.org/officeDocument/2006/relationships/hyperlink" Target="http://en.wikipedia.org/wiki/2G" TargetMode="External"/><Relationship Id="rId4" Type="http://schemas.openxmlformats.org/officeDocument/2006/relationships/hyperlink" Target="http://en.wikipedia.org/wiki/UMTS_frequency_bands"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Smart_card" TargetMode="External"/><Relationship Id="rId2" Type="http://schemas.openxmlformats.org/officeDocument/2006/relationships/hyperlink" Target="http://en.wikipedia.org/wiki/Subscriber_Identity_Module"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7146" y="373910"/>
            <a:ext cx="8458200" cy="6463308"/>
          </a:xfrm>
          <a:prstGeom prst="rect">
            <a:avLst/>
          </a:prstGeom>
        </p:spPr>
        <p:txBody>
          <a:bodyPr wrap="square">
            <a:spAutoFit/>
          </a:bodyPr>
          <a:lstStyle/>
          <a:p>
            <a:pPr algn="ctr"/>
            <a:r>
              <a:rPr lang="en-US" b="1" dirty="0"/>
              <a:t>Chapter 3</a:t>
            </a:r>
            <a:endParaRPr lang="en-US" dirty="0"/>
          </a:p>
          <a:p>
            <a:pPr algn="ctr"/>
            <a:r>
              <a:rPr lang="en-US" b="1" dirty="0"/>
              <a:t>GSM system </a:t>
            </a:r>
            <a:r>
              <a:rPr lang="en-US" b="1" dirty="0" smtClean="0"/>
              <a:t>overview</a:t>
            </a:r>
          </a:p>
          <a:p>
            <a:pPr algn="ctr"/>
            <a:endParaRPr lang="en-US" dirty="0"/>
          </a:p>
          <a:p>
            <a:r>
              <a:rPr lang="en-US" b="1" dirty="0"/>
              <a:t>3.1 Introduction</a:t>
            </a:r>
            <a:r>
              <a:rPr lang="en-US" b="1" dirty="0" smtClean="0"/>
              <a:t>:</a:t>
            </a:r>
          </a:p>
          <a:p>
            <a:endParaRPr lang="en-US" dirty="0"/>
          </a:p>
          <a:p>
            <a:pPr algn="just">
              <a:lnSpc>
                <a:spcPct val="150000"/>
              </a:lnSpc>
            </a:pPr>
            <a:r>
              <a:rPr lang="en-US" b="1" dirty="0"/>
              <a:t>GSM (Global System for Mobile communications: originally from </a:t>
            </a:r>
            <a:r>
              <a:rPr lang="en-US" b="1" i="1" dirty="0" err="1"/>
              <a:t>Groupe</a:t>
            </a:r>
            <a:r>
              <a:rPr lang="en-US" b="1" i="1" dirty="0"/>
              <a:t> </a:t>
            </a:r>
            <a:r>
              <a:rPr lang="en-US" b="1" i="1" dirty="0" err="1"/>
              <a:t>Spécial</a:t>
            </a:r>
            <a:r>
              <a:rPr lang="en-US" b="1" i="1" dirty="0"/>
              <a:t> Mobile</a:t>
            </a:r>
            <a:r>
              <a:rPr lang="en-US" b="1" dirty="0"/>
              <a:t>) is the most popular standard for </a:t>
            </a:r>
            <a:r>
              <a:rPr lang="en-US" b="1" u="sng" dirty="0">
                <a:hlinkClick r:id="rId2" tooltip="Mobile phone"/>
              </a:rPr>
              <a:t>mobile phones</a:t>
            </a:r>
            <a:r>
              <a:rPr lang="en-US" b="1" dirty="0"/>
              <a:t> in the world. GSM networks operate in a number of different frequency ranges (separated into </a:t>
            </a:r>
            <a:r>
              <a:rPr lang="en-US" b="1" u="sng" dirty="0">
                <a:hlinkClick r:id="rId3" tooltip="GSM frequency ranges"/>
              </a:rPr>
              <a:t>GSM frequency ranges</a:t>
            </a:r>
            <a:r>
              <a:rPr lang="en-US" b="1" dirty="0"/>
              <a:t> for 2G and </a:t>
            </a:r>
            <a:r>
              <a:rPr lang="en-US" b="1" u="sng" dirty="0">
                <a:hlinkClick r:id="rId4" tooltip="UMTS frequency bands"/>
              </a:rPr>
              <a:t>UMTS frequency bands</a:t>
            </a:r>
            <a:r>
              <a:rPr lang="en-US" b="1" dirty="0"/>
              <a:t> for 3G). Most </a:t>
            </a:r>
            <a:r>
              <a:rPr lang="en-US" b="1" u="sng" dirty="0">
                <a:hlinkClick r:id="rId5" tooltip="2G"/>
              </a:rPr>
              <a:t>2G</a:t>
            </a:r>
            <a:r>
              <a:rPr lang="en-US" b="1" dirty="0"/>
              <a:t> GSM networks operate in the 900 MHz or 1800 MHz bands. Some countries in the Americas (including Canada and the United States) use the 850 MHz and 1900 MHz bands because the 900 and 1800 MHz frequency bands were already allocated. Most </a:t>
            </a:r>
            <a:r>
              <a:rPr lang="en-US" b="1" u="sng" dirty="0">
                <a:hlinkClick r:id="rId6" tooltip="3G"/>
              </a:rPr>
              <a:t>3G</a:t>
            </a:r>
            <a:r>
              <a:rPr lang="en-US" b="1" dirty="0"/>
              <a:t> GSM networks in Europe operate in the 2100 MHz frequency band.</a:t>
            </a:r>
          </a:p>
          <a:p>
            <a:pPr algn="just">
              <a:lnSpc>
                <a:spcPct val="150000"/>
              </a:lnSpc>
            </a:pPr>
            <a:r>
              <a:rPr lang="en-US" b="1" dirty="0"/>
              <a:t>GSM-900 uses 890–915 MHz to send information from the </a:t>
            </a:r>
            <a:r>
              <a:rPr lang="en-US" b="1" u="sng" dirty="0">
                <a:hlinkClick r:id="rId7" tooltip="Mobile station"/>
              </a:rPr>
              <a:t>mobile station</a:t>
            </a:r>
            <a:r>
              <a:rPr lang="en-US" b="1" dirty="0"/>
              <a:t> to the </a:t>
            </a:r>
            <a:r>
              <a:rPr lang="en-US" b="1" u="sng" dirty="0">
                <a:hlinkClick r:id="rId8" tooltip="Base Station Subsystem"/>
              </a:rPr>
              <a:t>base station</a:t>
            </a:r>
            <a:r>
              <a:rPr lang="en-US" b="1" dirty="0"/>
              <a:t> (uplink) and 935–960 MHz for the other direction (downlink), providing 125 RF channels (channel numbers 0 to 124) spaced at 200 kHz. Duplex spacing of 45 MHz is used.</a:t>
            </a:r>
          </a:p>
        </p:txBody>
      </p:sp>
    </p:spTree>
    <p:extLst>
      <p:ext uri="{BB962C8B-B14F-4D97-AF65-F5344CB8AC3E}">
        <p14:creationId xmlns:p14="http://schemas.microsoft.com/office/powerpoint/2010/main" val="849774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81000"/>
            <a:ext cx="4022511" cy="369332"/>
          </a:xfrm>
          <a:prstGeom prst="rect">
            <a:avLst/>
          </a:prstGeom>
        </p:spPr>
        <p:txBody>
          <a:bodyPr wrap="none">
            <a:spAutoFit/>
          </a:bodyPr>
          <a:lstStyle/>
          <a:p>
            <a:r>
              <a:rPr lang="en-US" b="1" dirty="0"/>
              <a:t>3.2.3 Network   Switching  system (NSS);</a:t>
            </a:r>
            <a:endParaRPr lang="en-US" dirty="0"/>
          </a:p>
        </p:txBody>
      </p:sp>
      <p:pic>
        <p:nvPicPr>
          <p:cNvPr id="3" name="Picture 2"/>
          <p:cNvPicPr/>
          <p:nvPr/>
        </p:nvPicPr>
        <p:blipFill>
          <a:blip r:embed="rId2"/>
          <a:srcRect l="20334" t="23894" r="14967" b="26309"/>
          <a:stretch>
            <a:fillRect/>
          </a:stretch>
        </p:blipFill>
        <p:spPr bwMode="auto">
          <a:xfrm>
            <a:off x="491836" y="1143000"/>
            <a:ext cx="7543799" cy="4343400"/>
          </a:xfrm>
          <a:prstGeom prst="rect">
            <a:avLst/>
          </a:prstGeom>
          <a:noFill/>
          <a:ln w="9525">
            <a:noFill/>
            <a:miter lim="800000"/>
            <a:headEnd/>
            <a:tailEnd/>
          </a:ln>
        </p:spPr>
      </p:pic>
    </p:spTree>
    <p:extLst>
      <p:ext uri="{BB962C8B-B14F-4D97-AF65-F5344CB8AC3E}">
        <p14:creationId xmlns:p14="http://schemas.microsoft.com/office/powerpoint/2010/main" val="1438295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l="21105" t="16986" r="18662" b="15849"/>
          <a:stretch>
            <a:fillRect/>
          </a:stretch>
        </p:blipFill>
        <p:spPr bwMode="auto">
          <a:xfrm>
            <a:off x="838200" y="381000"/>
            <a:ext cx="7086600" cy="5486399"/>
          </a:xfrm>
          <a:prstGeom prst="rect">
            <a:avLst/>
          </a:prstGeom>
          <a:noFill/>
          <a:ln w="9525">
            <a:noFill/>
            <a:miter lim="800000"/>
            <a:headEnd/>
            <a:tailEnd/>
          </a:ln>
        </p:spPr>
      </p:pic>
    </p:spTree>
    <p:extLst>
      <p:ext uri="{BB962C8B-B14F-4D97-AF65-F5344CB8AC3E}">
        <p14:creationId xmlns:p14="http://schemas.microsoft.com/office/powerpoint/2010/main" val="402066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l="22018" t="20274" r="20972" b="17808"/>
          <a:stretch>
            <a:fillRect/>
          </a:stretch>
        </p:blipFill>
        <p:spPr bwMode="auto">
          <a:xfrm>
            <a:off x="685800" y="609600"/>
            <a:ext cx="7391400" cy="5105399"/>
          </a:xfrm>
          <a:prstGeom prst="rect">
            <a:avLst/>
          </a:prstGeom>
          <a:noFill/>
          <a:ln w="9525">
            <a:noFill/>
            <a:miter lim="800000"/>
            <a:headEnd/>
            <a:tailEnd/>
          </a:ln>
        </p:spPr>
      </p:pic>
    </p:spTree>
    <p:extLst>
      <p:ext uri="{BB962C8B-B14F-4D97-AF65-F5344CB8AC3E}">
        <p14:creationId xmlns:p14="http://schemas.microsoft.com/office/powerpoint/2010/main" val="1868725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srcRect l="20940" t="24931" r="18508" b="15366"/>
          <a:stretch/>
        </p:blipFill>
        <p:spPr bwMode="auto">
          <a:xfrm>
            <a:off x="762000" y="609600"/>
            <a:ext cx="7315200" cy="54102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83904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21413" t="20000" r="17739" b="50760"/>
          <a:stretch/>
        </p:blipFill>
        <p:spPr bwMode="auto">
          <a:xfrm>
            <a:off x="1066800" y="381000"/>
            <a:ext cx="5867400" cy="2209800"/>
          </a:xfrm>
          <a:prstGeom prst="rect">
            <a:avLst/>
          </a:prstGeom>
          <a:noFill/>
          <a:ln>
            <a:noFill/>
          </a:ln>
          <a:extLst>
            <a:ext uri="{53640926-AAD7-44D8-BBD7-CCE9431645EC}">
              <a14:shadowObscured xmlns:a14="http://schemas.microsoft.com/office/drawing/2010/main"/>
            </a:ext>
          </a:extLst>
        </p:spPr>
      </p:pic>
      <p:pic>
        <p:nvPicPr>
          <p:cNvPr id="3" name="Picture 2"/>
          <p:cNvPicPr/>
          <p:nvPr/>
        </p:nvPicPr>
        <p:blipFill>
          <a:blip r:embed="rId3">
            <a:extLst>
              <a:ext uri="{28A0092B-C50C-407E-A947-70E740481C1C}">
                <a14:useLocalDpi xmlns:a14="http://schemas.microsoft.com/office/drawing/2010/main" val="0"/>
              </a:ext>
            </a:extLst>
          </a:blip>
          <a:srcRect l="22337" t="23014" r="19278" b="27062"/>
          <a:stretch>
            <a:fillRect/>
          </a:stretch>
        </p:blipFill>
        <p:spPr bwMode="auto">
          <a:xfrm>
            <a:off x="1066800" y="2743200"/>
            <a:ext cx="6096000" cy="3429000"/>
          </a:xfrm>
          <a:prstGeom prst="rect">
            <a:avLst/>
          </a:prstGeom>
          <a:noFill/>
          <a:ln w="9525">
            <a:noFill/>
            <a:miter lim="800000"/>
            <a:headEnd/>
            <a:tailEnd/>
          </a:ln>
        </p:spPr>
      </p:pic>
    </p:spTree>
    <p:extLst>
      <p:ext uri="{BB962C8B-B14F-4D97-AF65-F5344CB8AC3E}">
        <p14:creationId xmlns:p14="http://schemas.microsoft.com/office/powerpoint/2010/main" val="2155669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8382000" cy="3788858"/>
          </a:xfrm>
          <a:prstGeom prst="rect">
            <a:avLst/>
          </a:prstGeom>
        </p:spPr>
        <p:txBody>
          <a:bodyPr wrap="square">
            <a:spAutoFit/>
          </a:bodyPr>
          <a:lstStyle/>
          <a:p>
            <a:pPr algn="just">
              <a:lnSpc>
                <a:spcPct val="150000"/>
              </a:lnSpc>
            </a:pPr>
            <a:r>
              <a:rPr lang="en-US" b="1" dirty="0"/>
              <a:t>Example  </a:t>
            </a:r>
          </a:p>
          <a:p>
            <a:pPr algn="just">
              <a:lnSpc>
                <a:spcPct val="150000"/>
              </a:lnSpc>
            </a:pPr>
            <a:r>
              <a:rPr lang="en-US" b="1" dirty="0"/>
              <a:t> </a:t>
            </a:r>
          </a:p>
          <a:p>
            <a:pPr algn="just">
              <a:lnSpc>
                <a:spcPct val="150000"/>
              </a:lnSpc>
            </a:pPr>
            <a:r>
              <a:rPr lang="en-US" b="1" dirty="0"/>
              <a:t>The global system for mobile communications (GSM) utilizes the frequency band 935–960 MHz for the forward link and frequency range 890–915 MHz for the reverse link. Each 25-MHz band is broken into radio channels of 200 kHz. Each radio channel consists of eight time slots. If no guard band is assumed, ﬁnd the number of simultaneous users that can be accommodated in GSM. How many users can be accommodated if a guard band of 100 kHz is provided at the upper and the lower end of the GSM spectrum?</a:t>
            </a:r>
          </a:p>
        </p:txBody>
      </p:sp>
      <p:sp>
        <p:nvSpPr>
          <p:cNvPr id="5" name="Rectangle 4"/>
          <p:cNvSpPr/>
          <p:nvPr/>
        </p:nvSpPr>
        <p:spPr>
          <a:xfrm>
            <a:off x="533400" y="4178964"/>
            <a:ext cx="8229600" cy="1200329"/>
          </a:xfrm>
          <a:prstGeom prst="rect">
            <a:avLst/>
          </a:prstGeom>
        </p:spPr>
        <p:txBody>
          <a:bodyPr wrap="square">
            <a:spAutoFit/>
          </a:bodyPr>
          <a:lstStyle/>
          <a:p>
            <a:r>
              <a:rPr lang="en-US" b="1" dirty="0" smtClean="0"/>
              <a:t>Solution</a:t>
            </a:r>
            <a:endParaRPr lang="en-US" dirty="0"/>
          </a:p>
          <a:p>
            <a:pPr>
              <a:lnSpc>
                <a:spcPct val="150000"/>
              </a:lnSpc>
            </a:pPr>
            <a:r>
              <a:rPr lang="en-US" b="1" dirty="0"/>
              <a:t>The number of simultaneous users that can be accommodated in GSM in the ﬁrst case is equal to</a:t>
            </a:r>
          </a:p>
        </p:txBody>
      </p:sp>
      <p:pic>
        <p:nvPicPr>
          <p:cNvPr id="8" name="Picture 7"/>
          <p:cNvPicPr/>
          <p:nvPr/>
        </p:nvPicPr>
        <p:blipFill>
          <a:blip r:embed="rId2"/>
          <a:stretch>
            <a:fillRect/>
          </a:stretch>
        </p:blipFill>
        <p:spPr>
          <a:xfrm>
            <a:off x="2514600" y="5103068"/>
            <a:ext cx="2514600" cy="688132"/>
          </a:xfrm>
          <a:prstGeom prst="rect">
            <a:avLst/>
          </a:prstGeom>
        </p:spPr>
      </p:pic>
      <p:sp>
        <p:nvSpPr>
          <p:cNvPr id="6" name="Rectangle 5"/>
          <p:cNvSpPr/>
          <p:nvPr/>
        </p:nvSpPr>
        <p:spPr>
          <a:xfrm>
            <a:off x="685800" y="5791200"/>
            <a:ext cx="7848600" cy="369332"/>
          </a:xfrm>
          <a:prstGeom prst="rect">
            <a:avLst/>
          </a:prstGeom>
        </p:spPr>
        <p:txBody>
          <a:bodyPr wrap="square">
            <a:spAutoFit/>
          </a:bodyPr>
          <a:lstStyle/>
          <a:p>
            <a:r>
              <a:rPr lang="en-US" b="1" dirty="0"/>
              <a:t>In the second case the number of simultaneous users is equal to 992.</a:t>
            </a:r>
          </a:p>
        </p:txBody>
      </p:sp>
    </p:spTree>
    <p:extLst>
      <p:ext uri="{BB962C8B-B14F-4D97-AF65-F5344CB8AC3E}">
        <p14:creationId xmlns:p14="http://schemas.microsoft.com/office/powerpoint/2010/main" val="2680849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8229600" cy="3831818"/>
          </a:xfrm>
          <a:prstGeom prst="rect">
            <a:avLst/>
          </a:prstGeom>
        </p:spPr>
        <p:txBody>
          <a:bodyPr wrap="square">
            <a:spAutoFit/>
          </a:bodyPr>
          <a:lstStyle/>
          <a:p>
            <a:pPr>
              <a:lnSpc>
                <a:spcPct val="150000"/>
              </a:lnSpc>
            </a:pPr>
            <a:r>
              <a:rPr lang="en-US" b="1" dirty="0"/>
              <a:t>3.2 GSM architecture:</a:t>
            </a:r>
          </a:p>
          <a:p>
            <a:pPr>
              <a:lnSpc>
                <a:spcPct val="150000"/>
              </a:lnSpc>
            </a:pPr>
            <a:r>
              <a:rPr lang="en-US" b="1" dirty="0"/>
              <a:t> AGSM network is made up of three subsystems as shown in fig(3.1) :</a:t>
            </a:r>
          </a:p>
          <a:p>
            <a:pPr>
              <a:lnSpc>
                <a:spcPct val="150000"/>
              </a:lnSpc>
            </a:pPr>
            <a:r>
              <a:rPr lang="en-US" b="1" dirty="0" smtClean="0"/>
              <a:t>       </a:t>
            </a:r>
            <a:r>
              <a:rPr lang="en-US" b="1" dirty="0" err="1" smtClean="0"/>
              <a:t>a.The</a:t>
            </a:r>
            <a:r>
              <a:rPr lang="en-US" b="1" dirty="0" smtClean="0"/>
              <a:t> </a:t>
            </a:r>
            <a:r>
              <a:rPr lang="en-US" b="1" dirty="0"/>
              <a:t>Mobile Station (MS)</a:t>
            </a:r>
          </a:p>
          <a:p>
            <a:pPr>
              <a:lnSpc>
                <a:spcPct val="150000"/>
              </a:lnSpc>
            </a:pPr>
            <a:r>
              <a:rPr lang="en-US" b="1" dirty="0" smtClean="0"/>
              <a:t>        </a:t>
            </a:r>
            <a:r>
              <a:rPr lang="en-US" b="1" dirty="0" err="1" smtClean="0"/>
              <a:t>b.The</a:t>
            </a:r>
            <a:r>
              <a:rPr lang="en-US" b="1" dirty="0" smtClean="0"/>
              <a:t> </a:t>
            </a:r>
            <a:r>
              <a:rPr lang="en-US" b="1" dirty="0"/>
              <a:t>Base Station Sub-system (BSS) – comprising a BSC and several </a:t>
            </a:r>
            <a:r>
              <a:rPr lang="en-US" b="1" dirty="0" smtClean="0"/>
              <a:t>BTSs</a:t>
            </a:r>
            <a:endParaRPr lang="en-US" b="1" dirty="0"/>
          </a:p>
          <a:p>
            <a:pPr>
              <a:lnSpc>
                <a:spcPct val="150000"/>
              </a:lnSpc>
            </a:pPr>
            <a:r>
              <a:rPr lang="en-US" b="1" dirty="0" smtClean="0"/>
              <a:t>        </a:t>
            </a:r>
            <a:r>
              <a:rPr lang="en-US" b="1" dirty="0" err="1" smtClean="0"/>
              <a:t>c.The</a:t>
            </a:r>
            <a:r>
              <a:rPr lang="en-US" b="1" dirty="0" smtClean="0"/>
              <a:t> </a:t>
            </a:r>
            <a:r>
              <a:rPr lang="en-US" b="1" dirty="0"/>
              <a:t>Network and Switching Sub-system (NSS) – comprising an MSC and</a:t>
            </a:r>
          </a:p>
          <a:p>
            <a:pPr>
              <a:lnSpc>
                <a:spcPct val="150000"/>
              </a:lnSpc>
            </a:pPr>
            <a:r>
              <a:rPr lang="en-US" b="1" dirty="0" smtClean="0"/>
              <a:t>              associated </a:t>
            </a:r>
            <a:r>
              <a:rPr lang="en-US" b="1" dirty="0"/>
              <a:t>registers</a:t>
            </a:r>
          </a:p>
          <a:p>
            <a:pPr>
              <a:lnSpc>
                <a:spcPct val="150000"/>
              </a:lnSpc>
            </a:pPr>
            <a:r>
              <a:rPr lang="en-US" b="1" dirty="0"/>
              <a:t>Several interfaces are defined between different parts of the system:</a:t>
            </a:r>
          </a:p>
          <a:p>
            <a:pPr>
              <a:lnSpc>
                <a:spcPct val="150000"/>
              </a:lnSpc>
            </a:pPr>
            <a:r>
              <a:rPr lang="en-US" b="1" dirty="0" smtClean="0"/>
              <a:t>     • </a:t>
            </a:r>
            <a:r>
              <a:rPr lang="en-US" b="1" dirty="0"/>
              <a:t>'A' interface between MSC and BSC</a:t>
            </a:r>
          </a:p>
          <a:p>
            <a:pPr>
              <a:lnSpc>
                <a:spcPct val="150000"/>
              </a:lnSpc>
            </a:pPr>
            <a:r>
              <a:rPr lang="en-US" b="1" dirty="0" smtClean="0"/>
              <a:t>      • </a:t>
            </a:r>
            <a:r>
              <a:rPr lang="en-US" b="1" dirty="0"/>
              <a:t>'</a:t>
            </a:r>
            <a:r>
              <a:rPr lang="en-US" b="1" dirty="0" err="1"/>
              <a:t>Abis</a:t>
            </a:r>
            <a:r>
              <a:rPr lang="en-US" b="1" dirty="0"/>
              <a:t>' interface between BSC and BTS</a:t>
            </a:r>
          </a:p>
        </p:txBody>
      </p:sp>
      <p:sp>
        <p:nvSpPr>
          <p:cNvPr id="3" name="Rectangle 2"/>
          <p:cNvSpPr/>
          <p:nvPr/>
        </p:nvSpPr>
        <p:spPr>
          <a:xfrm>
            <a:off x="914400" y="4365218"/>
            <a:ext cx="7620000" cy="369332"/>
          </a:xfrm>
          <a:prstGeom prst="rect">
            <a:avLst/>
          </a:prstGeom>
        </p:spPr>
        <p:txBody>
          <a:bodyPr wrap="square">
            <a:spAutoFit/>
          </a:bodyPr>
          <a:lstStyle/>
          <a:p>
            <a:r>
              <a:rPr lang="en-US" dirty="0"/>
              <a:t>• </a:t>
            </a:r>
            <a:r>
              <a:rPr lang="en-US" b="1" dirty="0"/>
              <a:t>'Um' air interface between the BTS (antenna) and the MS</a:t>
            </a:r>
            <a:endParaRPr lang="en-US" b="1" dirty="0"/>
          </a:p>
        </p:txBody>
      </p:sp>
    </p:spTree>
    <p:extLst>
      <p:ext uri="{BB962C8B-B14F-4D97-AF65-F5344CB8AC3E}">
        <p14:creationId xmlns:p14="http://schemas.microsoft.com/office/powerpoint/2010/main" val="2011330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sm arch.jpg"/>
          <p:cNvPicPr/>
          <p:nvPr/>
        </p:nvPicPr>
        <p:blipFill>
          <a:blip r:embed="rId2"/>
          <a:srcRect l="20151" t="24050" r="19631" b="25622"/>
          <a:stretch>
            <a:fillRect/>
          </a:stretch>
        </p:blipFill>
        <p:spPr>
          <a:xfrm>
            <a:off x="858982" y="457200"/>
            <a:ext cx="6417627" cy="4881562"/>
          </a:xfrm>
          <a:prstGeom prst="rect">
            <a:avLst/>
          </a:prstGeom>
        </p:spPr>
      </p:pic>
      <p:sp>
        <p:nvSpPr>
          <p:cNvPr id="3" name="Rectangle 2"/>
          <p:cNvSpPr/>
          <p:nvPr/>
        </p:nvSpPr>
        <p:spPr>
          <a:xfrm>
            <a:off x="3243270" y="5486400"/>
            <a:ext cx="2657459" cy="369332"/>
          </a:xfrm>
          <a:prstGeom prst="rect">
            <a:avLst/>
          </a:prstGeom>
        </p:spPr>
        <p:txBody>
          <a:bodyPr wrap="none">
            <a:spAutoFit/>
          </a:bodyPr>
          <a:lstStyle/>
          <a:p>
            <a:r>
              <a:rPr lang="en-US" dirty="0"/>
              <a:t>Fig(3.1)  </a:t>
            </a:r>
            <a:r>
              <a:rPr lang="en-US" b="1" dirty="0"/>
              <a:t>GSM architecture</a:t>
            </a:r>
            <a:endParaRPr lang="en-US" dirty="0"/>
          </a:p>
        </p:txBody>
      </p:sp>
    </p:spTree>
    <p:extLst>
      <p:ext uri="{BB962C8B-B14F-4D97-AF65-F5344CB8AC3E}">
        <p14:creationId xmlns:p14="http://schemas.microsoft.com/office/powerpoint/2010/main" val="3936524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66843"/>
            <a:ext cx="8153400" cy="4385816"/>
          </a:xfrm>
          <a:prstGeom prst="rect">
            <a:avLst/>
          </a:prstGeom>
        </p:spPr>
        <p:txBody>
          <a:bodyPr wrap="square">
            <a:spAutoFit/>
          </a:bodyPr>
          <a:lstStyle/>
          <a:p>
            <a:r>
              <a:rPr lang="en-US" dirty="0"/>
              <a:t> </a:t>
            </a:r>
          </a:p>
          <a:p>
            <a:pPr>
              <a:lnSpc>
                <a:spcPct val="150000"/>
              </a:lnSpc>
            </a:pPr>
            <a:r>
              <a:rPr lang="en-US" b="1" dirty="0"/>
              <a:t>Abbreviations:</a:t>
            </a:r>
          </a:p>
          <a:p>
            <a:pPr>
              <a:lnSpc>
                <a:spcPct val="150000"/>
              </a:lnSpc>
            </a:pPr>
            <a:r>
              <a:rPr lang="en-US" b="1" dirty="0"/>
              <a:t> </a:t>
            </a:r>
          </a:p>
          <a:p>
            <a:pPr>
              <a:lnSpc>
                <a:spcPct val="150000"/>
              </a:lnSpc>
            </a:pPr>
            <a:r>
              <a:rPr lang="en-US" b="1" dirty="0"/>
              <a:t>MSC – Mobile Switching Centre               BSS – Base Station Sub-system</a:t>
            </a:r>
          </a:p>
          <a:p>
            <a:pPr>
              <a:lnSpc>
                <a:spcPct val="150000"/>
              </a:lnSpc>
            </a:pPr>
            <a:r>
              <a:rPr lang="en-US" b="1" dirty="0"/>
              <a:t>BSC – Base Station Controller                   HLR – Home Location Register</a:t>
            </a:r>
          </a:p>
          <a:p>
            <a:pPr>
              <a:lnSpc>
                <a:spcPct val="150000"/>
              </a:lnSpc>
            </a:pPr>
            <a:r>
              <a:rPr lang="en-US" b="1" dirty="0"/>
              <a:t>BTS – Base Transceiver Station                 VLR – Visitor Location Register</a:t>
            </a:r>
          </a:p>
          <a:p>
            <a:pPr>
              <a:lnSpc>
                <a:spcPct val="150000"/>
              </a:lnSpc>
            </a:pPr>
            <a:r>
              <a:rPr lang="en-US" b="1" dirty="0"/>
              <a:t>TRX – Transceiver                                     </a:t>
            </a:r>
            <a:r>
              <a:rPr lang="en-US" b="1" dirty="0" err="1"/>
              <a:t>AuC</a:t>
            </a:r>
            <a:r>
              <a:rPr lang="en-US" b="1" dirty="0"/>
              <a:t> – Authentication Centre</a:t>
            </a:r>
          </a:p>
          <a:p>
            <a:pPr>
              <a:lnSpc>
                <a:spcPct val="150000"/>
              </a:lnSpc>
            </a:pPr>
            <a:r>
              <a:rPr lang="en-US" b="1" dirty="0"/>
              <a:t>MS – Mobile Station                                   EIR – Equipment Identity Register</a:t>
            </a:r>
          </a:p>
          <a:p>
            <a:pPr>
              <a:lnSpc>
                <a:spcPct val="150000"/>
              </a:lnSpc>
            </a:pPr>
            <a:r>
              <a:rPr lang="en-US" b="1" dirty="0"/>
              <a:t>OMC – Operations and Maintenance Centre</a:t>
            </a:r>
          </a:p>
          <a:p>
            <a:pPr>
              <a:lnSpc>
                <a:spcPct val="150000"/>
              </a:lnSpc>
            </a:pPr>
            <a:r>
              <a:rPr lang="en-US" b="1" dirty="0"/>
              <a:t>PSTN – Public Switched Telephone Network</a:t>
            </a:r>
          </a:p>
          <a:p>
            <a:r>
              <a:rPr lang="en-US" dirty="0"/>
              <a:t> </a:t>
            </a:r>
          </a:p>
        </p:txBody>
      </p:sp>
    </p:spTree>
    <p:extLst>
      <p:ext uri="{BB962C8B-B14F-4D97-AF65-F5344CB8AC3E}">
        <p14:creationId xmlns:p14="http://schemas.microsoft.com/office/powerpoint/2010/main" val="1419817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533400"/>
            <a:ext cx="4572000" cy="2585323"/>
          </a:xfrm>
          <a:prstGeom prst="rect">
            <a:avLst/>
          </a:prstGeom>
        </p:spPr>
        <p:txBody>
          <a:bodyPr>
            <a:spAutoFit/>
          </a:bodyPr>
          <a:lstStyle/>
          <a:p>
            <a:r>
              <a:rPr lang="en-US" dirty="0"/>
              <a:t> </a:t>
            </a:r>
          </a:p>
          <a:p>
            <a:r>
              <a:rPr lang="en-US" b="1" dirty="0"/>
              <a:t>3.2.1 Mobile Station</a:t>
            </a:r>
            <a:endParaRPr lang="en-US" dirty="0"/>
          </a:p>
          <a:p>
            <a:r>
              <a:rPr lang="en-US" dirty="0"/>
              <a:t> </a:t>
            </a:r>
          </a:p>
          <a:p>
            <a:pPr>
              <a:lnSpc>
                <a:spcPct val="150000"/>
              </a:lnSpc>
            </a:pPr>
            <a:r>
              <a:rPr lang="en-US" b="1" dirty="0"/>
              <a:t>The mobile station consists of:</a:t>
            </a:r>
          </a:p>
          <a:p>
            <a:pPr>
              <a:lnSpc>
                <a:spcPct val="150000"/>
              </a:lnSpc>
            </a:pPr>
            <a:r>
              <a:rPr lang="en-US" b="1" dirty="0"/>
              <a:t>a• mobile equipment (ME)</a:t>
            </a:r>
          </a:p>
          <a:p>
            <a:pPr>
              <a:lnSpc>
                <a:spcPct val="150000"/>
              </a:lnSpc>
            </a:pPr>
            <a:r>
              <a:rPr lang="en-US" b="1" dirty="0"/>
              <a:t>b• subscriber identity module (SIM)</a:t>
            </a:r>
          </a:p>
          <a:p>
            <a:pPr>
              <a:lnSpc>
                <a:spcPct val="150000"/>
              </a:lnSpc>
            </a:pPr>
            <a:r>
              <a:rPr lang="en-US" b="1" dirty="0"/>
              <a:t>    </a:t>
            </a:r>
          </a:p>
        </p:txBody>
      </p:sp>
      <p:pic>
        <p:nvPicPr>
          <p:cNvPr id="3" name="Picture 2"/>
          <p:cNvPicPr/>
          <p:nvPr/>
        </p:nvPicPr>
        <p:blipFill rotWithShape="1">
          <a:blip r:embed="rId2"/>
          <a:srcRect l="34268" t="36712" r="32520" b="31523"/>
          <a:stretch/>
        </p:blipFill>
        <p:spPr bwMode="auto">
          <a:xfrm>
            <a:off x="5334000" y="743285"/>
            <a:ext cx="3343275" cy="1819275"/>
          </a:xfrm>
          <a:prstGeom prst="rect">
            <a:avLst/>
          </a:prstGeom>
          <a:noFill/>
          <a:ln>
            <a:noFill/>
          </a:ln>
          <a:extLst>
            <a:ext uri="{53640926-AAD7-44D8-BBD7-CCE9431645EC}">
              <a14:shadowObscured xmlns:a14="http://schemas.microsoft.com/office/drawing/2010/main"/>
            </a:ext>
          </a:extLst>
        </p:spPr>
      </p:pic>
      <p:sp>
        <p:nvSpPr>
          <p:cNvPr id="4" name="Rectangle 3"/>
          <p:cNvSpPr/>
          <p:nvPr/>
        </p:nvSpPr>
        <p:spPr>
          <a:xfrm>
            <a:off x="609600" y="2971800"/>
            <a:ext cx="7620000" cy="2957861"/>
          </a:xfrm>
          <a:prstGeom prst="rect">
            <a:avLst/>
          </a:prstGeom>
        </p:spPr>
        <p:txBody>
          <a:bodyPr wrap="square">
            <a:spAutoFit/>
          </a:bodyPr>
          <a:lstStyle/>
          <a:p>
            <a:pPr>
              <a:lnSpc>
                <a:spcPct val="150000"/>
              </a:lnSpc>
            </a:pPr>
            <a:r>
              <a:rPr lang="en-US" b="1" dirty="0"/>
              <a:t>The SIM stores permanent and temporary data about the mobile, the      subscriber and the network, including:</a:t>
            </a:r>
          </a:p>
          <a:p>
            <a:pPr>
              <a:lnSpc>
                <a:spcPct val="150000"/>
              </a:lnSpc>
            </a:pPr>
            <a:r>
              <a:rPr lang="en-US" b="1" dirty="0"/>
              <a:t>   • The International Mobile Subscribers Identity (IMSI)</a:t>
            </a:r>
          </a:p>
          <a:p>
            <a:pPr>
              <a:lnSpc>
                <a:spcPct val="150000"/>
              </a:lnSpc>
            </a:pPr>
            <a:r>
              <a:rPr lang="en-US" b="1" dirty="0"/>
              <a:t>   • MS ISDN number of subscriber</a:t>
            </a:r>
          </a:p>
          <a:p>
            <a:pPr>
              <a:lnSpc>
                <a:spcPct val="150000"/>
              </a:lnSpc>
            </a:pPr>
            <a:r>
              <a:rPr lang="en-US" b="1" dirty="0"/>
              <a:t>   • Authentication key (Ki) and algorithms for authentication check</a:t>
            </a:r>
          </a:p>
          <a:p>
            <a:pPr>
              <a:lnSpc>
                <a:spcPct val="150000"/>
              </a:lnSpc>
            </a:pPr>
            <a:r>
              <a:rPr lang="en-US" b="1" dirty="0"/>
              <a:t>   • The mobile equipment has a unique International Mobile</a:t>
            </a:r>
          </a:p>
          <a:p>
            <a:pPr>
              <a:lnSpc>
                <a:spcPct val="150000"/>
              </a:lnSpc>
            </a:pPr>
            <a:r>
              <a:rPr lang="en-US" b="1" dirty="0"/>
              <a:t>     Equipment Identity (IMEI), which is used by the EIR</a:t>
            </a:r>
          </a:p>
        </p:txBody>
      </p:sp>
    </p:spTree>
    <p:extLst>
      <p:ext uri="{BB962C8B-B14F-4D97-AF65-F5344CB8AC3E}">
        <p14:creationId xmlns:p14="http://schemas.microsoft.com/office/powerpoint/2010/main" val="816531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12845"/>
            <a:ext cx="8305800" cy="5355312"/>
          </a:xfrm>
          <a:prstGeom prst="rect">
            <a:avLst/>
          </a:prstGeom>
        </p:spPr>
        <p:txBody>
          <a:bodyPr wrap="square">
            <a:spAutoFit/>
          </a:bodyPr>
          <a:lstStyle/>
          <a:p>
            <a:pPr>
              <a:lnSpc>
                <a:spcPct val="150000"/>
              </a:lnSpc>
            </a:pPr>
            <a:r>
              <a:rPr lang="en-US" b="1" dirty="0"/>
              <a:t>One of the key features of GSM is the </a:t>
            </a:r>
            <a:r>
              <a:rPr lang="en-US" b="1" u="sng" dirty="0">
                <a:hlinkClick r:id="rId2" tooltip="Subscriber Identity Module"/>
              </a:rPr>
              <a:t>Subscriber Identity Module</a:t>
            </a:r>
            <a:r>
              <a:rPr lang="en-US" b="1" dirty="0"/>
              <a:t>, commonly known as a SIM card. The SIM is a detachable </a:t>
            </a:r>
            <a:r>
              <a:rPr lang="en-US" b="1" u="sng" dirty="0">
                <a:hlinkClick r:id="rId3" tooltip="Smart card"/>
              </a:rPr>
              <a:t>smart card</a:t>
            </a:r>
            <a:r>
              <a:rPr lang="en-US" b="1" dirty="0"/>
              <a:t> containing the user's subscription information and phone book. This allows the user to retain his or her information after switching handsets. Alternatively, the user can also change operators while retaining the handset simply by changing the SIM. Some </a:t>
            </a:r>
            <a:endParaRPr lang="en-US" b="1" dirty="0" smtClean="0"/>
          </a:p>
          <a:p>
            <a:pPr>
              <a:lnSpc>
                <a:spcPct val="150000"/>
              </a:lnSpc>
            </a:pPr>
            <a:endParaRPr lang="en-US" b="1" dirty="0"/>
          </a:p>
          <a:p>
            <a:r>
              <a:rPr lang="en-US" b="1" dirty="0"/>
              <a:t> 3.2.2 Base Station System (BSS);</a:t>
            </a:r>
          </a:p>
          <a:p>
            <a:r>
              <a:rPr lang="en-US" b="1" dirty="0"/>
              <a:t> </a:t>
            </a:r>
          </a:p>
          <a:p>
            <a:r>
              <a:rPr lang="en-US" b="1" dirty="0"/>
              <a:t>The BSS comprises:</a:t>
            </a:r>
          </a:p>
          <a:p>
            <a:r>
              <a:rPr lang="en-US" b="1" dirty="0"/>
              <a:t>   • Base Transceiver Station (BTS)</a:t>
            </a:r>
          </a:p>
          <a:p>
            <a:r>
              <a:rPr lang="en-US" b="1" dirty="0"/>
              <a:t>   • One or more Base Station Controllers (BSC)</a:t>
            </a:r>
          </a:p>
          <a:p>
            <a:r>
              <a:rPr lang="en-US" b="1" dirty="0"/>
              <a:t> </a:t>
            </a:r>
          </a:p>
          <a:p>
            <a:r>
              <a:rPr lang="en-US" b="1" dirty="0"/>
              <a:t>• The purpose of the BTS is to:</a:t>
            </a:r>
          </a:p>
          <a:p>
            <a:r>
              <a:rPr lang="en-US" b="1" dirty="0"/>
              <a:t>   • provide radio access to the mobile stations</a:t>
            </a:r>
          </a:p>
          <a:p>
            <a:r>
              <a:rPr lang="en-US" b="1" dirty="0"/>
              <a:t>  • manage the radio access aspects of the system</a:t>
            </a:r>
          </a:p>
          <a:p>
            <a:r>
              <a:rPr lang="en-US" b="1" dirty="0"/>
              <a:t> </a:t>
            </a:r>
          </a:p>
        </p:txBody>
      </p:sp>
    </p:spTree>
    <p:extLst>
      <p:ext uri="{BB962C8B-B14F-4D97-AF65-F5344CB8AC3E}">
        <p14:creationId xmlns:p14="http://schemas.microsoft.com/office/powerpoint/2010/main" val="3247402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8001000" cy="4619854"/>
          </a:xfrm>
          <a:prstGeom prst="rect">
            <a:avLst/>
          </a:prstGeom>
        </p:spPr>
        <p:txBody>
          <a:bodyPr wrap="square">
            <a:spAutoFit/>
          </a:bodyPr>
          <a:lstStyle/>
          <a:p>
            <a:pPr>
              <a:lnSpc>
                <a:spcPct val="150000"/>
              </a:lnSpc>
            </a:pPr>
            <a:r>
              <a:rPr lang="en-US" b="1" dirty="0"/>
              <a:t>• BTS contains:</a:t>
            </a:r>
          </a:p>
          <a:p>
            <a:pPr>
              <a:lnSpc>
                <a:spcPct val="150000"/>
              </a:lnSpc>
            </a:pPr>
            <a:r>
              <a:rPr lang="en-US" b="1" dirty="0"/>
              <a:t>    • Radio Transmitter/Receiver (TRX)</a:t>
            </a:r>
          </a:p>
          <a:p>
            <a:pPr>
              <a:lnSpc>
                <a:spcPct val="150000"/>
              </a:lnSpc>
            </a:pPr>
            <a:r>
              <a:rPr lang="en-US" b="1" dirty="0"/>
              <a:t>    • Signal processing and control equipment</a:t>
            </a:r>
          </a:p>
          <a:p>
            <a:pPr>
              <a:lnSpc>
                <a:spcPct val="150000"/>
              </a:lnSpc>
            </a:pPr>
            <a:r>
              <a:rPr lang="en-US" b="1" dirty="0"/>
              <a:t>    • Antennas and feeder cables</a:t>
            </a:r>
          </a:p>
          <a:p>
            <a:pPr>
              <a:lnSpc>
                <a:spcPct val="150000"/>
              </a:lnSpc>
            </a:pPr>
            <a:r>
              <a:rPr lang="en-US" b="1" dirty="0"/>
              <a:t> </a:t>
            </a:r>
          </a:p>
          <a:p>
            <a:pPr>
              <a:lnSpc>
                <a:spcPct val="150000"/>
              </a:lnSpc>
            </a:pPr>
            <a:r>
              <a:rPr lang="en-US" b="1" dirty="0"/>
              <a:t>• The BSC:</a:t>
            </a:r>
          </a:p>
          <a:p>
            <a:pPr>
              <a:lnSpc>
                <a:spcPct val="150000"/>
              </a:lnSpc>
            </a:pPr>
            <a:r>
              <a:rPr lang="en-US" b="1" dirty="0"/>
              <a:t>    • allocates a channel for the duration of a call</a:t>
            </a:r>
          </a:p>
          <a:p>
            <a:pPr>
              <a:lnSpc>
                <a:spcPct val="150000"/>
              </a:lnSpc>
            </a:pPr>
            <a:r>
              <a:rPr lang="en-US" b="1" dirty="0"/>
              <a:t>    • maintains the call:</a:t>
            </a:r>
          </a:p>
          <a:p>
            <a:pPr>
              <a:lnSpc>
                <a:spcPct val="150000"/>
              </a:lnSpc>
            </a:pPr>
            <a:r>
              <a:rPr lang="en-US" b="1" dirty="0"/>
              <a:t>    • monitoring quality</a:t>
            </a:r>
          </a:p>
          <a:p>
            <a:pPr>
              <a:lnSpc>
                <a:spcPct val="150000"/>
              </a:lnSpc>
            </a:pPr>
            <a:r>
              <a:rPr lang="en-US" b="1" dirty="0"/>
              <a:t>    • controlling the power transmitted by the BTS or MS</a:t>
            </a:r>
          </a:p>
          <a:p>
            <a:pPr>
              <a:lnSpc>
                <a:spcPct val="150000"/>
              </a:lnSpc>
            </a:pPr>
            <a:r>
              <a:rPr lang="en-US" b="1" dirty="0"/>
              <a:t>    • generating a handover to another cell when required</a:t>
            </a:r>
          </a:p>
        </p:txBody>
      </p:sp>
    </p:spTree>
    <p:extLst>
      <p:ext uri="{BB962C8B-B14F-4D97-AF65-F5344CB8AC3E}">
        <p14:creationId xmlns:p14="http://schemas.microsoft.com/office/powerpoint/2010/main" val="3429099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8153400" cy="1200329"/>
          </a:xfrm>
          <a:prstGeom prst="rect">
            <a:avLst/>
          </a:prstGeom>
        </p:spPr>
        <p:txBody>
          <a:bodyPr wrap="square">
            <a:spAutoFit/>
          </a:bodyPr>
          <a:lstStyle/>
          <a:p>
            <a:pPr>
              <a:lnSpc>
                <a:spcPct val="150000"/>
              </a:lnSpc>
            </a:pPr>
            <a:r>
              <a:rPr lang="en-US" b="1" dirty="0"/>
              <a:t>The effect of gains and losses in the BTS equipment on the signal power sent to the antenna is an important consideration for link budget calculations.</a:t>
            </a:r>
          </a:p>
          <a:p>
            <a:r>
              <a:rPr lang="en-US" dirty="0"/>
              <a:t> </a:t>
            </a:r>
          </a:p>
        </p:txBody>
      </p:sp>
      <p:pic>
        <p:nvPicPr>
          <p:cNvPr id="3" name="Picture 2"/>
          <p:cNvPicPr/>
          <p:nvPr/>
        </p:nvPicPr>
        <p:blipFill rotWithShape="1">
          <a:blip r:embed="rId2"/>
          <a:srcRect l="18483" t="10443" r="54831"/>
          <a:stretch/>
        </p:blipFill>
        <p:spPr bwMode="auto">
          <a:xfrm>
            <a:off x="2514600" y="1581329"/>
            <a:ext cx="3581400" cy="36195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829952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516</Words>
  <Application>Microsoft Office PowerPoint</Application>
  <PresentationFormat>On-screen Show (4:3)</PresentationFormat>
  <Paragraphs>74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9</cp:revision>
  <dcterms:created xsi:type="dcterms:W3CDTF">2006-08-16T00:00:00Z</dcterms:created>
  <dcterms:modified xsi:type="dcterms:W3CDTF">2018-02-11T06:19:18Z</dcterms:modified>
</cp:coreProperties>
</file>