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en.wikipedia.org/wiki/File:Generation_of_CDMA.svg"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bee.net/mhendry/vrml/library/cdma/700134.JP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www.gaussianwaves.com/2011/03/walsh-hadamard-code-matlab-simulation-2/"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Bandwidth_(signal_processing)" TargetMode="External"/><Relationship Id="rId2" Type="http://schemas.openxmlformats.org/officeDocument/2006/relationships/hyperlink" Target="http://en.wikipedia.org/wiki/XOR#Bitwise_operation"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8077200" cy="2585323"/>
          </a:xfrm>
          <a:prstGeom prst="rect">
            <a:avLst/>
          </a:prstGeom>
        </p:spPr>
        <p:txBody>
          <a:bodyPr wrap="square">
            <a:spAutoFit/>
          </a:bodyPr>
          <a:lstStyle/>
          <a:p>
            <a:pPr>
              <a:lnSpc>
                <a:spcPct val="150000"/>
              </a:lnSpc>
            </a:pPr>
            <a:r>
              <a:rPr lang="en-US" b="1" dirty="0"/>
              <a:t>4.5  Code Division Multiple Access ( CDMA</a:t>
            </a:r>
            <a:r>
              <a:rPr lang="en-US" b="1" dirty="0" smtClean="0"/>
              <a:t>)</a:t>
            </a:r>
            <a:endParaRPr lang="en-US" b="1" dirty="0"/>
          </a:p>
          <a:p>
            <a:pPr>
              <a:lnSpc>
                <a:spcPct val="150000"/>
              </a:lnSpc>
            </a:pPr>
            <a:r>
              <a:rPr lang="en-US" b="1" dirty="0"/>
              <a:t>          CDMA is another pure digital technique. Where </a:t>
            </a:r>
            <a:r>
              <a:rPr lang="en-GB" b="1" dirty="0"/>
              <a:t>the </a:t>
            </a:r>
            <a:r>
              <a:rPr lang="en-GB" b="1" dirty="0" err="1"/>
              <a:t>analog</a:t>
            </a:r>
            <a:r>
              <a:rPr lang="en-GB" b="1" dirty="0"/>
              <a:t> speech is coded into digital signals.  Each conversation is assigned a unique code           (a signature for each individual transmission). The codes of different users are assigned to be different from each other  .</a:t>
            </a:r>
            <a:r>
              <a:rPr lang="en-US" b="1" dirty="0"/>
              <a:t>    </a:t>
            </a:r>
            <a:r>
              <a:rPr lang="en-GB" b="1" dirty="0"/>
              <a:t>The final signal at the receiver contains only the relevant conversation.  Any other signals are picked up as a noise.</a:t>
            </a:r>
            <a:endParaRPr lang="en-US" b="1"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3486150" y="3276600"/>
            <a:ext cx="2171700" cy="1360805"/>
          </a:xfrm>
          <a:prstGeom prst="rect">
            <a:avLst/>
          </a:prstGeom>
        </p:spPr>
      </p:pic>
      <p:sp>
        <p:nvSpPr>
          <p:cNvPr id="4" name="Rectangle 3"/>
          <p:cNvSpPr/>
          <p:nvPr/>
        </p:nvSpPr>
        <p:spPr>
          <a:xfrm>
            <a:off x="4173493" y="4876800"/>
            <a:ext cx="797013" cy="369332"/>
          </a:xfrm>
          <a:prstGeom prst="rect">
            <a:avLst/>
          </a:prstGeom>
        </p:spPr>
        <p:txBody>
          <a:bodyPr wrap="none">
            <a:spAutoFit/>
          </a:bodyPr>
          <a:lstStyle/>
          <a:p>
            <a:r>
              <a:rPr lang="en-US" dirty="0"/>
              <a:t>Fig </a:t>
            </a:r>
            <a:r>
              <a:rPr lang="en-US" dirty="0" smtClean="0"/>
              <a:t>4.9</a:t>
            </a:r>
            <a:endParaRPr lang="en-US" dirty="0"/>
          </a:p>
        </p:txBody>
      </p:sp>
    </p:spTree>
    <p:extLst>
      <p:ext uri="{BB962C8B-B14F-4D97-AF65-F5344CB8AC3E}">
        <p14:creationId xmlns:p14="http://schemas.microsoft.com/office/powerpoint/2010/main" val="3111903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eneration of a CDMA signal">
            <a:hlinkClick r:id="rId2" tooltip="&quot;Generation of a CDMA signal&quot;"/>
          </p:cNvPr>
          <p:cNvPicPr/>
          <p:nvPr/>
        </p:nvPicPr>
        <p:blipFill>
          <a:blip r:embed="rId3" cstate="print"/>
          <a:srcRect/>
          <a:stretch>
            <a:fillRect/>
          </a:stretch>
        </p:blipFill>
        <p:spPr bwMode="auto">
          <a:xfrm>
            <a:off x="990600" y="533400"/>
            <a:ext cx="6881812" cy="3895090"/>
          </a:xfrm>
          <a:prstGeom prst="rect">
            <a:avLst/>
          </a:prstGeom>
          <a:noFill/>
          <a:ln w="9525">
            <a:noFill/>
            <a:miter lim="800000"/>
            <a:headEnd/>
            <a:tailEnd/>
          </a:ln>
        </p:spPr>
      </p:pic>
      <p:sp>
        <p:nvSpPr>
          <p:cNvPr id="3" name="Rectangle 2"/>
          <p:cNvSpPr/>
          <p:nvPr/>
        </p:nvSpPr>
        <p:spPr>
          <a:xfrm>
            <a:off x="2362200" y="4800600"/>
            <a:ext cx="3613490" cy="369332"/>
          </a:xfrm>
          <a:prstGeom prst="rect">
            <a:avLst/>
          </a:prstGeom>
        </p:spPr>
        <p:txBody>
          <a:bodyPr wrap="none">
            <a:spAutoFit/>
          </a:bodyPr>
          <a:lstStyle/>
          <a:p>
            <a:r>
              <a:rPr lang="en-US" dirty="0"/>
              <a:t>Figure 4.14. Pseudo-Noise Spreading</a:t>
            </a:r>
          </a:p>
        </p:txBody>
      </p:sp>
    </p:spTree>
    <p:extLst>
      <p:ext uri="{BB962C8B-B14F-4D97-AF65-F5344CB8AC3E}">
        <p14:creationId xmlns:p14="http://schemas.microsoft.com/office/powerpoint/2010/main" val="1787923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3933"/>
            <a:ext cx="8077200" cy="2126864"/>
          </a:xfrm>
          <a:prstGeom prst="rect">
            <a:avLst/>
          </a:prstGeom>
        </p:spPr>
        <p:txBody>
          <a:bodyPr wrap="square">
            <a:spAutoFit/>
          </a:bodyPr>
          <a:lstStyle/>
          <a:p>
            <a:pPr>
              <a:lnSpc>
                <a:spcPct val="150000"/>
              </a:lnSpc>
            </a:pPr>
            <a:r>
              <a:rPr lang="en-US" b="1" dirty="0"/>
              <a:t>Figure 4.15 shows the process of frequency spreading. In general, the bandwidth of a digital signal is twice its bit rate. The bandwidths of the information data (f</a:t>
            </a:r>
            <a:r>
              <a:rPr lang="en-US" b="1" baseline="-25000" dirty="0"/>
              <a:t>i</a:t>
            </a:r>
            <a:r>
              <a:rPr lang="en-US" b="1" dirty="0"/>
              <a:t>) and the PN code are shown together. The bandwidth of the combination of the two, for f</a:t>
            </a:r>
            <a:r>
              <a:rPr lang="en-US" b="1" baseline="-25000" dirty="0"/>
              <a:t>c</a:t>
            </a:r>
            <a:r>
              <a:rPr lang="en-US" b="1" dirty="0"/>
              <a:t>&gt;f</a:t>
            </a:r>
            <a:r>
              <a:rPr lang="en-US" b="1" baseline="-25000" dirty="0"/>
              <a:t>i</a:t>
            </a:r>
            <a:r>
              <a:rPr lang="en-US" b="1" dirty="0"/>
              <a:t>, can be approximated by the bandwidth of the PN code</a:t>
            </a:r>
          </a:p>
          <a:p>
            <a:pPr>
              <a:lnSpc>
                <a:spcPct val="150000"/>
              </a:lnSpc>
            </a:pPr>
            <a:endParaRPr lang="en-US" b="1" dirty="0"/>
          </a:p>
        </p:txBody>
      </p:sp>
      <p:pic>
        <p:nvPicPr>
          <p:cNvPr id="3" name="Picture 2" descr="700134">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438400" y="2895600"/>
            <a:ext cx="4038600" cy="2514600"/>
          </a:xfrm>
          <a:prstGeom prst="rect">
            <a:avLst/>
          </a:prstGeom>
          <a:noFill/>
          <a:ln>
            <a:noFill/>
          </a:ln>
        </p:spPr>
      </p:pic>
      <p:sp>
        <p:nvSpPr>
          <p:cNvPr id="4" name="Rectangle 3"/>
          <p:cNvSpPr/>
          <p:nvPr/>
        </p:nvSpPr>
        <p:spPr>
          <a:xfrm>
            <a:off x="2590800" y="5715000"/>
            <a:ext cx="3362395" cy="369332"/>
          </a:xfrm>
          <a:prstGeom prst="rect">
            <a:avLst/>
          </a:prstGeom>
        </p:spPr>
        <p:txBody>
          <a:bodyPr wrap="none">
            <a:spAutoFit/>
          </a:bodyPr>
          <a:lstStyle/>
          <a:p>
            <a:r>
              <a:rPr lang="en-US" dirty="0"/>
              <a:t>Figure 4.15. Frequency Spreading </a:t>
            </a:r>
          </a:p>
        </p:txBody>
      </p:sp>
    </p:spTree>
    <p:extLst>
      <p:ext uri="{BB962C8B-B14F-4D97-AF65-F5344CB8AC3E}">
        <p14:creationId xmlns:p14="http://schemas.microsoft.com/office/powerpoint/2010/main" val="2159338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533400"/>
            <a:ext cx="8001000" cy="2957861"/>
          </a:xfrm>
          <a:prstGeom prst="rect">
            <a:avLst/>
          </a:prstGeom>
        </p:spPr>
        <p:txBody>
          <a:bodyPr wrap="square">
            <a:spAutoFit/>
          </a:bodyPr>
          <a:lstStyle/>
          <a:p>
            <a:pPr>
              <a:lnSpc>
                <a:spcPct val="150000"/>
              </a:lnSpc>
            </a:pPr>
            <a:r>
              <a:rPr lang="en-US" b="1" dirty="0"/>
              <a:t>Spread spectrum (SS) is a means of transmission in which:</a:t>
            </a:r>
          </a:p>
          <a:p>
            <a:pPr>
              <a:lnSpc>
                <a:spcPct val="150000"/>
              </a:lnSpc>
            </a:pPr>
            <a:r>
              <a:rPr lang="en-US" b="1" dirty="0"/>
              <a:t>1. The transmitted signal occupies a bandwidth which is much greater than the</a:t>
            </a:r>
          </a:p>
          <a:p>
            <a:pPr>
              <a:lnSpc>
                <a:spcPct val="150000"/>
              </a:lnSpc>
            </a:pPr>
            <a:r>
              <a:rPr lang="en-US" b="1" dirty="0"/>
              <a:t>minimum necessary to send the information.</a:t>
            </a:r>
          </a:p>
          <a:p>
            <a:pPr>
              <a:lnSpc>
                <a:spcPct val="150000"/>
              </a:lnSpc>
            </a:pPr>
            <a:r>
              <a:rPr lang="en-US" b="1" dirty="0"/>
              <a:t>2. Spreading is accomplished by means of a spreading signal called a ‘code’ signal,</a:t>
            </a:r>
          </a:p>
          <a:p>
            <a:pPr>
              <a:lnSpc>
                <a:spcPct val="150000"/>
              </a:lnSpc>
            </a:pPr>
            <a:r>
              <a:rPr lang="en-US" b="1" dirty="0"/>
              <a:t>which is independent of the data.</a:t>
            </a:r>
          </a:p>
          <a:p>
            <a:pPr>
              <a:lnSpc>
                <a:spcPct val="150000"/>
              </a:lnSpc>
            </a:pPr>
            <a:r>
              <a:rPr lang="en-US" b="1" dirty="0"/>
              <a:t>3. At the receiver, dispreading is done by correlating the received SS signal with a</a:t>
            </a:r>
          </a:p>
          <a:p>
            <a:pPr>
              <a:lnSpc>
                <a:spcPct val="150000"/>
              </a:lnSpc>
            </a:pPr>
            <a:r>
              <a:rPr lang="en-US" b="1" dirty="0"/>
              <a:t>Synchronized replica of the spreading signal.</a:t>
            </a:r>
          </a:p>
        </p:txBody>
      </p:sp>
      <p:pic>
        <p:nvPicPr>
          <p:cNvPr id="3" name="Picture 2"/>
          <p:cNvPicPr/>
          <p:nvPr/>
        </p:nvPicPr>
        <p:blipFill>
          <a:blip r:embed="rId2"/>
          <a:stretch>
            <a:fillRect/>
          </a:stretch>
        </p:blipFill>
        <p:spPr>
          <a:xfrm>
            <a:off x="1409700" y="3810000"/>
            <a:ext cx="5943600" cy="2238375"/>
          </a:xfrm>
          <a:prstGeom prst="rect">
            <a:avLst/>
          </a:prstGeom>
        </p:spPr>
      </p:pic>
    </p:spTree>
    <p:extLst>
      <p:ext uri="{BB962C8B-B14F-4D97-AF65-F5344CB8AC3E}">
        <p14:creationId xmlns:p14="http://schemas.microsoft.com/office/powerpoint/2010/main" val="2190042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04800"/>
            <a:ext cx="7696200" cy="4204356"/>
          </a:xfrm>
          <a:prstGeom prst="rect">
            <a:avLst/>
          </a:prstGeom>
        </p:spPr>
        <p:txBody>
          <a:bodyPr wrap="square">
            <a:spAutoFit/>
          </a:bodyPr>
          <a:lstStyle/>
          <a:p>
            <a:pPr>
              <a:lnSpc>
                <a:spcPct val="150000"/>
              </a:lnSpc>
            </a:pPr>
            <a:r>
              <a:rPr lang="en-US" b="1" dirty="0"/>
              <a:t>A narrowband signal is spread to a wideband signal (example: CDMA):</a:t>
            </a:r>
          </a:p>
          <a:p>
            <a:pPr>
              <a:lnSpc>
                <a:spcPct val="150000"/>
              </a:lnSpc>
            </a:pPr>
            <a:r>
              <a:rPr lang="en-US" b="1" dirty="0"/>
              <a:t>  C = B  Log2 (1+ S/N)</a:t>
            </a:r>
          </a:p>
          <a:p>
            <a:pPr>
              <a:lnSpc>
                <a:spcPct val="150000"/>
              </a:lnSpc>
            </a:pPr>
            <a:r>
              <a:rPr lang="en-US" b="1" dirty="0"/>
              <a:t> C is the channel capacity in bits per second (bps), which is the maximum data rate for a theoretical bit-error rate (BER). </a:t>
            </a:r>
          </a:p>
          <a:p>
            <a:pPr>
              <a:lnSpc>
                <a:spcPct val="150000"/>
              </a:lnSpc>
            </a:pPr>
            <a:r>
              <a:rPr lang="en-US" b="1" dirty="0"/>
              <a:t>• B is the required channel bandwidth in Hz,</a:t>
            </a:r>
          </a:p>
          <a:p>
            <a:pPr>
              <a:lnSpc>
                <a:spcPct val="150000"/>
              </a:lnSpc>
            </a:pPr>
            <a:r>
              <a:rPr lang="en-US" b="1" dirty="0"/>
              <a:t>• S/N is the signal-to-noise power ratio.</a:t>
            </a:r>
          </a:p>
          <a:p>
            <a:pPr>
              <a:lnSpc>
                <a:spcPct val="150000"/>
              </a:lnSpc>
            </a:pPr>
            <a:r>
              <a:rPr lang="en-US" b="1" dirty="0"/>
              <a:t>=&gt; Very roughly, C/B = S/N  , which means:</a:t>
            </a:r>
          </a:p>
          <a:p>
            <a:pPr>
              <a:lnSpc>
                <a:spcPct val="150000"/>
              </a:lnSpc>
            </a:pPr>
            <a:r>
              <a:rPr lang="en-US" b="1" dirty="0"/>
              <a:t>To send error-free information for a given signal-to-noise ratio in the channel, therefore, we need only perform the fundamental SS  signal-spreading operation: increase the transmitted bandwidth.</a:t>
            </a:r>
          </a:p>
        </p:txBody>
      </p:sp>
      <p:pic>
        <p:nvPicPr>
          <p:cNvPr id="3" name="Picture 2" descr="fre07042_113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99651" y="4529938"/>
            <a:ext cx="4863149" cy="1947062"/>
          </a:xfrm>
          <a:prstGeom prst="rect">
            <a:avLst/>
          </a:prstGeom>
          <a:noFill/>
        </p:spPr>
      </p:pic>
    </p:spTree>
    <p:extLst>
      <p:ext uri="{BB962C8B-B14F-4D97-AF65-F5344CB8AC3E}">
        <p14:creationId xmlns:p14="http://schemas.microsoft.com/office/powerpoint/2010/main" val="3509676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print">
            <a:extLst>
              <a:ext uri="{28A0092B-C50C-407E-A947-70E740481C1C}">
                <a14:useLocalDpi xmlns:a14="http://schemas.microsoft.com/office/drawing/2010/main" val="0"/>
              </a:ext>
            </a:extLst>
          </a:blip>
          <a:srcRect r="6704" b="37816"/>
          <a:stretch/>
        </p:blipFill>
        <p:spPr bwMode="auto">
          <a:xfrm>
            <a:off x="838200" y="609600"/>
            <a:ext cx="7420292" cy="3704590"/>
          </a:xfrm>
          <a:prstGeom prst="rect">
            <a:avLst/>
          </a:prstGeom>
          <a:noFill/>
          <a:ln>
            <a:noFill/>
          </a:ln>
          <a:extLst>
            <a:ext uri="{53640926-AAD7-44D8-BBD7-CCE9431645EC}">
              <a14:shadowObscured xmlns:a14="http://schemas.microsoft.com/office/drawing/2010/main"/>
            </a:ext>
          </a:extLst>
        </p:spPr>
      </p:pic>
      <p:pic>
        <p:nvPicPr>
          <p:cNvPr id="3" name="Picture 2"/>
          <p:cNvPicPr/>
          <p:nvPr/>
        </p:nvPicPr>
        <p:blipFill rotWithShape="1">
          <a:blip r:embed="rId2" cstate="print">
            <a:extLst>
              <a:ext uri="{28A0092B-C50C-407E-A947-70E740481C1C}">
                <a14:useLocalDpi xmlns:a14="http://schemas.microsoft.com/office/drawing/2010/main" val="0"/>
              </a:ext>
            </a:extLst>
          </a:blip>
          <a:srcRect l="52553" t="61129"/>
          <a:stretch/>
        </p:blipFill>
        <p:spPr bwMode="auto">
          <a:xfrm>
            <a:off x="2819400" y="4314190"/>
            <a:ext cx="4617085" cy="20675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8151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p:cNvSpPr/>
              <p:nvPr/>
            </p:nvSpPr>
            <p:spPr>
              <a:xfrm>
                <a:off x="533400" y="609600"/>
                <a:ext cx="7772400" cy="2176750"/>
              </a:xfrm>
              <a:prstGeom prst="rect">
                <a:avLst/>
              </a:prstGeom>
            </p:spPr>
            <p:txBody>
              <a:bodyPr wrap="square">
                <a:spAutoFit/>
              </a:bodyPr>
              <a:lstStyle/>
              <a:p>
                <a:pPr>
                  <a:lnSpc>
                    <a:spcPct val="150000"/>
                  </a:lnSpc>
                </a:pPr>
                <a:r>
                  <a:rPr lang="en-US" b="1" dirty="0"/>
                  <a:t>4.5.4  Processing Gain </a:t>
                </a:r>
              </a:p>
              <a:p>
                <a:pPr>
                  <a:lnSpc>
                    <a:spcPct val="150000"/>
                  </a:lnSpc>
                </a:pPr>
                <a:r>
                  <a:rPr lang="en-US" b="1" dirty="0"/>
                  <a:t>An important concept relating to the bandwidth is the processing gain (</a:t>
                </a:r>
                <a:r>
                  <a:rPr lang="en-US" b="1" dirty="0" err="1"/>
                  <a:t>G</a:t>
                </a:r>
                <a:r>
                  <a:rPr lang="en-US" b="1" baseline="-25000" dirty="0" err="1"/>
                  <a:t>p</a:t>
                </a:r>
                <a:r>
                  <a:rPr lang="en-US" b="1" dirty="0"/>
                  <a:t>). This is a theoretical system gain that reflects the relative advantage that frequency spreading provides. The processing gain is equal to the ratio of the chipping frequency </a:t>
                </a:r>
                <a14:m>
                  <m:oMath xmlns:m="http://schemas.openxmlformats.org/officeDocument/2006/math">
                    <m:sSub>
                      <m:sSubPr>
                        <m:ctrlPr>
                          <a:rPr lang="en-US" b="1" i="1"/>
                        </m:ctrlPr>
                      </m:sSubPr>
                      <m:e>
                        <m:r>
                          <a:rPr lang="en-US" b="1" i="1"/>
                          <m:t>𝒇</m:t>
                        </m:r>
                      </m:e>
                      <m:sub>
                        <m:r>
                          <a:rPr lang="en-US" b="1" i="1"/>
                          <m:t>𝒄</m:t>
                        </m:r>
                      </m:sub>
                    </m:sSub>
                  </m:oMath>
                </a14:m>
                <a:r>
                  <a:rPr lang="en-US" b="1" dirty="0"/>
                  <a:t> to the data frequency </a:t>
                </a:r>
                <a14:m>
                  <m:oMath xmlns:m="http://schemas.openxmlformats.org/officeDocument/2006/math">
                    <m:sSub>
                      <m:sSubPr>
                        <m:ctrlPr>
                          <a:rPr lang="en-US" b="1" i="1"/>
                        </m:ctrlPr>
                      </m:sSubPr>
                      <m:e>
                        <m:r>
                          <a:rPr lang="en-US" b="1" i="1"/>
                          <m:t>𝒇</m:t>
                        </m:r>
                      </m:e>
                      <m:sub>
                        <m:r>
                          <a:rPr lang="en-US" b="1" i="1"/>
                          <m:t>𝒊</m:t>
                        </m:r>
                      </m:sub>
                    </m:sSub>
                  </m:oMath>
                </a14:m>
                <a:r>
                  <a:rPr lang="en-US" b="1" dirty="0"/>
                  <a:t> : </a:t>
                </a:r>
              </a:p>
            </p:txBody>
          </p:sp>
        </mc:Choice>
        <mc:Fallback>
          <p:sp>
            <p:nvSpPr>
              <p:cNvPr id="2" name="Rectangle 1"/>
              <p:cNvSpPr>
                <a:spLocks noRot="1" noChangeAspect="1" noMove="1" noResize="1" noEditPoints="1" noAdjustHandles="1" noChangeArrowheads="1" noChangeShapeType="1" noTextEdit="1"/>
              </p:cNvSpPr>
              <p:nvPr/>
            </p:nvSpPr>
            <p:spPr>
              <a:xfrm>
                <a:off x="533400" y="609600"/>
                <a:ext cx="7772400" cy="2176750"/>
              </a:xfrm>
              <a:prstGeom prst="rect">
                <a:avLst/>
              </a:prstGeom>
              <a:blipFill rotWithShape="1">
                <a:blip r:embed="rId2"/>
                <a:stretch>
                  <a:fillRect l="-706" r="-549" b="-224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Rectangle 2"/>
              <p:cNvSpPr/>
              <p:nvPr/>
            </p:nvSpPr>
            <p:spPr>
              <a:xfrm>
                <a:off x="533400" y="2514600"/>
                <a:ext cx="7772400" cy="2758256"/>
              </a:xfrm>
              <a:prstGeom prst="rect">
                <a:avLst/>
              </a:prstGeom>
            </p:spPr>
            <p:txBody>
              <a:bodyPr wrap="square">
                <a:spAutoFit/>
              </a:bodyPr>
              <a:lstStyle/>
              <a:p>
                <a:r>
                  <a:rPr lang="en-US" dirty="0"/>
                  <a:t> </a:t>
                </a:r>
              </a:p>
              <a:p>
                <a:pPr>
                  <a:lnSpc>
                    <a:spcPct val="150000"/>
                  </a:lnSpc>
                </a:pPr>
                <a:r>
                  <a:rPr lang="en-US" dirty="0"/>
                  <a:t>                   </a:t>
                </a:r>
                <a14:m>
                  <m:oMath xmlns:m="http://schemas.openxmlformats.org/officeDocument/2006/math">
                    <m:sSub>
                      <m:sSubPr>
                        <m:ctrlPr>
                          <a:rPr lang="en-US" b="1" i="1"/>
                        </m:ctrlPr>
                      </m:sSubPr>
                      <m:e>
                        <m:r>
                          <a:rPr lang="en-US" b="1" i="1"/>
                          <m:t>𝑮</m:t>
                        </m:r>
                      </m:e>
                      <m:sub>
                        <m:r>
                          <a:rPr lang="en-US" b="1" i="1"/>
                          <m:t>𝐩</m:t>
                        </m:r>
                        <m:r>
                          <a:rPr lang="en-US" b="1"/>
                          <m:t> </m:t>
                        </m:r>
                      </m:sub>
                    </m:sSub>
                  </m:oMath>
                </a14:m>
                <a:r>
                  <a:rPr lang="en-US" b="1" dirty="0"/>
                  <a:t> =  </a:t>
                </a:r>
                <a14:m>
                  <m:oMath xmlns:m="http://schemas.openxmlformats.org/officeDocument/2006/math">
                    <m:f>
                      <m:fPr>
                        <m:ctrlPr>
                          <a:rPr lang="en-US" b="1" i="1"/>
                        </m:ctrlPr>
                      </m:fPr>
                      <m:num>
                        <m:sSub>
                          <m:sSubPr>
                            <m:ctrlPr>
                              <a:rPr lang="en-US" b="1" i="1"/>
                            </m:ctrlPr>
                          </m:sSubPr>
                          <m:e>
                            <m:r>
                              <a:rPr lang="en-US" b="1" i="1"/>
                              <m:t>𝒇</m:t>
                            </m:r>
                          </m:e>
                          <m:sub>
                            <m:r>
                              <a:rPr lang="en-US" b="1" i="1"/>
                              <m:t>𝒄</m:t>
                            </m:r>
                          </m:sub>
                        </m:sSub>
                      </m:num>
                      <m:den>
                        <m:sSub>
                          <m:sSubPr>
                            <m:ctrlPr>
                              <a:rPr lang="en-US" b="1" i="1"/>
                            </m:ctrlPr>
                          </m:sSubPr>
                          <m:e>
                            <m:r>
                              <a:rPr lang="en-US" b="1" i="1"/>
                              <m:t>𝒇</m:t>
                            </m:r>
                          </m:e>
                          <m:sub>
                            <m:r>
                              <a:rPr lang="en-US" b="1" i="1"/>
                              <m:t>𝒊</m:t>
                            </m:r>
                          </m:sub>
                        </m:sSub>
                      </m:den>
                    </m:f>
                  </m:oMath>
                </a14:m>
                <a:endParaRPr lang="en-US" b="1" dirty="0"/>
              </a:p>
              <a:p>
                <a:pPr lvl="0">
                  <a:lnSpc>
                    <a:spcPct val="150000"/>
                  </a:lnSpc>
                </a:pPr>
                <a:r>
                  <a:rPr lang="en-US" b="1" dirty="0"/>
                  <a:t>Chipping Frequency (f</a:t>
                </a:r>
                <a:r>
                  <a:rPr lang="en-US" b="1" baseline="-25000" dirty="0"/>
                  <a:t>c</a:t>
                </a:r>
                <a:r>
                  <a:rPr lang="en-US" b="1" dirty="0"/>
                  <a:t>): the bit rate of the PN code. </a:t>
                </a:r>
              </a:p>
              <a:p>
                <a:pPr lvl="0">
                  <a:lnSpc>
                    <a:spcPct val="150000"/>
                  </a:lnSpc>
                </a:pPr>
                <a:r>
                  <a:rPr lang="en-US" b="1" dirty="0"/>
                  <a:t>Information rate (f</a:t>
                </a:r>
                <a:r>
                  <a:rPr lang="en-US" b="1" baseline="-25000" dirty="0"/>
                  <a:t>i</a:t>
                </a:r>
                <a:r>
                  <a:rPr lang="en-US" b="1" dirty="0"/>
                  <a:t>): the bit rate of the digital data. </a:t>
                </a:r>
              </a:p>
              <a:p>
                <a:pPr>
                  <a:lnSpc>
                    <a:spcPct val="150000"/>
                  </a:lnSpc>
                </a:pPr>
                <a:r>
                  <a:rPr lang="en-US" b="1" dirty="0"/>
                  <a:t>The higher the processing gain, the greater the DSSS signal’s ability to fight interference.</a:t>
                </a:r>
              </a:p>
            </p:txBody>
          </p:sp>
        </mc:Choice>
        <mc:Fallback>
          <p:sp>
            <p:nvSpPr>
              <p:cNvPr id="3" name="Rectangle 2"/>
              <p:cNvSpPr>
                <a:spLocks noRot="1" noChangeAspect="1" noMove="1" noResize="1" noEditPoints="1" noAdjustHandles="1" noChangeArrowheads="1" noChangeShapeType="1" noTextEdit="1"/>
              </p:cNvSpPr>
              <p:nvPr/>
            </p:nvSpPr>
            <p:spPr>
              <a:xfrm>
                <a:off x="533400" y="2514600"/>
                <a:ext cx="7772400" cy="2758256"/>
              </a:xfrm>
              <a:prstGeom prst="rect">
                <a:avLst/>
              </a:prstGeom>
              <a:blipFill rotWithShape="1">
                <a:blip r:embed="rId3"/>
                <a:stretch>
                  <a:fillRect l="-706" b="-885"/>
                </a:stretch>
              </a:blipFill>
            </p:spPr>
            <p:txBody>
              <a:bodyPr/>
              <a:lstStyle/>
              <a:p>
                <a:r>
                  <a:rPr lang="en-US">
                    <a:noFill/>
                  </a:rPr>
                  <a:t> </a:t>
                </a:r>
              </a:p>
            </p:txBody>
          </p:sp>
        </mc:Fallback>
      </mc:AlternateContent>
    </p:spTree>
    <p:extLst>
      <p:ext uri="{BB962C8B-B14F-4D97-AF65-F5344CB8AC3E}">
        <p14:creationId xmlns:p14="http://schemas.microsoft.com/office/powerpoint/2010/main" val="2056428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751344"/>
            <a:ext cx="7696200" cy="4662815"/>
          </a:xfrm>
          <a:prstGeom prst="rect">
            <a:avLst/>
          </a:prstGeom>
        </p:spPr>
        <p:txBody>
          <a:bodyPr wrap="square">
            <a:spAutoFit/>
          </a:bodyPr>
          <a:lstStyle/>
          <a:p>
            <a:pPr>
              <a:lnSpc>
                <a:spcPct val="150000"/>
              </a:lnSpc>
            </a:pPr>
            <a:r>
              <a:rPr lang="en-US" dirty="0"/>
              <a:t> </a:t>
            </a:r>
            <a:r>
              <a:rPr lang="en-US" b="1" dirty="0"/>
              <a:t>Example</a:t>
            </a:r>
            <a:r>
              <a:rPr lang="en-US" b="1" dirty="0" smtClean="0"/>
              <a:t>:</a:t>
            </a:r>
            <a:endParaRPr lang="en-US" b="1" dirty="0"/>
          </a:p>
          <a:p>
            <a:pPr>
              <a:lnSpc>
                <a:spcPct val="150000"/>
              </a:lnSpc>
            </a:pPr>
            <a:r>
              <a:rPr lang="en-US" b="1" dirty="0"/>
              <a:t>If a 1 KHz signal is spread to 100 KHz, the process gain expressed as a numerical ratio  would be 100,000/1,000 = 100. Or in decibels,</a:t>
            </a:r>
          </a:p>
          <a:p>
            <a:pPr>
              <a:lnSpc>
                <a:spcPct val="150000"/>
              </a:lnSpc>
            </a:pPr>
            <a:r>
              <a:rPr lang="en-US" b="1" dirty="0"/>
              <a:t>10log10 (100) = 20 </a:t>
            </a:r>
            <a:r>
              <a:rPr lang="en-US" b="1" dirty="0" err="1"/>
              <a:t>dB</a:t>
            </a:r>
            <a:r>
              <a:rPr lang="en-US" b="1" dirty="0" err="1" smtClean="0"/>
              <a:t>.</a:t>
            </a:r>
            <a:endParaRPr lang="en-US" b="1" dirty="0"/>
          </a:p>
          <a:p>
            <a:pPr>
              <a:lnSpc>
                <a:spcPct val="150000"/>
              </a:lnSpc>
            </a:pPr>
            <a:r>
              <a:rPr lang="en-US" b="1" dirty="0"/>
              <a:t>A 13kbps binary signal is spread over a bandwidth of 1.25 MHz using BPSK.  What is the processing gain of the resulting DSSS signal?  Express the answer as a ratio and in decibels.</a:t>
            </a:r>
          </a:p>
          <a:p>
            <a:pPr>
              <a:lnSpc>
                <a:spcPct val="150000"/>
              </a:lnSpc>
            </a:pPr>
            <a:r>
              <a:rPr lang="en-US" b="1" dirty="0"/>
              <a:t>There are two major benefits from high processing gain: </a:t>
            </a:r>
          </a:p>
          <a:p>
            <a:pPr lvl="0">
              <a:lnSpc>
                <a:spcPct val="150000"/>
              </a:lnSpc>
            </a:pPr>
            <a:r>
              <a:rPr lang="en-US" b="1" dirty="0"/>
              <a:t>Interference rejection: the ability of the system to reject interference is directly proportional to </a:t>
            </a:r>
            <a:r>
              <a:rPr lang="en-US" b="1" dirty="0" err="1"/>
              <a:t>G</a:t>
            </a:r>
            <a:r>
              <a:rPr lang="en-US" b="1" baseline="-25000" dirty="0" err="1"/>
              <a:t>p</a:t>
            </a:r>
            <a:r>
              <a:rPr lang="en-US" b="1" dirty="0"/>
              <a:t>. </a:t>
            </a:r>
          </a:p>
          <a:p>
            <a:pPr lvl="0">
              <a:lnSpc>
                <a:spcPct val="150000"/>
              </a:lnSpc>
            </a:pPr>
            <a:r>
              <a:rPr lang="en-US" b="1" dirty="0"/>
              <a:t>System capacity: the capacity of the system is directly proportional to </a:t>
            </a:r>
            <a:r>
              <a:rPr lang="en-US" b="1" dirty="0" err="1"/>
              <a:t>G</a:t>
            </a:r>
            <a:r>
              <a:rPr lang="en-US" b="1" baseline="-25000" dirty="0" err="1"/>
              <a:t>p</a:t>
            </a:r>
            <a:r>
              <a:rPr lang="en-US" b="1" dirty="0"/>
              <a:t>. </a:t>
            </a:r>
          </a:p>
        </p:txBody>
      </p:sp>
    </p:spTree>
    <p:extLst>
      <p:ext uri="{BB962C8B-B14F-4D97-AF65-F5344CB8AC3E}">
        <p14:creationId xmlns:p14="http://schemas.microsoft.com/office/powerpoint/2010/main" val="1964753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7924800" cy="4204356"/>
          </a:xfrm>
          <a:prstGeom prst="rect">
            <a:avLst/>
          </a:prstGeom>
        </p:spPr>
        <p:txBody>
          <a:bodyPr wrap="square">
            <a:spAutoFit/>
          </a:bodyPr>
          <a:lstStyle/>
          <a:p>
            <a:pPr>
              <a:lnSpc>
                <a:spcPct val="150000"/>
              </a:lnSpc>
            </a:pPr>
            <a:r>
              <a:rPr lang="en-US" b="1" dirty="0"/>
              <a:t>So the higher the PN code bit rate (the wider the CDMA bandwidth), the better the system performance. </a:t>
            </a:r>
          </a:p>
          <a:p>
            <a:pPr>
              <a:lnSpc>
                <a:spcPct val="150000"/>
              </a:lnSpc>
            </a:pPr>
            <a:r>
              <a:rPr lang="en-US" b="1" dirty="0"/>
              <a:t>4.5.4 Code Correlation </a:t>
            </a:r>
          </a:p>
          <a:p>
            <a:pPr>
              <a:lnSpc>
                <a:spcPct val="150000"/>
              </a:lnSpc>
            </a:pPr>
            <a:r>
              <a:rPr lang="en-US" b="1" dirty="0"/>
              <a:t>In this context, correlation has a specific mathematical meaning. In general the correlation function has these properties: </a:t>
            </a:r>
          </a:p>
          <a:p>
            <a:pPr lvl="0">
              <a:lnSpc>
                <a:spcPct val="150000"/>
              </a:lnSpc>
            </a:pPr>
            <a:r>
              <a:rPr lang="en-US" b="1" dirty="0"/>
              <a:t>It equals 1 if the two codes are identical </a:t>
            </a:r>
          </a:p>
          <a:p>
            <a:pPr lvl="0">
              <a:lnSpc>
                <a:spcPct val="150000"/>
              </a:lnSpc>
            </a:pPr>
            <a:r>
              <a:rPr lang="en-US" b="1" dirty="0"/>
              <a:t>It equals 0 of the two codes have nothing in common </a:t>
            </a:r>
          </a:p>
          <a:p>
            <a:pPr>
              <a:lnSpc>
                <a:spcPct val="150000"/>
              </a:lnSpc>
            </a:pPr>
            <a:r>
              <a:rPr lang="en-US" b="1" dirty="0"/>
              <a:t>Intermediate values indicate how much the codes have in common. The more they have in common, the harder it is for the receiver to extract the appropriate signal. </a:t>
            </a:r>
          </a:p>
        </p:txBody>
      </p:sp>
      <p:sp>
        <p:nvSpPr>
          <p:cNvPr id="3" name="Rectangle 2"/>
          <p:cNvSpPr/>
          <p:nvPr/>
        </p:nvSpPr>
        <p:spPr>
          <a:xfrm>
            <a:off x="602673" y="4692004"/>
            <a:ext cx="8001000" cy="2031325"/>
          </a:xfrm>
          <a:prstGeom prst="rect">
            <a:avLst/>
          </a:prstGeom>
        </p:spPr>
        <p:txBody>
          <a:bodyPr wrap="square">
            <a:spAutoFit/>
          </a:bodyPr>
          <a:lstStyle/>
          <a:p>
            <a:r>
              <a:rPr lang="en-US" b="1" dirty="0"/>
              <a:t>There are two correlation functions: </a:t>
            </a:r>
            <a:endParaRPr lang="en-US" b="1" dirty="0" smtClean="0"/>
          </a:p>
          <a:p>
            <a:endParaRPr lang="en-US" b="1" dirty="0"/>
          </a:p>
          <a:p>
            <a:pPr lvl="0"/>
            <a:r>
              <a:rPr lang="en-US" b="1" dirty="0"/>
              <a:t>Cross-Correlation: The correlation of two different codes. As we’ve said, this should be as small as possible. </a:t>
            </a:r>
          </a:p>
          <a:p>
            <a:pPr lvl="0"/>
            <a:r>
              <a:rPr lang="en-US" b="1" dirty="0"/>
              <a:t>Auto-Correlation: The correlation of a code with a time-delayed version of itself. In order to reject multi-path interference, this function should equal 0 for any time delay other than zero. </a:t>
            </a:r>
          </a:p>
        </p:txBody>
      </p:sp>
    </p:spTree>
    <p:extLst>
      <p:ext uri="{BB962C8B-B14F-4D97-AF65-F5344CB8AC3E}">
        <p14:creationId xmlns:p14="http://schemas.microsoft.com/office/powerpoint/2010/main" val="2491291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533400"/>
            <a:ext cx="8382000" cy="2169825"/>
          </a:xfrm>
          <a:prstGeom prst="rect">
            <a:avLst/>
          </a:prstGeom>
        </p:spPr>
        <p:txBody>
          <a:bodyPr wrap="square">
            <a:spAutoFit/>
          </a:bodyPr>
          <a:lstStyle/>
          <a:p>
            <a:pPr>
              <a:lnSpc>
                <a:spcPct val="150000"/>
              </a:lnSpc>
            </a:pPr>
            <a:r>
              <a:rPr lang="en-US" b="1" dirty="0"/>
              <a:t>The receiver uses cross-correlation to separate the appropriate signal from signals meant for other receivers, and auto-correlation to reject multi-path interference. </a:t>
            </a:r>
          </a:p>
          <a:p>
            <a:pPr>
              <a:lnSpc>
                <a:spcPct val="150000"/>
              </a:lnSpc>
            </a:pPr>
            <a:r>
              <a:rPr lang="en-US" b="1" dirty="0"/>
              <a:t>4.5.5 CDMA Codes </a:t>
            </a:r>
          </a:p>
          <a:p>
            <a:pPr>
              <a:lnSpc>
                <a:spcPct val="150000"/>
              </a:lnSpc>
            </a:pPr>
            <a:r>
              <a:rPr lang="en-US" b="1" dirty="0"/>
              <a:t>CDMA Standard uses three types of codes namely 1) Long code 2) Short code and 3) </a:t>
            </a:r>
            <a:r>
              <a:rPr lang="en-US" b="1" dirty="0">
                <a:hlinkClick r:id="rId2" tooltip="Walsh Hadamard Code – Matlab Simulation"/>
              </a:rPr>
              <a:t>Walsh  codes </a:t>
            </a:r>
            <a:r>
              <a:rPr lang="en-US" b="1" dirty="0"/>
              <a:t>. </a:t>
            </a:r>
          </a:p>
        </p:txBody>
      </p:sp>
      <p:sp>
        <p:nvSpPr>
          <p:cNvPr id="3" name="Rectangle 2"/>
          <p:cNvSpPr/>
          <p:nvPr/>
        </p:nvSpPr>
        <p:spPr>
          <a:xfrm>
            <a:off x="436418" y="2819400"/>
            <a:ext cx="7924800" cy="3373359"/>
          </a:xfrm>
          <a:prstGeom prst="rect">
            <a:avLst/>
          </a:prstGeom>
        </p:spPr>
        <p:txBody>
          <a:bodyPr wrap="square">
            <a:spAutoFit/>
          </a:bodyPr>
          <a:lstStyle/>
          <a:p>
            <a:pPr>
              <a:lnSpc>
                <a:spcPct val="150000"/>
              </a:lnSpc>
            </a:pPr>
            <a:r>
              <a:rPr lang="en-US" b="1" i="1" dirty="0"/>
              <a:t>a.  Walsh codes: - </a:t>
            </a:r>
            <a:r>
              <a:rPr lang="en-US" b="1" dirty="0"/>
              <a:t>it is use to differentiate the channels in downlink (forward link). It is used to communicate from BS to Mobile. </a:t>
            </a:r>
          </a:p>
          <a:p>
            <a:pPr>
              <a:lnSpc>
                <a:spcPct val="150000"/>
              </a:lnSpc>
            </a:pPr>
            <a:r>
              <a:rPr lang="en-US" b="1" dirty="0"/>
              <a:t>This provides orthogonal encoding is that characterized by the following property when they are multiplexed: </a:t>
            </a:r>
          </a:p>
          <a:p>
            <a:pPr>
              <a:lnSpc>
                <a:spcPct val="150000"/>
              </a:lnSpc>
            </a:pPr>
            <a:r>
              <a:rPr lang="en-US" b="1" dirty="0"/>
              <a:t>• If they were encoded with the same code, the result is acknowledged by the receiving system. </a:t>
            </a:r>
          </a:p>
          <a:p>
            <a:pPr>
              <a:lnSpc>
                <a:spcPct val="150000"/>
              </a:lnSpc>
            </a:pPr>
            <a:r>
              <a:rPr lang="en-US" b="1" dirty="0"/>
              <a:t>• If they were encoded with different codes, the result is ignored by the receiving system. </a:t>
            </a:r>
          </a:p>
        </p:txBody>
      </p:sp>
    </p:spTree>
    <p:extLst>
      <p:ext uri="{BB962C8B-B14F-4D97-AF65-F5344CB8AC3E}">
        <p14:creationId xmlns:p14="http://schemas.microsoft.com/office/powerpoint/2010/main" val="1777579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33400"/>
            <a:ext cx="7467600" cy="2957861"/>
          </a:xfrm>
          <a:prstGeom prst="rect">
            <a:avLst/>
          </a:prstGeom>
        </p:spPr>
        <p:txBody>
          <a:bodyPr wrap="square">
            <a:spAutoFit/>
          </a:bodyPr>
          <a:lstStyle/>
          <a:p>
            <a:pPr>
              <a:lnSpc>
                <a:spcPct val="150000"/>
              </a:lnSpc>
            </a:pPr>
            <a:r>
              <a:rPr lang="en-US" b="1" i="1" dirty="0"/>
              <a:t>b.  Long code: - </a:t>
            </a:r>
            <a:r>
              <a:rPr lang="en-US" b="1" dirty="0"/>
              <a:t>it is use to differentiate the channels in uplink (reverse link). It is used to communicate from mobile to BS. The long code is used to encrypt the content of the transmitted signal, and thus ensures privacy. </a:t>
            </a:r>
          </a:p>
          <a:p>
            <a:pPr>
              <a:lnSpc>
                <a:spcPct val="150000"/>
              </a:lnSpc>
            </a:pPr>
            <a:r>
              <a:rPr lang="en-US" b="1" dirty="0"/>
              <a:t> </a:t>
            </a:r>
          </a:p>
          <a:p>
            <a:pPr>
              <a:lnSpc>
                <a:spcPct val="150000"/>
              </a:lnSpc>
            </a:pPr>
            <a:r>
              <a:rPr lang="en-US" b="1" i="1" dirty="0"/>
              <a:t>c. Short code: - </a:t>
            </a:r>
            <a:r>
              <a:rPr lang="en-US" b="1" dirty="0"/>
              <a:t>this code is used to identify to the mobile, the antenna face, and the base station that the mobile is communicating with. This is also PN code.</a:t>
            </a:r>
          </a:p>
        </p:txBody>
      </p:sp>
    </p:spTree>
    <p:extLst>
      <p:ext uri="{BB962C8B-B14F-4D97-AF65-F5344CB8AC3E}">
        <p14:creationId xmlns:p14="http://schemas.microsoft.com/office/powerpoint/2010/main" val="306318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533400"/>
            <a:ext cx="7696200" cy="2542363"/>
          </a:xfrm>
          <a:prstGeom prst="rect">
            <a:avLst/>
          </a:prstGeom>
        </p:spPr>
        <p:txBody>
          <a:bodyPr wrap="square">
            <a:spAutoFit/>
          </a:bodyPr>
          <a:lstStyle/>
          <a:p>
            <a:pPr>
              <a:lnSpc>
                <a:spcPct val="150000"/>
              </a:lnSpc>
            </a:pPr>
            <a:r>
              <a:rPr lang="en-US" b="1" dirty="0"/>
              <a:t>CDMA is also known as spread spectrum  ,  because it takes the digitized version of an analog signal and spreads it out over a wider bandwidth at a lower power level.   This method is called direct sequence spread spectrum (DSSS) as well     </a:t>
            </a:r>
            <a:r>
              <a:rPr lang="en-US" b="1" i="1" dirty="0"/>
              <a:t>(Fig. 4.11 )</a:t>
            </a:r>
            <a:r>
              <a:rPr lang="en-US" b="1" dirty="0"/>
              <a:t>. The digitized and compressed voice signal in serial data form is spread by processing it in an XOR circuit along with a chipping signal at a much higher frequency.  </a:t>
            </a:r>
          </a:p>
        </p:txBody>
      </p:sp>
      <p:pic>
        <p:nvPicPr>
          <p:cNvPr id="3" name="Picture 2" descr="http://electronicdesign.com/site-files/electronicdesign.com/files/uploads/2013/01/0113_WebEE_frenzel_F4.gif"/>
          <p:cNvPicPr/>
          <p:nvPr/>
        </p:nvPicPr>
        <p:blipFill>
          <a:blip r:embed="rId2">
            <a:extLst>
              <a:ext uri="{28A0092B-C50C-407E-A947-70E740481C1C}">
                <a14:useLocalDpi xmlns:a14="http://schemas.microsoft.com/office/drawing/2010/main" val="0"/>
              </a:ext>
            </a:extLst>
          </a:blip>
          <a:srcRect/>
          <a:stretch>
            <a:fillRect/>
          </a:stretch>
        </p:blipFill>
        <p:spPr bwMode="auto">
          <a:xfrm>
            <a:off x="1646237" y="3276600"/>
            <a:ext cx="5318125" cy="2353975"/>
          </a:xfrm>
          <a:prstGeom prst="rect">
            <a:avLst/>
          </a:prstGeom>
          <a:noFill/>
          <a:ln>
            <a:noFill/>
          </a:ln>
        </p:spPr>
      </p:pic>
      <p:sp>
        <p:nvSpPr>
          <p:cNvPr id="4" name="Rectangle 3"/>
          <p:cNvSpPr/>
          <p:nvPr/>
        </p:nvSpPr>
        <p:spPr>
          <a:xfrm>
            <a:off x="4114983" y="5791200"/>
            <a:ext cx="914033" cy="369332"/>
          </a:xfrm>
          <a:prstGeom prst="rect">
            <a:avLst/>
          </a:prstGeom>
        </p:spPr>
        <p:txBody>
          <a:bodyPr wrap="none">
            <a:spAutoFit/>
          </a:bodyPr>
          <a:lstStyle/>
          <a:p>
            <a:r>
              <a:rPr lang="en-US" dirty="0"/>
              <a:t>Fig 4.11</a:t>
            </a:r>
          </a:p>
        </p:txBody>
      </p:sp>
    </p:spTree>
    <p:extLst>
      <p:ext uri="{BB962C8B-B14F-4D97-AF65-F5344CB8AC3E}">
        <p14:creationId xmlns:p14="http://schemas.microsoft.com/office/powerpoint/2010/main" val="1293072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273" y="609600"/>
            <a:ext cx="7772400" cy="5078313"/>
          </a:xfrm>
          <a:prstGeom prst="rect">
            <a:avLst/>
          </a:prstGeom>
        </p:spPr>
        <p:txBody>
          <a:bodyPr wrap="square">
            <a:spAutoFit/>
          </a:bodyPr>
          <a:lstStyle/>
          <a:p>
            <a:pPr>
              <a:lnSpc>
                <a:spcPct val="150000"/>
              </a:lnSpc>
            </a:pPr>
            <a:r>
              <a:rPr lang="en-US" b="1" dirty="0"/>
              <a:t>4.5.1 Introduction to Spread Spectrum Communications </a:t>
            </a:r>
          </a:p>
          <a:p>
            <a:pPr>
              <a:lnSpc>
                <a:spcPct val="150000"/>
              </a:lnSpc>
            </a:pPr>
            <a:r>
              <a:rPr lang="en-US" b="1" dirty="0"/>
              <a:t>CDMA is a form of Direct Sequence Spread Spectrum communications. In general, Spread Spectrum communications is distinguished by three key elements: </a:t>
            </a:r>
          </a:p>
          <a:p>
            <a:pPr>
              <a:lnSpc>
                <a:spcPct val="150000"/>
              </a:lnSpc>
            </a:pPr>
            <a:r>
              <a:rPr lang="en-US" b="1" dirty="0"/>
              <a:t>1. The signal occupies a bandwidth much greater than that which is necessary to send the information. This results in many benefits, such as immunity to interference and jamming and multi-user access . </a:t>
            </a:r>
          </a:p>
          <a:p>
            <a:pPr>
              <a:lnSpc>
                <a:spcPct val="150000"/>
              </a:lnSpc>
            </a:pPr>
            <a:r>
              <a:rPr lang="en-US" b="1" dirty="0"/>
              <a:t>2. The bandwidth is spread by means of a code which is independent of the data. The independence of the code distinguishes this from standard modulation schemes in which the data modulation will always spread the spectrum somewhat. </a:t>
            </a:r>
          </a:p>
          <a:p>
            <a:pPr>
              <a:lnSpc>
                <a:spcPct val="150000"/>
              </a:lnSpc>
            </a:pPr>
            <a:endParaRPr lang="en-US" b="1" dirty="0"/>
          </a:p>
        </p:txBody>
      </p:sp>
    </p:spTree>
    <p:extLst>
      <p:ext uri="{BB962C8B-B14F-4D97-AF65-F5344CB8AC3E}">
        <p14:creationId xmlns:p14="http://schemas.microsoft.com/office/powerpoint/2010/main" val="2855686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533400"/>
            <a:ext cx="8077200" cy="2542363"/>
          </a:xfrm>
          <a:prstGeom prst="rect">
            <a:avLst/>
          </a:prstGeom>
        </p:spPr>
        <p:txBody>
          <a:bodyPr wrap="square">
            <a:spAutoFit/>
          </a:bodyPr>
          <a:lstStyle/>
          <a:p>
            <a:pPr>
              <a:lnSpc>
                <a:spcPct val="150000"/>
              </a:lnSpc>
            </a:pPr>
            <a:r>
              <a:rPr lang="en-US" b="1" dirty="0"/>
              <a:t>3. The receiver synchronizes to the code to recover the data. The use of an independent code and synchronous reception allows multiple users to access the same frequency band at the same time. </a:t>
            </a:r>
          </a:p>
          <a:p>
            <a:pPr>
              <a:lnSpc>
                <a:spcPct val="150000"/>
              </a:lnSpc>
            </a:pPr>
            <a:r>
              <a:rPr lang="en-US" b="1" dirty="0"/>
              <a:t>In order to protect the signal, the code used is pseudo-random. It appears random, but is actually deterministic, so that the receiver can reconstruct the code for synchronous detection. This pseudo-random code is also called pseudo-noise (PN). </a:t>
            </a:r>
          </a:p>
        </p:txBody>
      </p:sp>
      <p:pic>
        <p:nvPicPr>
          <p:cNvPr id="3" name="Picture 2"/>
          <p:cNvPicPr/>
          <p:nvPr/>
        </p:nvPicPr>
        <p:blipFill rotWithShape="1">
          <a:blip r:embed="rId2">
            <a:extLst>
              <a:ext uri="{28A0092B-C50C-407E-A947-70E740481C1C}">
                <a14:useLocalDpi xmlns:a14="http://schemas.microsoft.com/office/drawing/2010/main" val="0"/>
              </a:ext>
            </a:extLst>
          </a:blip>
          <a:srcRect l="27951" t="31472" r="28646" b="10148"/>
          <a:stretch/>
        </p:blipFill>
        <p:spPr bwMode="auto">
          <a:xfrm>
            <a:off x="914400" y="3276600"/>
            <a:ext cx="4648200" cy="30133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77297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7200"/>
            <a:ext cx="7772400" cy="3373359"/>
          </a:xfrm>
          <a:prstGeom prst="rect">
            <a:avLst/>
          </a:prstGeom>
        </p:spPr>
        <p:txBody>
          <a:bodyPr wrap="square">
            <a:spAutoFit/>
          </a:bodyPr>
          <a:lstStyle/>
          <a:p>
            <a:pPr>
              <a:lnSpc>
                <a:spcPct val="150000"/>
              </a:lnSpc>
            </a:pPr>
            <a:r>
              <a:rPr lang="en-US" b="1" dirty="0"/>
              <a:t>There are three ways to spread the bandwidth of the signal: </a:t>
            </a:r>
          </a:p>
          <a:p>
            <a:pPr lvl="0">
              <a:lnSpc>
                <a:spcPct val="150000"/>
              </a:lnSpc>
            </a:pPr>
            <a:r>
              <a:rPr lang="en-US" b="1" dirty="0"/>
              <a:t>Frequency hopping.  </a:t>
            </a:r>
          </a:p>
          <a:p>
            <a:pPr lvl="0">
              <a:lnSpc>
                <a:spcPct val="150000"/>
              </a:lnSpc>
            </a:pPr>
            <a:r>
              <a:rPr lang="en-US" b="1" dirty="0"/>
              <a:t>Time hopping.  </a:t>
            </a:r>
          </a:p>
          <a:p>
            <a:pPr lvl="0">
              <a:lnSpc>
                <a:spcPct val="150000"/>
              </a:lnSpc>
            </a:pPr>
            <a:r>
              <a:rPr lang="en-US" b="1" dirty="0"/>
              <a:t>Direct sequence.  </a:t>
            </a:r>
          </a:p>
          <a:p>
            <a:pPr>
              <a:lnSpc>
                <a:spcPct val="150000"/>
              </a:lnSpc>
            </a:pPr>
            <a:r>
              <a:rPr lang="en-US" b="1" dirty="0"/>
              <a:t>4.5.2 Direct Sequence Spread Spectrum </a:t>
            </a:r>
          </a:p>
          <a:p>
            <a:pPr>
              <a:lnSpc>
                <a:spcPct val="150000"/>
              </a:lnSpc>
            </a:pPr>
            <a:r>
              <a:rPr lang="en-US" b="1" dirty="0"/>
              <a:t>CDMA is a Direct Sequence Spread Spectrum system. The CDMA system works directly on 64 </a:t>
            </a:r>
            <a:r>
              <a:rPr lang="en-US" b="1" dirty="0" err="1"/>
              <a:t>kbit</a:t>
            </a:r>
            <a:r>
              <a:rPr lang="en-US" b="1" dirty="0"/>
              <a:t>/sec digital signals. These signals can be digitized voice, ISDN channels, modem data, etc. </a:t>
            </a:r>
          </a:p>
        </p:txBody>
      </p:sp>
      <p:sp>
        <p:nvSpPr>
          <p:cNvPr id="3" name="Rectangle 2"/>
          <p:cNvSpPr/>
          <p:nvPr/>
        </p:nvSpPr>
        <p:spPr>
          <a:xfrm>
            <a:off x="609600" y="3830559"/>
            <a:ext cx="7772400" cy="1295868"/>
          </a:xfrm>
          <a:prstGeom prst="rect">
            <a:avLst/>
          </a:prstGeom>
        </p:spPr>
        <p:txBody>
          <a:bodyPr wrap="square">
            <a:spAutoFit/>
          </a:bodyPr>
          <a:lstStyle/>
          <a:p>
            <a:pPr>
              <a:lnSpc>
                <a:spcPct val="150000"/>
              </a:lnSpc>
            </a:pPr>
            <a:r>
              <a:rPr lang="en-US" b="1" dirty="0"/>
              <a:t>Figure 5.12 shows a simplified Direct Sequence Spread Spectrum system. For clarity, the figure shows one channel operating in one direction only. </a:t>
            </a:r>
          </a:p>
          <a:p>
            <a:pPr>
              <a:lnSpc>
                <a:spcPct val="150000"/>
              </a:lnSpc>
            </a:pPr>
            <a:r>
              <a:rPr lang="en-US" b="1" dirty="0"/>
              <a:t>Signal transmission consists of the following steps: </a:t>
            </a:r>
          </a:p>
        </p:txBody>
      </p:sp>
    </p:spTree>
    <p:extLst>
      <p:ext uri="{BB962C8B-B14F-4D97-AF65-F5344CB8AC3E}">
        <p14:creationId xmlns:p14="http://schemas.microsoft.com/office/powerpoint/2010/main" val="893393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9491" y="533400"/>
            <a:ext cx="8229600" cy="2542363"/>
          </a:xfrm>
          <a:prstGeom prst="rect">
            <a:avLst/>
          </a:prstGeom>
        </p:spPr>
        <p:txBody>
          <a:bodyPr wrap="square">
            <a:spAutoFit/>
          </a:bodyPr>
          <a:lstStyle/>
          <a:p>
            <a:pPr>
              <a:lnSpc>
                <a:spcPct val="150000"/>
              </a:lnSpc>
            </a:pPr>
            <a:r>
              <a:rPr lang="en-US" b="1" dirty="0"/>
              <a:t>1. A pseudo-random code is generated, different for each channel and each successive connection. </a:t>
            </a:r>
          </a:p>
          <a:p>
            <a:pPr>
              <a:lnSpc>
                <a:spcPct val="150000"/>
              </a:lnSpc>
            </a:pPr>
            <a:r>
              <a:rPr lang="en-US" b="1" dirty="0"/>
              <a:t>2. The Information data modulates the pseudo-random code (the Information data is “spread”). </a:t>
            </a:r>
          </a:p>
          <a:p>
            <a:pPr>
              <a:lnSpc>
                <a:spcPct val="150000"/>
              </a:lnSpc>
            </a:pPr>
            <a:r>
              <a:rPr lang="en-US" b="1" dirty="0"/>
              <a:t>3. The resulting signal modulates a carrier. </a:t>
            </a:r>
          </a:p>
          <a:p>
            <a:pPr>
              <a:lnSpc>
                <a:spcPct val="150000"/>
              </a:lnSpc>
            </a:pPr>
            <a:r>
              <a:rPr lang="en-US" b="1" dirty="0"/>
              <a:t>4. The modulated carrier is amplified and broadcast. </a:t>
            </a:r>
          </a:p>
        </p:txBody>
      </p:sp>
      <p:pic>
        <p:nvPicPr>
          <p:cNvPr id="3" name="Picture 2" descr="Figure 2. Spreading operation spreads the signal energy over a wider frequency bandwidth."/>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466234"/>
            <a:ext cx="5615305" cy="1695450"/>
          </a:xfrm>
          <a:prstGeom prst="rect">
            <a:avLst/>
          </a:prstGeom>
          <a:noFill/>
          <a:ln>
            <a:noFill/>
          </a:ln>
        </p:spPr>
      </p:pic>
      <p:sp>
        <p:nvSpPr>
          <p:cNvPr id="4" name="Rectangle 3"/>
          <p:cNvSpPr/>
          <p:nvPr/>
        </p:nvSpPr>
        <p:spPr>
          <a:xfrm>
            <a:off x="1295400" y="5410200"/>
            <a:ext cx="6096000" cy="646331"/>
          </a:xfrm>
          <a:prstGeom prst="rect">
            <a:avLst/>
          </a:prstGeom>
        </p:spPr>
        <p:txBody>
          <a:bodyPr wrap="square">
            <a:spAutoFit/>
          </a:bodyPr>
          <a:lstStyle/>
          <a:p>
            <a:r>
              <a:rPr lang="en-US" i="1" dirty="0"/>
              <a:t>Figure 4.12 Spreading operation spreads the signal energy over a wider frequency bandwidth.</a:t>
            </a:r>
            <a:endParaRPr lang="en-US" dirty="0"/>
          </a:p>
        </p:txBody>
      </p:sp>
    </p:spTree>
    <p:extLst>
      <p:ext uri="{BB962C8B-B14F-4D97-AF65-F5344CB8AC3E}">
        <p14:creationId xmlns:p14="http://schemas.microsoft.com/office/powerpoint/2010/main" val="3156990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533400"/>
            <a:ext cx="8077200" cy="880369"/>
          </a:xfrm>
          <a:prstGeom prst="rect">
            <a:avLst/>
          </a:prstGeom>
        </p:spPr>
        <p:txBody>
          <a:bodyPr wrap="square">
            <a:spAutoFit/>
          </a:bodyPr>
          <a:lstStyle/>
          <a:p>
            <a:pPr>
              <a:lnSpc>
                <a:spcPct val="150000"/>
              </a:lnSpc>
            </a:pPr>
            <a:r>
              <a:rPr lang="en-US" b="1" dirty="0"/>
              <a:t>Only the desired signal, which has the key, will be seen at the receiver when the </a:t>
            </a:r>
            <a:r>
              <a:rPr lang="en-US" b="1" dirty="0" err="1"/>
              <a:t>despreading</a:t>
            </a:r>
            <a:r>
              <a:rPr lang="en-US" b="1" dirty="0"/>
              <a:t> operation is exercised. See Figure 4.13.</a:t>
            </a:r>
          </a:p>
        </p:txBody>
      </p:sp>
      <p:pic>
        <p:nvPicPr>
          <p:cNvPr id="3" name="Picture 2" descr="Figure 5. A spread-spectrum communication system. Note that the interferer's energy is spread while the data signal is dispread in the receive chain."/>
          <p:cNvPicPr/>
          <p:nvPr/>
        </p:nvPicPr>
        <p:blipFill>
          <a:blip r:embed="rId2">
            <a:extLst>
              <a:ext uri="{28A0092B-C50C-407E-A947-70E740481C1C}">
                <a14:useLocalDpi xmlns:a14="http://schemas.microsoft.com/office/drawing/2010/main" val="0"/>
              </a:ext>
            </a:extLst>
          </a:blip>
          <a:srcRect/>
          <a:stretch>
            <a:fillRect/>
          </a:stretch>
        </p:blipFill>
        <p:spPr bwMode="auto">
          <a:xfrm>
            <a:off x="1997868" y="2133600"/>
            <a:ext cx="5300663" cy="2431907"/>
          </a:xfrm>
          <a:prstGeom prst="rect">
            <a:avLst/>
          </a:prstGeom>
          <a:noFill/>
          <a:ln>
            <a:noFill/>
          </a:ln>
        </p:spPr>
      </p:pic>
      <p:sp>
        <p:nvSpPr>
          <p:cNvPr id="4" name="Rectangle 3"/>
          <p:cNvSpPr/>
          <p:nvPr/>
        </p:nvSpPr>
        <p:spPr>
          <a:xfrm>
            <a:off x="838200" y="4419600"/>
            <a:ext cx="7620000" cy="1200329"/>
          </a:xfrm>
          <a:prstGeom prst="rect">
            <a:avLst/>
          </a:prstGeom>
        </p:spPr>
        <p:txBody>
          <a:bodyPr wrap="square">
            <a:spAutoFit/>
          </a:bodyPr>
          <a:lstStyle/>
          <a:p>
            <a:r>
              <a:rPr lang="en-US" dirty="0"/>
              <a:t/>
            </a:r>
            <a:br>
              <a:rPr lang="en-US" dirty="0"/>
            </a:br>
            <a:r>
              <a:rPr lang="en-US" b="1" dirty="0"/>
              <a:t>Figure 4.13. A spread-spectrum communication system. Note that the interferer's energy is spread while the data signal is </a:t>
            </a:r>
            <a:r>
              <a:rPr lang="en-US" b="1" dirty="0" err="1"/>
              <a:t>despread</a:t>
            </a:r>
            <a:r>
              <a:rPr lang="en-US" b="1" dirty="0"/>
              <a:t> in the receive chain.</a:t>
            </a:r>
          </a:p>
        </p:txBody>
      </p:sp>
    </p:spTree>
    <p:extLst>
      <p:ext uri="{BB962C8B-B14F-4D97-AF65-F5344CB8AC3E}">
        <p14:creationId xmlns:p14="http://schemas.microsoft.com/office/powerpoint/2010/main" val="2157869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848600" cy="3373359"/>
          </a:xfrm>
          <a:prstGeom prst="rect">
            <a:avLst/>
          </a:prstGeom>
        </p:spPr>
        <p:txBody>
          <a:bodyPr wrap="square">
            <a:spAutoFit/>
          </a:bodyPr>
          <a:lstStyle/>
          <a:p>
            <a:pPr>
              <a:lnSpc>
                <a:spcPct val="150000"/>
              </a:lnSpc>
            </a:pPr>
            <a:r>
              <a:rPr lang="en-US" b="1" dirty="0"/>
              <a:t>Signal reception consists of the following steps:</a:t>
            </a:r>
          </a:p>
          <a:p>
            <a:pPr>
              <a:lnSpc>
                <a:spcPct val="150000"/>
              </a:lnSpc>
            </a:pPr>
            <a:r>
              <a:rPr lang="en-US" b="1" dirty="0"/>
              <a:t>1. The carrier is received and amplified. </a:t>
            </a:r>
          </a:p>
          <a:p>
            <a:pPr>
              <a:lnSpc>
                <a:spcPct val="150000"/>
              </a:lnSpc>
            </a:pPr>
            <a:r>
              <a:rPr lang="en-US" b="1" dirty="0"/>
              <a:t>2. The received signal is mixed with a local carrier to recover the spread digital signal. </a:t>
            </a:r>
          </a:p>
          <a:p>
            <a:pPr>
              <a:lnSpc>
                <a:spcPct val="150000"/>
              </a:lnSpc>
            </a:pPr>
            <a:r>
              <a:rPr lang="en-US" b="1" dirty="0"/>
              <a:t>3. A pseudo-random code is generated, matching the anticipated signal. </a:t>
            </a:r>
          </a:p>
          <a:p>
            <a:pPr>
              <a:lnSpc>
                <a:spcPct val="150000"/>
              </a:lnSpc>
            </a:pPr>
            <a:r>
              <a:rPr lang="en-US" b="1" dirty="0"/>
              <a:t>4. The receiver acquires the received code and phase locks its own code to it. </a:t>
            </a:r>
          </a:p>
          <a:p>
            <a:pPr>
              <a:lnSpc>
                <a:spcPct val="150000"/>
              </a:lnSpc>
            </a:pPr>
            <a:r>
              <a:rPr lang="en-US" b="1" dirty="0"/>
              <a:t>5. The received signal is correlated with the generated code, extracting the Information data. </a:t>
            </a:r>
          </a:p>
        </p:txBody>
      </p:sp>
      <p:sp>
        <p:nvSpPr>
          <p:cNvPr id="3" name="Rectangle 2"/>
          <p:cNvSpPr/>
          <p:nvPr/>
        </p:nvSpPr>
        <p:spPr>
          <a:xfrm>
            <a:off x="762000" y="4038600"/>
            <a:ext cx="7696200" cy="2542363"/>
          </a:xfrm>
          <a:prstGeom prst="rect">
            <a:avLst/>
          </a:prstGeom>
        </p:spPr>
        <p:txBody>
          <a:bodyPr wrap="square">
            <a:spAutoFit/>
          </a:bodyPr>
          <a:lstStyle/>
          <a:p>
            <a:pPr>
              <a:lnSpc>
                <a:spcPct val="150000"/>
              </a:lnSpc>
            </a:pPr>
            <a:r>
              <a:rPr lang="en-US" b="1" dirty="0"/>
              <a:t>4.5.3  Generating Pseudo-Random Codes </a:t>
            </a:r>
          </a:p>
          <a:p>
            <a:pPr>
              <a:lnSpc>
                <a:spcPct val="150000"/>
              </a:lnSpc>
            </a:pPr>
            <a:r>
              <a:rPr lang="en-US" b="1" dirty="0"/>
              <a:t>For each channel the base station generates a unique code that changes for every connection. The base station adds together all the coded transmissions for every subscriber. The subscriber unit correctly generates its own matching code and uses it to extract the appropriate signals. Note that each subscriber uses several independent channels. </a:t>
            </a:r>
          </a:p>
        </p:txBody>
      </p:sp>
    </p:spTree>
    <p:extLst>
      <p:ext uri="{BB962C8B-B14F-4D97-AF65-F5344CB8AC3E}">
        <p14:creationId xmlns:p14="http://schemas.microsoft.com/office/powerpoint/2010/main" val="3352274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7200"/>
            <a:ext cx="7620000" cy="4204356"/>
          </a:xfrm>
          <a:prstGeom prst="rect">
            <a:avLst/>
          </a:prstGeom>
        </p:spPr>
        <p:txBody>
          <a:bodyPr wrap="square">
            <a:spAutoFit/>
          </a:bodyPr>
          <a:lstStyle/>
          <a:p>
            <a:pPr>
              <a:lnSpc>
                <a:spcPct val="150000"/>
              </a:lnSpc>
            </a:pPr>
            <a:r>
              <a:rPr lang="en-US" dirty="0"/>
              <a:t> </a:t>
            </a:r>
            <a:r>
              <a:rPr lang="en-US" b="1" dirty="0"/>
              <a:t>Data for transmission is combined via bitwise </a:t>
            </a:r>
            <a:r>
              <a:rPr lang="en-US" b="1" u="sng" dirty="0">
                <a:hlinkClick r:id="rId2" tooltip="XOR"/>
              </a:rPr>
              <a:t>XOR</a:t>
            </a:r>
            <a:r>
              <a:rPr lang="en-US" b="1" dirty="0"/>
              <a:t> (exclusive OR) with the faster code. The figure shows how spread spectrum signal is generated. The data signal with pulse duration of </a:t>
            </a:r>
            <a:r>
              <a:rPr lang="en-US" b="1" i="1" dirty="0"/>
              <a:t>T</a:t>
            </a:r>
            <a:r>
              <a:rPr lang="en-US" b="1" i="1" baseline="-25000" dirty="0"/>
              <a:t>b</a:t>
            </a:r>
            <a:r>
              <a:rPr lang="en-US" b="1" dirty="0"/>
              <a:t> is </a:t>
            </a:r>
            <a:r>
              <a:rPr lang="en-US" b="1" dirty="0" err="1"/>
              <a:t>XOR’ed</a:t>
            </a:r>
            <a:r>
              <a:rPr lang="en-US" b="1" dirty="0"/>
              <a:t> with the code signal with pulse duration of </a:t>
            </a:r>
            <a:r>
              <a:rPr lang="en-US" b="1" i="1" dirty="0" err="1"/>
              <a:t>T</a:t>
            </a:r>
            <a:r>
              <a:rPr lang="en-US" b="1" i="1" baseline="-25000" dirty="0" err="1"/>
              <a:t>c</a:t>
            </a:r>
            <a:r>
              <a:rPr lang="en-US" b="1" dirty="0"/>
              <a:t>. (Note: </a:t>
            </a:r>
            <a:r>
              <a:rPr lang="en-US" b="1" u="sng" dirty="0">
                <a:hlinkClick r:id="rId3" tooltip="Bandwidth (signal processing)"/>
              </a:rPr>
              <a:t>bandwidth</a:t>
            </a:r>
            <a:r>
              <a:rPr lang="en-US" b="1" dirty="0"/>
              <a:t> is proportional to 1 / </a:t>
            </a:r>
            <a:r>
              <a:rPr lang="en-US" b="1" i="1" dirty="0"/>
              <a:t>T</a:t>
            </a:r>
            <a:r>
              <a:rPr lang="en-US" b="1" dirty="0"/>
              <a:t> where </a:t>
            </a:r>
            <a:r>
              <a:rPr lang="en-US" b="1" i="1" dirty="0"/>
              <a:t>T</a:t>
            </a:r>
            <a:r>
              <a:rPr lang="en-US" b="1" dirty="0"/>
              <a:t> = bit time) Therefore, the bandwidth of the data signal is 1 / </a:t>
            </a:r>
            <a:r>
              <a:rPr lang="en-US" b="1" i="1" dirty="0"/>
              <a:t>T</a:t>
            </a:r>
            <a:r>
              <a:rPr lang="en-US" b="1" i="1" baseline="-25000" dirty="0"/>
              <a:t>b</a:t>
            </a:r>
            <a:r>
              <a:rPr lang="en-US" b="1" dirty="0"/>
              <a:t> and the bandwidth of the spread spectrum signal is 1 / </a:t>
            </a:r>
            <a:r>
              <a:rPr lang="en-US" b="1" i="1" dirty="0" err="1"/>
              <a:t>T</a:t>
            </a:r>
            <a:r>
              <a:rPr lang="en-US" b="1" i="1" baseline="-25000" dirty="0" err="1"/>
              <a:t>c</a:t>
            </a:r>
            <a:r>
              <a:rPr lang="en-US" b="1" dirty="0"/>
              <a:t>. Since </a:t>
            </a:r>
            <a:r>
              <a:rPr lang="en-US" b="1" i="1" dirty="0" err="1"/>
              <a:t>T</a:t>
            </a:r>
            <a:r>
              <a:rPr lang="en-US" b="1" i="1" baseline="-25000" dirty="0" err="1"/>
              <a:t>c</a:t>
            </a:r>
            <a:r>
              <a:rPr lang="en-US" b="1" dirty="0"/>
              <a:t> is much smaller than </a:t>
            </a:r>
            <a:r>
              <a:rPr lang="en-US" b="1" i="1" dirty="0"/>
              <a:t>T</a:t>
            </a:r>
            <a:r>
              <a:rPr lang="en-US" b="1" i="1" baseline="-25000" dirty="0"/>
              <a:t>b</a:t>
            </a:r>
            <a:r>
              <a:rPr lang="en-US" b="1" dirty="0"/>
              <a:t>, the bandwidth of the spread spectrum signal is much larger than the bandwidth of the original signal. The ratio </a:t>
            </a:r>
            <a:r>
              <a:rPr lang="en-US" b="1" i="1" dirty="0"/>
              <a:t>T</a:t>
            </a:r>
            <a:r>
              <a:rPr lang="en-US" b="1" i="1" baseline="-25000" dirty="0"/>
              <a:t>b</a:t>
            </a:r>
            <a:r>
              <a:rPr lang="en-US" b="1" dirty="0"/>
              <a:t> / </a:t>
            </a:r>
            <a:r>
              <a:rPr lang="en-US" b="1" i="1" dirty="0" err="1"/>
              <a:t>T</a:t>
            </a:r>
            <a:r>
              <a:rPr lang="en-US" b="1" i="1" baseline="-25000" dirty="0" err="1"/>
              <a:t>c</a:t>
            </a:r>
            <a:r>
              <a:rPr lang="en-US" b="1" dirty="0"/>
              <a:t> is called spreading factor or processing gain and determines to a certain extent the upper limit of the total number of users supported simultaneously by a base station .</a:t>
            </a:r>
            <a:endParaRPr lang="en-US" b="1" dirty="0"/>
          </a:p>
        </p:txBody>
      </p:sp>
    </p:spTree>
    <p:extLst>
      <p:ext uri="{BB962C8B-B14F-4D97-AF65-F5344CB8AC3E}">
        <p14:creationId xmlns:p14="http://schemas.microsoft.com/office/powerpoint/2010/main" val="3128150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1601</Words>
  <Application>Microsoft Office PowerPoint</Application>
  <PresentationFormat>On-screen Show (4:3)</PresentationFormat>
  <Paragraphs>86</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DR.Ahmed Saker 2o1O</cp:lastModifiedBy>
  <cp:revision>9</cp:revision>
  <dcterms:created xsi:type="dcterms:W3CDTF">2006-08-16T00:00:00Z</dcterms:created>
  <dcterms:modified xsi:type="dcterms:W3CDTF">2018-02-20T16:57:13Z</dcterms:modified>
</cp:coreProperties>
</file>