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maximintegrated.com/glossary/definitions.mvp/term/DECT/gpk/442" TargetMode="External"/><Relationship Id="rId2" Type="http://schemas.openxmlformats.org/officeDocument/2006/relationships/hyperlink" Target="http://www.maximintegrated.com/glossary/definitions.mvp/term/GSM/gpk/150" TargetMode="External"/><Relationship Id="rId1" Type="http://schemas.openxmlformats.org/officeDocument/2006/relationships/slideLayout" Target="../slideLayouts/slideLayout7.xml"/><Relationship Id="rId4" Type="http://schemas.openxmlformats.org/officeDocument/2006/relationships/image" Target="../media/image5.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304800"/>
            <a:ext cx="7772400" cy="2542363"/>
          </a:xfrm>
          <a:prstGeom prst="rect">
            <a:avLst/>
          </a:prstGeom>
        </p:spPr>
        <p:txBody>
          <a:bodyPr wrap="square">
            <a:spAutoFit/>
          </a:bodyPr>
          <a:lstStyle/>
          <a:p>
            <a:pPr>
              <a:lnSpc>
                <a:spcPct val="150000"/>
              </a:lnSpc>
            </a:pPr>
            <a:r>
              <a:rPr lang="en-US" b="1" dirty="0"/>
              <a:t>4.6 Time Division Multiple Access (TDMA) </a:t>
            </a:r>
          </a:p>
          <a:p>
            <a:pPr>
              <a:lnSpc>
                <a:spcPct val="150000"/>
              </a:lnSpc>
            </a:pPr>
            <a:r>
              <a:rPr lang="en-US" b="1" dirty="0"/>
              <a:t>TDMA is a digital technique that divides a single channel or band into time slots. Each time slot is used to transmit one byte or another digital segment of each signal in sequential serial data format. This technique works well with slow voice data signals, but it’s also useful for compressed video and other high-speed data.</a:t>
            </a:r>
          </a:p>
        </p:txBody>
      </p:sp>
      <p:sp>
        <p:nvSpPr>
          <p:cNvPr id="3" name="Rectangle 2"/>
          <p:cNvSpPr/>
          <p:nvPr/>
        </p:nvSpPr>
        <p:spPr>
          <a:xfrm>
            <a:off x="762000" y="2971800"/>
            <a:ext cx="7239000" cy="2126864"/>
          </a:xfrm>
          <a:prstGeom prst="rect">
            <a:avLst/>
          </a:prstGeom>
        </p:spPr>
        <p:txBody>
          <a:bodyPr wrap="square">
            <a:spAutoFit/>
          </a:bodyPr>
          <a:lstStyle/>
          <a:p>
            <a:pPr>
              <a:lnSpc>
                <a:spcPct val="150000"/>
              </a:lnSpc>
            </a:pPr>
            <a:r>
              <a:rPr lang="en-US" b="1" dirty="0"/>
              <a:t>TDMA requires careful time synchronization since users share the  bandwidth in the frequency domain. This is illustrated in figure 5.6. Since the number of channels are less, inter channel interference is almost negligible, hence the guard time between the channels is considerably smaller</a:t>
            </a:r>
            <a:endParaRPr lang="en-US" b="1" dirty="0"/>
          </a:p>
        </p:txBody>
      </p:sp>
    </p:spTree>
    <p:extLst>
      <p:ext uri="{BB962C8B-B14F-4D97-AF65-F5344CB8AC3E}">
        <p14:creationId xmlns:p14="http://schemas.microsoft.com/office/powerpoint/2010/main" val="1627330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8077200" cy="2126864"/>
          </a:xfrm>
          <a:prstGeom prst="rect">
            <a:avLst/>
          </a:prstGeom>
        </p:spPr>
        <p:txBody>
          <a:bodyPr wrap="square">
            <a:spAutoFit/>
          </a:bodyPr>
          <a:lstStyle/>
          <a:p>
            <a:pPr>
              <a:lnSpc>
                <a:spcPct val="150000"/>
              </a:lnSpc>
            </a:pPr>
            <a:r>
              <a:rPr lang="en-US" b="1" dirty="0"/>
              <a:t>Example :</a:t>
            </a:r>
          </a:p>
          <a:p>
            <a:pPr>
              <a:lnSpc>
                <a:spcPct val="150000"/>
              </a:lnSpc>
            </a:pPr>
            <a:r>
              <a:rPr lang="en-US" b="1" dirty="0"/>
              <a:t>• GSM is a TDMA/FDD system that uses 25 MHz for the forward link, with channels of 200 KHz. If 8 speech channels are supported on a single radio channel, and if  no guard band is assumed, find the number of simultaneous users that can be accommodated in GSM. </a:t>
            </a:r>
          </a:p>
        </p:txBody>
      </p:sp>
      <p:pic>
        <p:nvPicPr>
          <p:cNvPr id="3" name="Picture 2"/>
          <p:cNvPicPr/>
          <p:nvPr/>
        </p:nvPicPr>
        <p:blipFill>
          <a:blip r:embed="rId2"/>
          <a:stretch>
            <a:fillRect/>
          </a:stretch>
        </p:blipFill>
        <p:spPr>
          <a:xfrm>
            <a:off x="1676399" y="2971800"/>
            <a:ext cx="5343525" cy="1261178"/>
          </a:xfrm>
          <a:prstGeom prst="rect">
            <a:avLst/>
          </a:prstGeom>
        </p:spPr>
      </p:pic>
      <p:pic>
        <p:nvPicPr>
          <p:cNvPr id="5" name="Picture 4"/>
          <p:cNvPicPr/>
          <p:nvPr/>
        </p:nvPicPr>
        <p:blipFill rotWithShape="1">
          <a:blip r:embed="rId3"/>
          <a:srcRect b="46691"/>
          <a:stretch/>
        </p:blipFill>
        <p:spPr bwMode="auto">
          <a:xfrm>
            <a:off x="1002345" y="3886200"/>
            <a:ext cx="6691631" cy="193922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95258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srcRect t="54044"/>
          <a:stretch/>
        </p:blipFill>
        <p:spPr bwMode="auto">
          <a:xfrm>
            <a:off x="1371600" y="457200"/>
            <a:ext cx="6477000" cy="1828800"/>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685800" y="2598004"/>
            <a:ext cx="7696200" cy="2542363"/>
          </a:xfrm>
          <a:prstGeom prst="rect">
            <a:avLst/>
          </a:prstGeom>
        </p:spPr>
        <p:txBody>
          <a:bodyPr wrap="square">
            <a:spAutoFit/>
          </a:bodyPr>
          <a:lstStyle/>
          <a:p>
            <a:pPr>
              <a:lnSpc>
                <a:spcPct val="150000"/>
              </a:lnSpc>
            </a:pPr>
            <a:r>
              <a:rPr lang="en-US" b="1" dirty="0"/>
              <a:t>4.4 TDMA Frame Structure </a:t>
            </a:r>
          </a:p>
          <a:p>
            <a:pPr>
              <a:lnSpc>
                <a:spcPct val="150000"/>
              </a:lnSpc>
            </a:pPr>
            <a:r>
              <a:rPr lang="en-US" b="1" dirty="0"/>
              <a:t>As mentioned in fig (4.8),  in a TDMA network, each of the multiple Earth stations accessing a given satellite transponder transmits one or more data bursts. The satellite thus receives at its input a set of bursts from a large number of Earth stations. This set of bursts from various Earth stations is called the TDMA frame. </a:t>
            </a:r>
            <a:r>
              <a:rPr lang="en-US" b="1" dirty="0" smtClean="0"/>
              <a:t> </a:t>
            </a:r>
            <a:endParaRPr lang="en-US" b="1" dirty="0"/>
          </a:p>
        </p:txBody>
      </p:sp>
    </p:spTree>
    <p:extLst>
      <p:ext uri="{BB962C8B-B14F-4D97-AF65-F5344CB8AC3E}">
        <p14:creationId xmlns:p14="http://schemas.microsoft.com/office/powerpoint/2010/main" val="3146797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2438400" y="-13855"/>
            <a:ext cx="4648200" cy="3393586"/>
          </a:xfrm>
          <a:prstGeom prst="rect">
            <a:avLst/>
          </a:prstGeom>
        </p:spPr>
      </p:pic>
      <p:sp>
        <p:nvSpPr>
          <p:cNvPr id="3" name="Rectangle 2"/>
          <p:cNvSpPr/>
          <p:nvPr/>
        </p:nvSpPr>
        <p:spPr>
          <a:xfrm>
            <a:off x="4141061" y="3195065"/>
            <a:ext cx="938077" cy="369332"/>
          </a:xfrm>
          <a:prstGeom prst="rect">
            <a:avLst/>
          </a:prstGeom>
        </p:spPr>
        <p:txBody>
          <a:bodyPr wrap="none">
            <a:spAutoFit/>
          </a:bodyPr>
          <a:lstStyle/>
          <a:p>
            <a:r>
              <a:rPr lang="en-US" dirty="0"/>
              <a:t>Fig (4.8)</a:t>
            </a:r>
          </a:p>
        </p:txBody>
      </p:sp>
      <p:sp>
        <p:nvSpPr>
          <p:cNvPr id="4" name="Rectangle 3"/>
          <p:cNvSpPr/>
          <p:nvPr/>
        </p:nvSpPr>
        <p:spPr>
          <a:xfrm>
            <a:off x="685800" y="3611296"/>
            <a:ext cx="7848600" cy="3277820"/>
          </a:xfrm>
          <a:prstGeom prst="rect">
            <a:avLst/>
          </a:prstGeom>
        </p:spPr>
        <p:txBody>
          <a:bodyPr wrap="square">
            <a:spAutoFit/>
          </a:bodyPr>
          <a:lstStyle/>
          <a:p>
            <a:pPr>
              <a:lnSpc>
                <a:spcPct val="150000"/>
              </a:lnSpc>
            </a:pPr>
            <a:r>
              <a:rPr lang="en-US" b="1" dirty="0"/>
              <a:t>Figure 4.9 shows a typical TDMA frame structure. It is evident from the frame structure that the frame starts with a reference burst transmitted from a reference station in the network. The reference burst is followed by traffic bursts from various Earth stations with a guard time between various traffic bursts from different stations.</a:t>
            </a:r>
          </a:p>
          <a:p>
            <a:pPr>
              <a:lnSpc>
                <a:spcPct val="150000"/>
              </a:lnSpc>
            </a:pPr>
            <a:r>
              <a:rPr lang="en-US" b="1" dirty="0"/>
              <a:t>The traffic bursts are synchronized to the reference burst to fix their timing reference.  </a:t>
            </a:r>
          </a:p>
          <a:p>
            <a:r>
              <a:rPr lang="en-US" dirty="0"/>
              <a:t> </a:t>
            </a:r>
          </a:p>
        </p:txBody>
      </p:sp>
    </p:spTree>
    <p:extLst>
      <p:ext uri="{BB962C8B-B14F-4D97-AF65-F5344CB8AC3E}">
        <p14:creationId xmlns:p14="http://schemas.microsoft.com/office/powerpoint/2010/main" val="10550542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1586345" y="609600"/>
            <a:ext cx="5452745" cy="3981132"/>
          </a:xfrm>
          <a:prstGeom prst="rect">
            <a:avLst/>
          </a:prstGeom>
        </p:spPr>
      </p:pic>
      <p:sp>
        <p:nvSpPr>
          <p:cNvPr id="3" name="Rectangle 2"/>
          <p:cNvSpPr/>
          <p:nvPr/>
        </p:nvSpPr>
        <p:spPr>
          <a:xfrm>
            <a:off x="3914210" y="4953000"/>
            <a:ext cx="797013" cy="369332"/>
          </a:xfrm>
          <a:prstGeom prst="rect">
            <a:avLst/>
          </a:prstGeom>
        </p:spPr>
        <p:txBody>
          <a:bodyPr wrap="none">
            <a:spAutoFit/>
          </a:bodyPr>
          <a:lstStyle/>
          <a:p>
            <a:r>
              <a:rPr lang="en-US" dirty="0"/>
              <a:t>Fig 4.9</a:t>
            </a:r>
          </a:p>
        </p:txBody>
      </p:sp>
    </p:spTree>
    <p:extLst>
      <p:ext uri="{BB962C8B-B14F-4D97-AF65-F5344CB8AC3E}">
        <p14:creationId xmlns:p14="http://schemas.microsoft.com/office/powerpoint/2010/main" val="13841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85800"/>
            <a:ext cx="8305800" cy="4619854"/>
          </a:xfrm>
          <a:prstGeom prst="rect">
            <a:avLst/>
          </a:prstGeom>
        </p:spPr>
        <p:txBody>
          <a:bodyPr wrap="square">
            <a:spAutoFit/>
          </a:bodyPr>
          <a:lstStyle/>
          <a:p>
            <a:pPr>
              <a:lnSpc>
                <a:spcPct val="150000"/>
              </a:lnSpc>
            </a:pPr>
            <a:r>
              <a:rPr lang="en-US" b="1" i="1" dirty="0"/>
              <a:t>4.4.1 Reference Burst </a:t>
            </a:r>
            <a:endParaRPr lang="en-US" b="1" dirty="0"/>
          </a:p>
          <a:p>
            <a:pPr>
              <a:lnSpc>
                <a:spcPct val="150000"/>
              </a:lnSpc>
            </a:pPr>
            <a:r>
              <a:rPr lang="en-US" b="1" dirty="0"/>
              <a:t>The reference burst is usually a combination of two reference bursts (RB1 and RB-2). The primary reference burst, which can be either RB-1 or RB-2, is transmitted by one of the stations, called the primary reference station, in the network. The reference burst does not carry any traffic information and is used to provide timing references to various stations accessing the TDMA transponder.</a:t>
            </a:r>
          </a:p>
          <a:p>
            <a:pPr>
              <a:lnSpc>
                <a:spcPct val="150000"/>
              </a:lnSpc>
            </a:pPr>
            <a:r>
              <a:rPr lang="en-US" b="1" dirty="0"/>
              <a:t> </a:t>
            </a:r>
          </a:p>
          <a:p>
            <a:pPr>
              <a:lnSpc>
                <a:spcPct val="150000"/>
              </a:lnSpc>
            </a:pPr>
            <a:r>
              <a:rPr lang="en-US" b="1" i="1" dirty="0"/>
              <a:t>4.4.2 Traffic Burst </a:t>
            </a:r>
            <a:endParaRPr lang="en-US" b="1" dirty="0"/>
          </a:p>
          <a:p>
            <a:pPr>
              <a:lnSpc>
                <a:spcPct val="150000"/>
              </a:lnSpc>
            </a:pPr>
            <a:r>
              <a:rPr lang="en-US" b="1" dirty="0"/>
              <a:t>Different stations accessing the satellite transponder may transmit one or more traffic bursts per TDMA frame and position them anywhere in the frame according to a burst </a:t>
            </a:r>
            <a:endParaRPr lang="en-US" b="1" dirty="0"/>
          </a:p>
        </p:txBody>
      </p:sp>
    </p:spTree>
    <p:extLst>
      <p:ext uri="{BB962C8B-B14F-4D97-AF65-F5344CB8AC3E}">
        <p14:creationId xmlns:p14="http://schemas.microsoft.com/office/powerpoint/2010/main" val="28055830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74345"/>
            <a:ext cx="8001000" cy="5909310"/>
          </a:xfrm>
          <a:prstGeom prst="rect">
            <a:avLst/>
          </a:prstGeom>
        </p:spPr>
        <p:txBody>
          <a:bodyPr wrap="square">
            <a:spAutoFit/>
          </a:bodyPr>
          <a:lstStyle/>
          <a:p>
            <a:pPr>
              <a:lnSpc>
                <a:spcPct val="150000"/>
              </a:lnSpc>
            </a:pPr>
            <a:r>
              <a:rPr lang="en-US" b="1" dirty="0"/>
              <a:t>time plan that  coordinates traffic between various stations.   The reference burst also provides timing references to the stations for transmitting their traffic bursts so </a:t>
            </a:r>
            <a:r>
              <a:rPr lang="en-US" b="1" dirty="0" smtClean="0"/>
              <a:t>as to </a:t>
            </a:r>
            <a:r>
              <a:rPr lang="en-US" b="1" dirty="0"/>
              <a:t>ensure that they arrive at the satellite transponder within their designated positions in the TDMA frame.</a:t>
            </a:r>
          </a:p>
          <a:p>
            <a:pPr>
              <a:lnSpc>
                <a:spcPct val="150000"/>
              </a:lnSpc>
            </a:pPr>
            <a:r>
              <a:rPr lang="en-US" b="1" i="1" dirty="0"/>
              <a:t>4.4.3 Guard Time </a:t>
            </a:r>
            <a:endParaRPr lang="en-US" b="1" dirty="0"/>
          </a:p>
          <a:p>
            <a:pPr>
              <a:lnSpc>
                <a:spcPct val="150000"/>
              </a:lnSpc>
            </a:pPr>
            <a:r>
              <a:rPr lang="en-US" b="1" dirty="0"/>
              <a:t>Different bursts are separated from each other by a short guard time, which ensures that the bursts from different stations accessing the satellite transponder do not overlap.  </a:t>
            </a:r>
          </a:p>
          <a:p>
            <a:pPr>
              <a:lnSpc>
                <a:spcPct val="150000"/>
              </a:lnSpc>
            </a:pPr>
            <a:r>
              <a:rPr lang="en-US" b="1" i="1" dirty="0"/>
              <a:t>4.5.4 Traffic Information </a:t>
            </a:r>
            <a:endParaRPr lang="en-US" b="1" dirty="0"/>
          </a:p>
          <a:p>
            <a:pPr>
              <a:lnSpc>
                <a:spcPct val="150000"/>
              </a:lnSpc>
            </a:pPr>
            <a:r>
              <a:rPr lang="en-US" b="1" dirty="0"/>
              <a:t>Traffic bursts follow the reference burst in the TDMA frame structure. Each station in the TDMA network can transmit and receive many traffic bursts and sub-bursts per frame. The length of each sub-burst, which represents information on a certain channel, depends upon the type of service and the number of channels being supported in the traffic burst.</a:t>
            </a:r>
          </a:p>
        </p:txBody>
      </p:sp>
    </p:spTree>
    <p:extLst>
      <p:ext uri="{BB962C8B-B14F-4D97-AF65-F5344CB8AC3E}">
        <p14:creationId xmlns:p14="http://schemas.microsoft.com/office/powerpoint/2010/main" val="3636137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533400"/>
            <a:ext cx="7772400" cy="2542363"/>
          </a:xfrm>
          <a:prstGeom prst="rect">
            <a:avLst/>
          </a:prstGeom>
        </p:spPr>
        <p:txBody>
          <a:bodyPr wrap="square">
            <a:spAutoFit/>
          </a:bodyPr>
          <a:lstStyle/>
          <a:p>
            <a:pPr>
              <a:lnSpc>
                <a:spcPct val="150000"/>
              </a:lnSpc>
            </a:pPr>
            <a:r>
              <a:rPr lang="en-US" b="1" dirty="0"/>
              <a:t>Guard time is a spacing in time between the TDMA bursts. In cellular communications, when a user moves from one cell to another there is a chance that user could experience a call loss if there are no free time slots available. TDMA uses different time slots for transmission and reception. This type of duplexing is referred to as Time division duplexing (TDD). TDD does not require duplexers. </a:t>
            </a:r>
          </a:p>
        </p:txBody>
      </p:sp>
      <p:pic>
        <p:nvPicPr>
          <p:cNvPr id="3" name="Picture 2"/>
          <p:cNvPicPr/>
          <p:nvPr/>
        </p:nvPicPr>
        <p:blipFill>
          <a:blip r:embed="rId2"/>
          <a:srcRect/>
          <a:stretch>
            <a:fillRect/>
          </a:stretch>
        </p:blipFill>
        <p:spPr bwMode="auto">
          <a:xfrm>
            <a:off x="1828800" y="2819400"/>
            <a:ext cx="4686300" cy="3041015"/>
          </a:xfrm>
          <a:prstGeom prst="rect">
            <a:avLst/>
          </a:prstGeom>
          <a:noFill/>
          <a:ln w="9525">
            <a:noFill/>
            <a:miter lim="800000"/>
            <a:headEnd/>
            <a:tailEnd/>
          </a:ln>
        </p:spPr>
      </p:pic>
      <p:sp>
        <p:nvSpPr>
          <p:cNvPr id="4" name="Rectangle 3"/>
          <p:cNvSpPr/>
          <p:nvPr/>
        </p:nvSpPr>
        <p:spPr>
          <a:xfrm>
            <a:off x="2449202" y="6019800"/>
            <a:ext cx="3445495" cy="369332"/>
          </a:xfrm>
          <a:prstGeom prst="rect">
            <a:avLst/>
          </a:prstGeom>
        </p:spPr>
        <p:txBody>
          <a:bodyPr wrap="none">
            <a:spAutoFit/>
          </a:bodyPr>
          <a:lstStyle/>
          <a:p>
            <a:r>
              <a:rPr lang="en-US" dirty="0"/>
              <a:t>Figure 4.6 Channel usage by TDMA</a:t>
            </a:r>
          </a:p>
        </p:txBody>
      </p:sp>
    </p:spTree>
    <p:extLst>
      <p:ext uri="{BB962C8B-B14F-4D97-AF65-F5344CB8AC3E}">
        <p14:creationId xmlns:p14="http://schemas.microsoft.com/office/powerpoint/2010/main" val="3253705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57200"/>
            <a:ext cx="8077200" cy="2126864"/>
          </a:xfrm>
          <a:prstGeom prst="rect">
            <a:avLst/>
          </a:prstGeom>
        </p:spPr>
        <p:txBody>
          <a:bodyPr wrap="square">
            <a:spAutoFit/>
          </a:bodyPr>
          <a:lstStyle/>
          <a:p>
            <a:pPr>
              <a:lnSpc>
                <a:spcPct val="150000"/>
              </a:lnSpc>
            </a:pPr>
            <a:r>
              <a:rPr lang="en-US" b="1" dirty="0"/>
              <a:t>Time Division means that the frequency is divided up into blocks of time and only certain </a:t>
            </a:r>
            <a:r>
              <a:rPr lang="en-US" b="1" i="1" dirty="0"/>
              <a:t>logical channels</a:t>
            </a:r>
            <a:r>
              <a:rPr lang="en-US" b="1" dirty="0"/>
              <a:t> are transmitted at certain times. The time divisions in TDMA are known as Time Slots. </a:t>
            </a:r>
          </a:p>
          <a:p>
            <a:pPr>
              <a:lnSpc>
                <a:spcPct val="150000"/>
              </a:lnSpc>
            </a:pPr>
            <a:r>
              <a:rPr lang="en-US" b="1" dirty="0"/>
              <a:t> 4.6.1 Time Slots</a:t>
            </a:r>
          </a:p>
          <a:p>
            <a:pPr>
              <a:lnSpc>
                <a:spcPct val="150000"/>
              </a:lnSpc>
            </a:pPr>
            <a:r>
              <a:rPr lang="en-US" b="1" dirty="0"/>
              <a:t>A frequency is divided up into 8 time slots, numbered 0 to 7.</a:t>
            </a:r>
          </a:p>
        </p:txBody>
      </p:sp>
      <p:pic>
        <p:nvPicPr>
          <p:cNvPr id="3" name="Picture 2" descr="mhtml:file://C:\Users\Ghassan\Desktop\TDMA.mht!http://www.gsmfordummies.com/tdma/images/timeslots.jpg"/>
          <p:cNvPicPr/>
          <p:nvPr/>
        </p:nvPicPr>
        <p:blipFill>
          <a:blip r:embed="rId2"/>
          <a:srcRect/>
          <a:stretch>
            <a:fillRect/>
          </a:stretch>
        </p:blipFill>
        <p:spPr bwMode="auto">
          <a:xfrm>
            <a:off x="2361549" y="3048000"/>
            <a:ext cx="4102245" cy="1524000"/>
          </a:xfrm>
          <a:prstGeom prst="rect">
            <a:avLst/>
          </a:prstGeom>
          <a:noFill/>
          <a:ln w="9525">
            <a:noFill/>
            <a:miter lim="800000"/>
            <a:headEnd/>
            <a:tailEnd/>
          </a:ln>
        </p:spPr>
      </p:pic>
      <p:sp>
        <p:nvSpPr>
          <p:cNvPr id="4" name="Rectangle 3"/>
          <p:cNvSpPr/>
          <p:nvPr/>
        </p:nvSpPr>
        <p:spPr>
          <a:xfrm>
            <a:off x="3837835" y="4876800"/>
            <a:ext cx="1149674" cy="369332"/>
          </a:xfrm>
          <a:prstGeom prst="rect">
            <a:avLst/>
          </a:prstGeom>
        </p:spPr>
        <p:txBody>
          <a:bodyPr wrap="none">
            <a:spAutoFit/>
          </a:bodyPr>
          <a:lstStyle/>
          <a:p>
            <a:r>
              <a:rPr lang="en-US" dirty="0"/>
              <a:t>Time Slots</a:t>
            </a:r>
            <a:endParaRPr lang="en-US" b="1" dirty="0"/>
          </a:p>
        </p:txBody>
      </p:sp>
    </p:spTree>
    <p:extLst>
      <p:ext uri="{BB962C8B-B14F-4D97-AF65-F5344CB8AC3E}">
        <p14:creationId xmlns:p14="http://schemas.microsoft.com/office/powerpoint/2010/main" val="1250011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457200"/>
            <a:ext cx="7924800" cy="2542363"/>
          </a:xfrm>
          <a:prstGeom prst="rect">
            <a:avLst/>
          </a:prstGeom>
        </p:spPr>
        <p:txBody>
          <a:bodyPr wrap="square">
            <a:spAutoFit/>
          </a:bodyPr>
          <a:lstStyle/>
          <a:p>
            <a:pPr>
              <a:lnSpc>
                <a:spcPct val="150000"/>
              </a:lnSpc>
            </a:pPr>
            <a:r>
              <a:rPr lang="en-US" b="1" dirty="0"/>
              <a:t>On a side note, also remember that GSM carrier frequencies are separated by 200kHz and that GSM operates in duplex. A channel number assigned to a pair of frequencies, one uplink and one downlink, is known as an Absolute Radio Frequency Channel Number (ARFCN</a:t>
            </a:r>
            <a:br>
              <a:rPr lang="en-US" b="1" dirty="0"/>
            </a:br>
            <a:r>
              <a:rPr lang="en-US" b="1" dirty="0"/>
              <a:t>Each time slot lasts 576.9 µs. A time slot is the basic radio resource used to facilitate communication between the MS and the BTS.</a:t>
            </a:r>
          </a:p>
        </p:txBody>
      </p:sp>
      <p:pic>
        <p:nvPicPr>
          <p:cNvPr id="3" name="Picture 2" descr="mhtml:file://C:\Users\Ghassan\Desktop\TDMA.mht!http://www.gsmfordummies.com/tdma/images/timeslots2.jpg"/>
          <p:cNvPicPr/>
          <p:nvPr/>
        </p:nvPicPr>
        <p:blipFill>
          <a:blip r:embed="rId2"/>
          <a:srcRect/>
          <a:stretch>
            <a:fillRect/>
          </a:stretch>
        </p:blipFill>
        <p:spPr bwMode="auto">
          <a:xfrm>
            <a:off x="2057400" y="3200400"/>
            <a:ext cx="4876800" cy="2438400"/>
          </a:xfrm>
          <a:prstGeom prst="rect">
            <a:avLst/>
          </a:prstGeom>
          <a:noFill/>
          <a:ln w="9525">
            <a:noFill/>
            <a:miter lim="800000"/>
            <a:headEnd/>
            <a:tailEnd/>
          </a:ln>
        </p:spPr>
      </p:pic>
      <p:sp>
        <p:nvSpPr>
          <p:cNvPr id="4" name="Rectangle 3"/>
          <p:cNvSpPr/>
          <p:nvPr/>
        </p:nvSpPr>
        <p:spPr>
          <a:xfrm>
            <a:off x="3352800" y="5867400"/>
            <a:ext cx="1934697" cy="369332"/>
          </a:xfrm>
          <a:prstGeom prst="rect">
            <a:avLst/>
          </a:prstGeom>
        </p:spPr>
        <p:txBody>
          <a:bodyPr wrap="none">
            <a:spAutoFit/>
          </a:bodyPr>
          <a:lstStyle/>
          <a:p>
            <a:r>
              <a:rPr lang="en-US" dirty="0"/>
              <a:t>Time Slot Duration</a:t>
            </a:r>
            <a:endParaRPr lang="en-US" b="1" dirty="0"/>
          </a:p>
        </p:txBody>
      </p:sp>
    </p:spTree>
    <p:extLst>
      <p:ext uri="{BB962C8B-B14F-4D97-AF65-F5344CB8AC3E}">
        <p14:creationId xmlns:p14="http://schemas.microsoft.com/office/powerpoint/2010/main" val="10290304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81000"/>
            <a:ext cx="7696200" cy="2957861"/>
          </a:xfrm>
          <a:prstGeom prst="rect">
            <a:avLst/>
          </a:prstGeom>
        </p:spPr>
        <p:txBody>
          <a:bodyPr wrap="square">
            <a:spAutoFit/>
          </a:bodyPr>
          <a:lstStyle/>
          <a:p>
            <a:pPr>
              <a:lnSpc>
                <a:spcPct val="150000"/>
              </a:lnSpc>
            </a:pPr>
            <a:r>
              <a:rPr lang="en-US" b="1" dirty="0"/>
              <a:t>4.3.2 Data Rates</a:t>
            </a:r>
          </a:p>
          <a:p>
            <a:pPr>
              <a:lnSpc>
                <a:spcPct val="150000"/>
              </a:lnSpc>
            </a:pPr>
            <a:r>
              <a:rPr lang="en-US" b="1" dirty="0"/>
              <a:t>As stated earlier, GSM uses Gaussian Minimum-Shift Keying (GMSK) as its modulation method. GMSK provides a modulation rate of 270.833 kilobits per second (kb/s).</a:t>
            </a:r>
            <a:br>
              <a:rPr lang="en-US" b="1" dirty="0"/>
            </a:br>
            <a:r>
              <a:rPr lang="en-US" b="1" dirty="0"/>
              <a:t>At that rate, a maximum of 156.25 bits can be transmitted in each time slot (576.9 µs).</a:t>
            </a:r>
            <a:br>
              <a:rPr lang="en-US" b="1" dirty="0"/>
            </a:br>
            <a:endParaRPr lang="en-US" b="1" dirty="0"/>
          </a:p>
        </p:txBody>
      </p:sp>
      <p:sp>
        <p:nvSpPr>
          <p:cNvPr id="3" name="Rectangle 2"/>
          <p:cNvSpPr/>
          <p:nvPr/>
        </p:nvSpPr>
        <p:spPr>
          <a:xfrm>
            <a:off x="647700" y="3290500"/>
            <a:ext cx="8115300" cy="1338828"/>
          </a:xfrm>
          <a:prstGeom prst="rect">
            <a:avLst/>
          </a:prstGeom>
        </p:spPr>
        <p:txBody>
          <a:bodyPr wrap="square">
            <a:spAutoFit/>
          </a:bodyPr>
          <a:lstStyle/>
          <a:p>
            <a:pPr>
              <a:lnSpc>
                <a:spcPct val="150000"/>
              </a:lnSpc>
            </a:pPr>
            <a:r>
              <a:rPr lang="en-US" b="1" dirty="0"/>
              <a:t>270.833 kb/s × 1000 = 270,833 bits/sec    (Converting from kilobits to bits)</a:t>
            </a:r>
            <a:br>
              <a:rPr lang="en-US" b="1" dirty="0"/>
            </a:br>
            <a:r>
              <a:rPr lang="en-US" b="1" dirty="0"/>
              <a:t> 270,833 b/sec ÷ 1,000,000 = .207833 b/µs    (Calculating bits </a:t>
            </a:r>
            <a:r>
              <a:rPr lang="en-US" b="1" dirty="0" smtClean="0"/>
              <a:t>per microsecond) </a:t>
            </a:r>
            <a:r>
              <a:rPr lang="en-US" b="1" dirty="0"/>
              <a:t/>
            </a:r>
            <a:br>
              <a:rPr lang="en-US" b="1" dirty="0"/>
            </a:br>
            <a:endParaRPr lang="en-US" b="1" dirty="0"/>
          </a:p>
        </p:txBody>
      </p:sp>
      <p:sp>
        <p:nvSpPr>
          <p:cNvPr id="4" name="Rectangle 3"/>
          <p:cNvSpPr/>
          <p:nvPr/>
        </p:nvSpPr>
        <p:spPr>
          <a:xfrm>
            <a:off x="647700" y="4419600"/>
            <a:ext cx="7658100" cy="1338828"/>
          </a:xfrm>
          <a:prstGeom prst="rect">
            <a:avLst/>
          </a:prstGeom>
        </p:spPr>
        <p:txBody>
          <a:bodyPr wrap="square">
            <a:spAutoFit/>
          </a:bodyPr>
          <a:lstStyle/>
          <a:p>
            <a:pPr>
              <a:lnSpc>
                <a:spcPct val="150000"/>
              </a:lnSpc>
            </a:pPr>
            <a:r>
              <a:rPr lang="en-US" dirty="0"/>
              <a:t>   </a:t>
            </a:r>
            <a:r>
              <a:rPr lang="en-US" b="1" dirty="0"/>
              <a:t>  .207833 b/µs × 576.9 µs = 156.25 bits    (Calculating number of bits per </a:t>
            </a:r>
            <a:r>
              <a:rPr lang="en-US" b="1" dirty="0" smtClean="0"/>
              <a:t>time</a:t>
            </a:r>
          </a:p>
          <a:p>
            <a:pPr>
              <a:lnSpc>
                <a:spcPct val="150000"/>
              </a:lnSpc>
            </a:pPr>
            <a:r>
              <a:rPr lang="en-US" b="1" dirty="0" smtClean="0"/>
              <a:t>      slot</a:t>
            </a:r>
            <a:r>
              <a:rPr lang="en-US" b="1" dirty="0"/>
              <a:t>)</a:t>
            </a:r>
            <a:br>
              <a:rPr lang="en-US" b="1" dirty="0"/>
            </a:br>
            <a:r>
              <a:rPr lang="en-US" b="1" dirty="0"/>
              <a:t>     So, 156.25 bits can be transmitted in a single time slot</a:t>
            </a:r>
          </a:p>
        </p:txBody>
      </p:sp>
    </p:spTree>
    <p:extLst>
      <p:ext uri="{BB962C8B-B14F-4D97-AF65-F5344CB8AC3E}">
        <p14:creationId xmlns:p14="http://schemas.microsoft.com/office/powerpoint/2010/main" val="2566063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html:file://C:\Users\Ghassan\Desktop\TDMA.mht!http://www.gsmfordummies.com/tdma/images/bits_per_timeslot.jpg"/>
          <p:cNvPicPr/>
          <p:nvPr/>
        </p:nvPicPr>
        <p:blipFill>
          <a:blip r:embed="rId2"/>
          <a:srcRect/>
          <a:stretch>
            <a:fillRect/>
          </a:stretch>
        </p:blipFill>
        <p:spPr bwMode="auto">
          <a:xfrm>
            <a:off x="2410691" y="609600"/>
            <a:ext cx="4267200" cy="2115185"/>
          </a:xfrm>
          <a:prstGeom prst="rect">
            <a:avLst/>
          </a:prstGeom>
          <a:noFill/>
          <a:ln w="9525">
            <a:noFill/>
            <a:miter lim="800000"/>
            <a:headEnd/>
            <a:tailEnd/>
          </a:ln>
        </p:spPr>
      </p:pic>
      <p:sp>
        <p:nvSpPr>
          <p:cNvPr id="3" name="Rectangle 2"/>
          <p:cNvSpPr/>
          <p:nvPr/>
        </p:nvSpPr>
        <p:spPr>
          <a:xfrm>
            <a:off x="3630419" y="3034329"/>
            <a:ext cx="1827744" cy="369332"/>
          </a:xfrm>
          <a:prstGeom prst="rect">
            <a:avLst/>
          </a:prstGeom>
        </p:spPr>
        <p:txBody>
          <a:bodyPr wrap="none">
            <a:spAutoFit/>
          </a:bodyPr>
          <a:lstStyle/>
          <a:p>
            <a:r>
              <a:rPr lang="en-US" dirty="0"/>
              <a:t>Bits per Time Slot</a:t>
            </a:r>
            <a:endParaRPr lang="en-US" b="1" dirty="0"/>
          </a:p>
        </p:txBody>
      </p:sp>
      <p:sp>
        <p:nvSpPr>
          <p:cNvPr id="4" name="Rectangle 3"/>
          <p:cNvSpPr/>
          <p:nvPr/>
        </p:nvSpPr>
        <p:spPr>
          <a:xfrm>
            <a:off x="609600" y="3467871"/>
            <a:ext cx="8077200" cy="2126864"/>
          </a:xfrm>
          <a:prstGeom prst="rect">
            <a:avLst/>
          </a:prstGeom>
        </p:spPr>
        <p:txBody>
          <a:bodyPr wrap="square">
            <a:spAutoFit/>
          </a:bodyPr>
          <a:lstStyle/>
          <a:p>
            <a:pPr>
              <a:lnSpc>
                <a:spcPct val="150000"/>
              </a:lnSpc>
            </a:pPr>
            <a:r>
              <a:rPr lang="en-US" b="1" dirty="0"/>
              <a:t>4.3.3 Data Burst</a:t>
            </a:r>
          </a:p>
          <a:p>
            <a:pPr>
              <a:lnSpc>
                <a:spcPct val="150000"/>
              </a:lnSpc>
            </a:pPr>
            <a:r>
              <a:rPr lang="en-US" b="1" dirty="0"/>
              <a:t>The data transmitted during a single time slot is known as a burst. Each burst allows 8.25 bits for </a:t>
            </a:r>
            <a:r>
              <a:rPr lang="en-US" b="1" i="1" dirty="0"/>
              <a:t>guard time</a:t>
            </a:r>
            <a:r>
              <a:rPr lang="en-US" b="1" dirty="0"/>
              <a:t> within a time slot. This is to prevent bursts from overlapping and interfering with transmissions in other time slots. Subtracting this from the 156.25 bits, there are 148 bits usable for each burst.</a:t>
            </a:r>
          </a:p>
        </p:txBody>
      </p:sp>
    </p:spTree>
    <p:extLst>
      <p:ext uri="{BB962C8B-B14F-4D97-AF65-F5344CB8AC3E}">
        <p14:creationId xmlns:p14="http://schemas.microsoft.com/office/powerpoint/2010/main" val="700559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153400" cy="2585323"/>
          </a:xfrm>
          <a:prstGeom prst="rect">
            <a:avLst/>
          </a:prstGeom>
        </p:spPr>
        <p:txBody>
          <a:bodyPr wrap="square">
            <a:spAutoFit/>
          </a:bodyPr>
          <a:lstStyle/>
          <a:p>
            <a:pPr>
              <a:lnSpc>
                <a:spcPct val="150000"/>
              </a:lnSpc>
            </a:pPr>
            <a:r>
              <a:rPr lang="en-US" b="1" dirty="0"/>
              <a:t>a.  Normal Burst</a:t>
            </a:r>
          </a:p>
          <a:p>
            <a:pPr>
              <a:lnSpc>
                <a:spcPct val="150000"/>
              </a:lnSpc>
            </a:pPr>
            <a:r>
              <a:rPr lang="en-US" b="1" dirty="0"/>
              <a:t>The data transmitted during a single time slot is known as a burst. Each burst allows 8.25 bits for </a:t>
            </a:r>
            <a:r>
              <a:rPr lang="en-US" b="1" i="1" dirty="0"/>
              <a:t>guard time</a:t>
            </a:r>
            <a:r>
              <a:rPr lang="en-US" b="1" dirty="0"/>
              <a:t>. This is to prevent bursts from overlapping and interfering with transmissions in other time slots</a:t>
            </a:r>
            <a:r>
              <a:rPr lang="en-US" b="1" dirty="0" smtClean="0"/>
              <a:t>.</a:t>
            </a:r>
            <a:r>
              <a:rPr lang="en-US" b="1" dirty="0"/>
              <a:t/>
            </a:r>
            <a:br>
              <a:rPr lang="en-US" b="1" dirty="0"/>
            </a:br>
            <a:r>
              <a:rPr lang="en-US" b="1" dirty="0"/>
              <a:t>Out of 156.25, this leaves 148 bits usable for each burst.</a:t>
            </a:r>
            <a:br>
              <a:rPr lang="en-US" b="1" dirty="0"/>
            </a:br>
            <a:endParaRPr lang="en-US" b="1" dirty="0"/>
          </a:p>
        </p:txBody>
      </p:sp>
      <p:sp>
        <p:nvSpPr>
          <p:cNvPr id="3" name="Rectangle 2"/>
          <p:cNvSpPr/>
          <p:nvPr/>
        </p:nvSpPr>
        <p:spPr>
          <a:xfrm>
            <a:off x="381000" y="2819400"/>
            <a:ext cx="8153400" cy="2585323"/>
          </a:xfrm>
          <a:prstGeom prst="rect">
            <a:avLst/>
          </a:prstGeom>
        </p:spPr>
        <p:txBody>
          <a:bodyPr wrap="square">
            <a:spAutoFit/>
          </a:bodyPr>
          <a:lstStyle/>
          <a:p>
            <a:pPr lvl="0">
              <a:lnSpc>
                <a:spcPct val="150000"/>
              </a:lnSpc>
            </a:pPr>
            <a:r>
              <a:rPr lang="en-US" b="1" dirty="0" smtClean="0"/>
              <a:t>b. Synchronization </a:t>
            </a:r>
            <a:r>
              <a:rPr lang="en-US" b="1" dirty="0"/>
              <a:t>Burst</a:t>
            </a:r>
          </a:p>
          <a:p>
            <a:pPr>
              <a:lnSpc>
                <a:spcPct val="150000"/>
              </a:lnSpc>
            </a:pPr>
            <a:r>
              <a:rPr lang="en-US" b="1" dirty="0"/>
              <a:t>This burst is used for time synchronization of the mobile. The data payload carries the TDMA </a:t>
            </a:r>
            <a:r>
              <a:rPr lang="en-US" b="1" i="1" dirty="0"/>
              <a:t>Frame Number (FN)</a:t>
            </a:r>
            <a:r>
              <a:rPr lang="en-US" b="1" dirty="0"/>
              <a:t> and the </a:t>
            </a:r>
            <a:r>
              <a:rPr lang="en-US" b="1" i="1" dirty="0"/>
              <a:t>Base Station Identity Code (BSIC)</a:t>
            </a:r>
            <a:r>
              <a:rPr lang="en-US" b="1" dirty="0"/>
              <a:t>. It is broadcast with the frequency correction burst. The Synchronization Burst is broadcast on the </a:t>
            </a:r>
            <a:r>
              <a:rPr lang="en-US" b="1" i="1" dirty="0"/>
              <a:t>Synchronization Channel (SCH)</a:t>
            </a:r>
            <a:r>
              <a:rPr lang="en-US" b="1" dirty="0"/>
              <a:t>. </a:t>
            </a:r>
            <a:br>
              <a:rPr lang="en-US" b="1" dirty="0"/>
            </a:br>
            <a:endParaRPr lang="en-US" b="1" dirty="0"/>
          </a:p>
        </p:txBody>
      </p:sp>
    </p:spTree>
    <p:extLst>
      <p:ext uri="{BB962C8B-B14F-4D97-AF65-F5344CB8AC3E}">
        <p14:creationId xmlns:p14="http://schemas.microsoft.com/office/powerpoint/2010/main" val="2779762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751344"/>
            <a:ext cx="7924800" cy="5078313"/>
          </a:xfrm>
          <a:prstGeom prst="rect">
            <a:avLst/>
          </a:prstGeom>
        </p:spPr>
        <p:txBody>
          <a:bodyPr wrap="square">
            <a:spAutoFit/>
          </a:bodyPr>
          <a:lstStyle/>
          <a:p>
            <a:pPr>
              <a:lnSpc>
                <a:spcPct val="150000"/>
              </a:lnSpc>
            </a:pPr>
            <a:r>
              <a:rPr lang="en-GB" b="1" i="1" dirty="0"/>
              <a:t>4.4 FDMA + TDMA</a:t>
            </a:r>
            <a:endParaRPr lang="en-US" b="1" dirty="0"/>
          </a:p>
          <a:p>
            <a:pPr lvl="0" fontAlgn="base">
              <a:lnSpc>
                <a:spcPct val="150000"/>
              </a:lnSpc>
            </a:pPr>
            <a:r>
              <a:rPr lang="en-GB" b="1" dirty="0"/>
              <a:t>A combination  of FDMA/TDMA can be used. For example, in GSM systems. The traffic is burst onto the channel at a specific periods.</a:t>
            </a:r>
            <a:endParaRPr lang="en-US" b="1" dirty="0"/>
          </a:p>
          <a:p>
            <a:pPr lvl="0" fontAlgn="base">
              <a:lnSpc>
                <a:spcPct val="150000"/>
              </a:lnSpc>
            </a:pPr>
            <a:r>
              <a:rPr lang="en-GB" b="1" dirty="0"/>
              <a:t>With this combination, more channels can be used with less interference</a:t>
            </a:r>
            <a:r>
              <a:rPr lang="en-GB" b="1" dirty="0" smtClean="0"/>
              <a:t>.</a:t>
            </a:r>
            <a:endParaRPr lang="en-US" b="1" dirty="0"/>
          </a:p>
          <a:p>
            <a:pPr>
              <a:lnSpc>
                <a:spcPct val="150000"/>
              </a:lnSpc>
            </a:pPr>
            <a:r>
              <a:rPr lang="en-US" b="1" dirty="0"/>
              <a:t>FDMA and TDMA – A Comparison</a:t>
            </a:r>
          </a:p>
          <a:p>
            <a:pPr>
              <a:lnSpc>
                <a:spcPct val="150000"/>
              </a:lnSpc>
            </a:pPr>
            <a:r>
              <a:rPr lang="en-US" b="1" dirty="0"/>
              <a:t>In TDMA, only one carrier from any of several Earth Stations is</a:t>
            </a:r>
          </a:p>
          <a:p>
            <a:pPr>
              <a:lnSpc>
                <a:spcPct val="150000"/>
              </a:lnSpc>
            </a:pPr>
            <a:r>
              <a:rPr lang="en-US" b="1" dirty="0"/>
              <a:t>present at Satellite at any time</a:t>
            </a:r>
          </a:p>
          <a:p>
            <a:pPr>
              <a:lnSpc>
                <a:spcPct val="150000"/>
              </a:lnSpc>
            </a:pPr>
            <a:r>
              <a:rPr lang="en-US" b="1" dirty="0"/>
              <a:t>FDMA requires each Earth Station capable of transmitting and</a:t>
            </a:r>
          </a:p>
          <a:p>
            <a:pPr>
              <a:lnSpc>
                <a:spcPct val="150000"/>
              </a:lnSpc>
            </a:pPr>
            <a:r>
              <a:rPr lang="en-US" b="1" dirty="0"/>
              <a:t>receiving on multitude of carrier frequencies (FDMA/DAMA)</a:t>
            </a:r>
          </a:p>
          <a:p>
            <a:pPr>
              <a:lnSpc>
                <a:spcPct val="150000"/>
              </a:lnSpc>
            </a:pPr>
            <a:r>
              <a:rPr lang="en-US" b="1" dirty="0"/>
              <a:t>TDMA is more amenable to digital transmission (storage,</a:t>
            </a:r>
          </a:p>
          <a:p>
            <a:pPr>
              <a:lnSpc>
                <a:spcPct val="150000"/>
              </a:lnSpc>
            </a:pPr>
            <a:r>
              <a:rPr lang="en-US" b="1" dirty="0"/>
              <a:t>processing, rate-conversion etc.) than FDMA</a:t>
            </a:r>
          </a:p>
          <a:p>
            <a:pPr>
              <a:lnSpc>
                <a:spcPct val="150000"/>
              </a:lnSpc>
            </a:pPr>
            <a:r>
              <a:rPr lang="en-US" b="1" dirty="0"/>
              <a:t>TDMA requires precise synchronization</a:t>
            </a:r>
          </a:p>
        </p:txBody>
      </p:sp>
    </p:spTree>
    <p:extLst>
      <p:ext uri="{BB962C8B-B14F-4D97-AF65-F5344CB8AC3E}">
        <p14:creationId xmlns:p14="http://schemas.microsoft.com/office/powerpoint/2010/main" val="885549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457200"/>
            <a:ext cx="7620000" cy="1711366"/>
          </a:xfrm>
          <a:prstGeom prst="rect">
            <a:avLst/>
          </a:prstGeom>
        </p:spPr>
        <p:txBody>
          <a:bodyPr wrap="square">
            <a:spAutoFit/>
          </a:bodyPr>
          <a:lstStyle/>
          <a:p>
            <a:pPr>
              <a:lnSpc>
                <a:spcPct val="150000"/>
              </a:lnSpc>
            </a:pPr>
            <a:r>
              <a:rPr lang="en-US" b="1" dirty="0"/>
              <a:t>With TDMA the different users speak and listen to each other according to a defined allocation of time slots (Figure 4.7). Different communication channels can then be established for a unique carrier frequency. Examples of TDMA are </a:t>
            </a:r>
            <a:r>
              <a:rPr lang="en-US" b="1" dirty="0">
                <a:hlinkClick r:id="rId2"/>
              </a:rPr>
              <a:t>GSM</a:t>
            </a:r>
            <a:r>
              <a:rPr lang="en-US" b="1" dirty="0"/>
              <a:t>,</a:t>
            </a:r>
            <a:r>
              <a:rPr lang="en-US" b="1" dirty="0">
                <a:hlinkClick r:id="rId3"/>
              </a:rPr>
              <a:t>DECT</a:t>
            </a:r>
            <a:r>
              <a:rPr lang="en-US" b="1" dirty="0"/>
              <a:t>, TETRA, and IS-136.</a:t>
            </a:r>
          </a:p>
        </p:txBody>
      </p:sp>
      <p:pic>
        <p:nvPicPr>
          <p:cNvPr id="3" name="Picture 2" descr="Figure 9. Time-slot allocations among different users in a TDMA system."/>
          <p:cNvPicPr/>
          <p:nvPr/>
        </p:nvPicPr>
        <p:blipFill>
          <a:blip r:embed="rId4">
            <a:extLst>
              <a:ext uri="{28A0092B-C50C-407E-A947-70E740481C1C}">
                <a14:useLocalDpi xmlns:a14="http://schemas.microsoft.com/office/drawing/2010/main" val="0"/>
              </a:ext>
            </a:extLst>
          </a:blip>
          <a:srcRect/>
          <a:stretch>
            <a:fillRect/>
          </a:stretch>
        </p:blipFill>
        <p:spPr bwMode="auto">
          <a:xfrm>
            <a:off x="2209801" y="2590800"/>
            <a:ext cx="4405312" cy="1304925"/>
          </a:xfrm>
          <a:prstGeom prst="rect">
            <a:avLst/>
          </a:prstGeom>
          <a:noFill/>
          <a:ln>
            <a:noFill/>
          </a:ln>
        </p:spPr>
      </p:pic>
      <p:sp>
        <p:nvSpPr>
          <p:cNvPr id="4" name="Rectangle 3"/>
          <p:cNvSpPr/>
          <p:nvPr/>
        </p:nvSpPr>
        <p:spPr>
          <a:xfrm>
            <a:off x="2126457" y="4191000"/>
            <a:ext cx="4572000" cy="646331"/>
          </a:xfrm>
          <a:prstGeom prst="rect">
            <a:avLst/>
          </a:prstGeom>
        </p:spPr>
        <p:txBody>
          <a:bodyPr>
            <a:spAutoFit/>
          </a:bodyPr>
          <a:lstStyle/>
          <a:p>
            <a:r>
              <a:rPr lang="en-US" i="1" dirty="0"/>
              <a:t>Figure 4.7. Time-slot allocations among different users in a TDMA system.</a:t>
            </a:r>
            <a:endParaRPr lang="en-US" dirty="0"/>
          </a:p>
        </p:txBody>
      </p:sp>
    </p:spTree>
    <p:extLst>
      <p:ext uri="{BB962C8B-B14F-4D97-AF65-F5344CB8AC3E}">
        <p14:creationId xmlns:p14="http://schemas.microsoft.com/office/powerpoint/2010/main" val="37865566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1090</Words>
  <Application>Microsoft Office PowerPoint</Application>
  <PresentationFormat>On-screen Show (4:3)</PresentationFormat>
  <Paragraphs>55</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DR.Ahmed Saker 2o1O</cp:lastModifiedBy>
  <cp:revision>6</cp:revision>
  <dcterms:created xsi:type="dcterms:W3CDTF">2006-08-16T00:00:00Z</dcterms:created>
  <dcterms:modified xsi:type="dcterms:W3CDTF">2018-02-20T16:34:06Z</dcterms:modified>
</cp:coreProperties>
</file>