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emfnews.org/Multi-band-Multi-mode-Cell-Phones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HalfDuplex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FullDuplex.JPG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fnews.org/articles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4" y="304800"/>
            <a:ext cx="6684963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2285205" y="152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MOBILE COMMUNICATION</a:t>
            </a:r>
          </a:p>
          <a:p>
            <a:pPr algn="ctr"/>
            <a:r>
              <a:rPr lang="ar-IQ" b="1" dirty="0"/>
              <a:t>الاتصالات </a:t>
            </a:r>
            <a:r>
              <a:rPr lang="ar-IQ" b="1" dirty="0" smtClean="0"/>
              <a:t>المحمولة</a:t>
            </a:r>
            <a:r>
              <a:rPr lang="en-US" dirty="0" smtClean="0"/>
              <a:t>     </a:t>
            </a:r>
          </a:p>
          <a:p>
            <a:pPr algn="ctr"/>
            <a:r>
              <a:rPr lang="en-US" b="1" dirty="0" smtClean="0"/>
              <a:t>(Chapter one)</a:t>
            </a:r>
            <a:endParaRPr lang="ar-IQ" b="1" dirty="0"/>
          </a:p>
        </p:txBody>
      </p:sp>
      <p:pic>
        <p:nvPicPr>
          <p:cNvPr id="29" name="Picture 28"/>
          <p:cNvPicPr/>
          <p:nvPr/>
        </p:nvPicPr>
        <p:blipFill rotWithShape="1">
          <a:blip r:embed="rId3"/>
          <a:srcRect l="7674" r="4328"/>
          <a:stretch/>
        </p:blipFill>
        <p:spPr bwMode="auto">
          <a:xfrm rot="5400000">
            <a:off x="3085005" y="1114925"/>
            <a:ext cx="2821587" cy="5486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3657600" y="5715000"/>
            <a:ext cx="146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/>
              <a:t>د. عمانوئيل سليم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69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4964" y="289679"/>
            <a:ext cx="8077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 </a:t>
            </a:r>
            <a:r>
              <a:rPr lang="en-US" b="1" dirty="0" err="1"/>
              <a:t>a.Full</a:t>
            </a:r>
            <a:r>
              <a:rPr lang="en-US" b="1" dirty="0"/>
              <a:t>-duplex vs. half-duplex  </a:t>
            </a:r>
          </a:p>
          <a:p>
            <a:pPr algn="just"/>
            <a:r>
              <a:rPr lang="en-US" b="1" dirty="0"/>
              <a:t> Both walkie-talkies and CB radios are half-duplex devices. That is, two people communicating on a CB radio use the same </a:t>
            </a:r>
            <a:r>
              <a:rPr lang="en-US" b="1" u="sng" dirty="0">
                <a:hlinkClick r:id="rId2"/>
              </a:rPr>
              <a:t>frequency,</a:t>
            </a:r>
            <a:r>
              <a:rPr lang="en-US" b="1" dirty="0"/>
              <a:t> so only one person can talk at a time. A cell phone is a full-duplex device. That means that you use one frequency for talking and a second, separate frequency for listening. Both people on the call can talk at once. </a:t>
            </a:r>
          </a:p>
          <a:p>
            <a:pPr algn="just"/>
            <a:r>
              <a:rPr lang="en-US" b="1" dirty="0" err="1"/>
              <a:t>b.Channels</a:t>
            </a:r>
            <a:r>
              <a:rPr lang="en-US" b="1" dirty="0"/>
              <a:t> - </a:t>
            </a:r>
          </a:p>
          <a:p>
            <a:pPr algn="just"/>
            <a:r>
              <a:rPr lang="en-US" b="1" dirty="0"/>
              <a:t>A walkie-talkie typically has one channel, and a CB radio has 40 channels. A typical cell phone can communicate on 1,664 channels or more! </a:t>
            </a:r>
          </a:p>
        </p:txBody>
      </p:sp>
      <p:sp>
        <p:nvSpPr>
          <p:cNvPr id="5" name="Rectangle 4"/>
          <p:cNvSpPr/>
          <p:nvPr/>
        </p:nvSpPr>
        <p:spPr>
          <a:xfrm>
            <a:off x="574964" y="2895784"/>
            <a:ext cx="8077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c.Range</a:t>
            </a:r>
            <a:r>
              <a:rPr lang="en-US" b="1" dirty="0"/>
              <a:t> –</a:t>
            </a:r>
          </a:p>
          <a:p>
            <a:pPr algn="just"/>
            <a:r>
              <a:rPr lang="en-US" b="1" dirty="0"/>
              <a:t> A walkie-talkie can transmit about 1 mile (1.6 km) using a 0.25-watt transmitter. A CB radio, because it has much higher power, can transmit about 5 miles (8 km) using a 5-watt transmitter. Cell phones operate within cells, and they can switch cells as they move around. Cells give cell phones incredible range.  </a:t>
            </a:r>
          </a:p>
        </p:txBody>
      </p:sp>
      <p:pic>
        <p:nvPicPr>
          <p:cNvPr id="8" name="Picture 7" descr="two transmitters use different frequencies. Cell phones are full-duplex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95801"/>
            <a:ext cx="2105025" cy="113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ell phone frequencies cb radio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7916"/>
            <a:ext cx="2914650" cy="105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2000" y="5648651"/>
            <a:ext cx="7890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Full </a:t>
            </a:r>
            <a:r>
              <a:rPr lang="en-US" dirty="0"/>
              <a:t>duplex                                                               half duplex  </a:t>
            </a:r>
          </a:p>
          <a:p>
            <a:r>
              <a:rPr lang="en-US" dirty="0" smtClean="0"/>
              <a:t>                                                                    </a:t>
            </a:r>
            <a:r>
              <a:rPr lang="en-US" dirty="0"/>
              <a:t>Fig 1.6</a:t>
            </a:r>
          </a:p>
        </p:txBody>
      </p:sp>
    </p:spTree>
    <p:extLst>
      <p:ext uri="{BB962C8B-B14F-4D97-AF65-F5344CB8AC3E}">
        <p14:creationId xmlns:p14="http://schemas.microsoft.com/office/powerpoint/2010/main" val="4162881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5800" y="381000"/>
            <a:ext cx="807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1.4 paging system</a:t>
            </a:r>
            <a:r>
              <a:rPr lang="en-US" b="1" dirty="0" smtClean="0"/>
              <a:t>:</a:t>
            </a:r>
          </a:p>
          <a:p>
            <a:endParaRPr lang="en-US" b="1" dirty="0"/>
          </a:p>
          <a:p>
            <a:r>
              <a:rPr lang="en-US" b="1" dirty="0"/>
              <a:t>Pager (sometimes called a page, beeper, bleep or </a:t>
            </a:r>
            <a:r>
              <a:rPr lang="en-US" b="1" dirty="0" err="1"/>
              <a:t>bleeper</a:t>
            </a:r>
            <a:r>
              <a:rPr lang="en-US" b="1" dirty="0"/>
              <a:t>) </a:t>
            </a:r>
          </a:p>
        </p:txBody>
      </p:sp>
      <p:pic>
        <p:nvPicPr>
          <p:cNvPr id="9" name="Picture 8" descr="C:\Users\user\Desktop\336608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582" y="1219200"/>
            <a:ext cx="2143125" cy="1314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19545" y="2819400"/>
            <a:ext cx="8077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Paging systems are communication systems that send brief messages to a subscriber. Depending on the type of service, the message may be either a numeric message, an alphanumeric message, or a voice message. Paging systems are typically used to notify a subscriber of the need to call a particular telephone number or travel to a known location to receive further instructions. In modern paging systems, news headlines, stock quotations, and faxes may be sent. A message is sent to a paging subscriber via the paging system access number (usually a toll-free telephone number) with a telephone keypad or modem. The issued message is called a </a:t>
            </a:r>
            <a:r>
              <a:rPr lang="en-US" b="1" i="1" dirty="0"/>
              <a:t>page</a:t>
            </a:r>
            <a:r>
              <a:rPr lang="en-US" b="1" dirty="0"/>
              <a:t>. The paging system then transmits the page throughout the service area using base stations which broadcast the page on a radio carrier</a:t>
            </a:r>
            <a:r>
              <a:rPr lang="en-US" b="1" dirty="0" smtClean="0"/>
              <a:t>.</a:t>
            </a:r>
            <a:r>
              <a:rPr lang="en-US" dirty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4050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4309" t="5473" r="9369"/>
          <a:stretch/>
        </p:blipFill>
        <p:spPr>
          <a:xfrm>
            <a:off x="259017" y="1828800"/>
            <a:ext cx="7952509" cy="36461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38600" y="5638800"/>
            <a:ext cx="89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Fig(1.7)</a:t>
            </a:r>
          </a:p>
        </p:txBody>
      </p:sp>
      <p:sp>
        <p:nvSpPr>
          <p:cNvPr id="4" name="Rectangle 3"/>
          <p:cNvSpPr/>
          <p:nvPr/>
        </p:nvSpPr>
        <p:spPr>
          <a:xfrm>
            <a:off x="259017" y="303074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Paging systems vary widely in their complexity and coverage area. While simple paging systems may cover a limited range of 2 to 5 km, or may even be confined to within individual buildings, wide area paging systems can provide worldwide coverage. Figure(1.7) shows a diagram of a wide area paging system. The paging control center dispatches pages received from the </a:t>
            </a:r>
            <a:r>
              <a:rPr lang="en-US" b="1" dirty="0" smtClean="0"/>
              <a:t>PSTN  </a:t>
            </a:r>
            <a:r>
              <a:rPr lang="en-US" b="1" dirty="0"/>
              <a:t>throughout several cities at the same time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410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0"/>
            <a:ext cx="8534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Chapter </a:t>
            </a:r>
            <a:r>
              <a:rPr lang="en-US" b="1" dirty="0" smtClean="0"/>
              <a:t>one</a:t>
            </a:r>
            <a:endParaRPr lang="en-US" dirty="0"/>
          </a:p>
          <a:p>
            <a:pPr algn="ctr"/>
            <a:r>
              <a:rPr lang="en-US" b="1" dirty="0"/>
              <a:t>Mobile wireless communication system</a:t>
            </a:r>
            <a:endParaRPr lang="en-US" dirty="0"/>
          </a:p>
          <a:p>
            <a:r>
              <a:rPr lang="en-US" dirty="0"/>
              <a:t>  </a:t>
            </a:r>
          </a:p>
          <a:p>
            <a:r>
              <a:rPr lang="en-US" b="1" dirty="0"/>
              <a:t>1.1     Basics of Communication Network</a:t>
            </a:r>
          </a:p>
          <a:p>
            <a:r>
              <a:rPr lang="en-US" b="1" dirty="0"/>
              <a:t> </a:t>
            </a:r>
          </a:p>
          <a:p>
            <a:r>
              <a:rPr lang="en-US" b="1" dirty="0"/>
              <a:t>Telecommunications is the communicative technology of transmitting signals in the forms of voice, information, image, etc., which can be characterized into two types:</a:t>
            </a:r>
          </a:p>
          <a:p>
            <a:r>
              <a:rPr lang="en-US" b="1" dirty="0"/>
              <a:t> </a:t>
            </a:r>
          </a:p>
          <a:p>
            <a:r>
              <a:rPr lang="en-US" b="1" i="1" dirty="0"/>
              <a:t>• </a:t>
            </a:r>
            <a:r>
              <a:rPr lang="en-US" b="1" dirty="0"/>
              <a:t>Fixed-line Communication Networks, including basic telephone, international telephone, public telephone and internet, etc.</a:t>
            </a:r>
          </a:p>
          <a:p>
            <a:r>
              <a:rPr lang="en-US" b="1" dirty="0"/>
              <a:t> </a:t>
            </a:r>
          </a:p>
          <a:p>
            <a:r>
              <a:rPr lang="en-US" b="1" i="1" dirty="0"/>
              <a:t>• </a:t>
            </a:r>
            <a:r>
              <a:rPr lang="en-US" b="1" dirty="0"/>
              <a:t>Wireless Communication Networks, including mobile phone, paging and trunked mobile, etc.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934691"/>
            <a:ext cx="7924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</a:p>
          <a:p>
            <a:r>
              <a:rPr lang="en-US" b="1" dirty="0"/>
              <a:t>A wireless communication link includes a transmitter, a receiver, and a channel. Quantization, coding and decoding are only performed in digital systems. Most links are full duplex and include a transmitter and a receiver or a transceiver at each end of the link.</a:t>
            </a:r>
          </a:p>
        </p:txBody>
      </p:sp>
    </p:spTree>
    <p:extLst>
      <p:ext uri="{BB962C8B-B14F-4D97-AF65-F5344CB8AC3E}">
        <p14:creationId xmlns:p14="http://schemas.microsoft.com/office/powerpoint/2010/main" val="474404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74345"/>
            <a:ext cx="7772400" cy="5035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i="1" dirty="0"/>
              <a:t>In a mobile communication </a:t>
            </a:r>
            <a:r>
              <a:rPr lang="en-US" b="1" dirty="0"/>
              <a:t>system at least one of the transceivers is mobile. Basic types of systems include base/mobile, peer-to-peer, repeater, and mobile satellite systems. In a base/mobile system, a base station connected to a public network communicates with a mobile unit. This gives the mobile unit access to the public network.   Cellular telephony uses the base/mobile configuration to give mobile users access to the public switched telephone network, as shown in Fig (1.1) (a). In peer-to-peer systems, mobile units communicate directly with each other. Mobile units sharing a frequency channel can communicate with one another,   as shown in Fig(1.1) (b).  </a:t>
            </a:r>
          </a:p>
          <a:p>
            <a:pPr>
              <a:lnSpc>
                <a:spcPct val="150000"/>
              </a:lnSpc>
            </a:pPr>
            <a:r>
              <a:rPr lang="en-US" b="1" dirty="0"/>
              <a:t>Fig (1.1) (c) shows a repeater system. In this system, all users transmit on one channel and listen on a second channel.  In a mobile satellite system, one or more satellites relays signals between a mobile user and an earth-based base </a:t>
            </a:r>
          </a:p>
        </p:txBody>
      </p:sp>
      <p:sp>
        <p:nvSpPr>
          <p:cNvPr id="3" name="Rectangle 2"/>
          <p:cNvSpPr/>
          <p:nvPr/>
        </p:nvSpPr>
        <p:spPr>
          <a:xfrm>
            <a:off x="797417" y="5509698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station or “gateway” that connects to the public switched , as shown in            Fig (1. 1) (d).  </a:t>
            </a:r>
          </a:p>
        </p:txBody>
      </p:sp>
    </p:spTree>
    <p:extLst>
      <p:ext uri="{BB962C8B-B14F-4D97-AF65-F5344CB8AC3E}">
        <p14:creationId xmlns:p14="http://schemas.microsoft.com/office/powerpoint/2010/main" val="52372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bile.JPG"/>
          <p:cNvPicPr/>
          <p:nvPr/>
        </p:nvPicPr>
        <p:blipFill rotWithShape="1">
          <a:blip r:embed="rId2"/>
          <a:srcRect l="16819" t="15567" r="18076" b="20124"/>
          <a:stretch/>
        </p:blipFill>
        <p:spPr bwMode="auto">
          <a:xfrm>
            <a:off x="762000" y="660400"/>
            <a:ext cx="7391400" cy="276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71600" y="3429000"/>
            <a:ext cx="7391400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Figure(1.1). mobile radio systems:                                                                            a) mobile/base, b) peer-to-peer, c)</a:t>
            </a:r>
            <a:r>
              <a:rPr lang="en-US" b="1" dirty="0" err="1"/>
              <a:t>repeater,d</a:t>
            </a:r>
            <a:r>
              <a:rPr lang="en-US" b="1" dirty="0"/>
              <a:t>) mobile </a:t>
            </a:r>
            <a:r>
              <a:rPr lang="en-US" b="1" dirty="0" smtClean="0"/>
              <a:t>satellite</a:t>
            </a:r>
          </a:p>
          <a:p>
            <a:pPr>
              <a:lnSpc>
                <a:spcPct val="150000"/>
              </a:lnSpc>
            </a:pP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685800" y="4352330"/>
            <a:ext cx="7467600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Example of  Mobile Radio Systems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–   Cordless phone      –   Remote controller   –   Hand-held walkie-talkies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–   Pagers   –   Cellular telephone     --  Wireless LAN  </a:t>
            </a:r>
          </a:p>
        </p:txBody>
      </p:sp>
    </p:spTree>
    <p:extLst>
      <p:ext uri="{BB962C8B-B14F-4D97-AF65-F5344CB8AC3E}">
        <p14:creationId xmlns:p14="http://schemas.microsoft.com/office/powerpoint/2010/main" val="274423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7696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b="1" dirty="0"/>
              <a:t>1.2 Radio Transmission Techniques</a:t>
            </a:r>
          </a:p>
          <a:p>
            <a:r>
              <a:rPr lang="en-US" b="1" dirty="0"/>
              <a:t> </a:t>
            </a:r>
          </a:p>
          <a:p>
            <a:pPr>
              <a:lnSpc>
                <a:spcPct val="150000"/>
              </a:lnSpc>
            </a:pPr>
            <a:r>
              <a:rPr lang="en-US" b="1" dirty="0"/>
              <a:t>Based on the type of channels being utilized, mobile radio transmission systems may be classified as the following three categories.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1828800"/>
            <a:ext cx="822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1.2.1  One-Way(simplex) Radio Communication  </a:t>
            </a:r>
            <a:endParaRPr lang="en-US" b="1" dirty="0" smtClean="0"/>
          </a:p>
          <a:p>
            <a:endParaRPr lang="en-US" b="1" dirty="0"/>
          </a:p>
          <a:p>
            <a:pPr algn="just">
              <a:lnSpc>
                <a:spcPct val="150000"/>
              </a:lnSpc>
            </a:pPr>
            <a:r>
              <a:rPr lang="en-US" b="1" dirty="0"/>
              <a:t>Simplex is the simplest type of radio communication. In simplex communication, there is a one-way communication between the sender or transmitter and the receiver as shown in fig(1.2). Simplex communications is nowadays mostly limited to broadcast applications.</a:t>
            </a:r>
          </a:p>
        </p:txBody>
      </p:sp>
      <p:pic>
        <p:nvPicPr>
          <p:cNvPr id="4" name="Picture 3" descr="unit4fig3%20trans%20and%20receiver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5" y="4584520"/>
            <a:ext cx="3705225" cy="100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40925" y="5715000"/>
            <a:ext cx="3323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1.2: Simplex Radio System</a:t>
            </a:r>
          </a:p>
        </p:txBody>
      </p:sp>
    </p:spTree>
    <p:extLst>
      <p:ext uri="{BB962C8B-B14F-4D97-AF65-F5344CB8AC3E}">
        <p14:creationId xmlns:p14="http://schemas.microsoft.com/office/powerpoint/2010/main" val="2796744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457200"/>
            <a:ext cx="792480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1.2.2  Half Duplex Communication</a:t>
            </a:r>
          </a:p>
          <a:p>
            <a:pPr>
              <a:lnSpc>
                <a:spcPct val="150000"/>
              </a:lnSpc>
            </a:pPr>
            <a:r>
              <a:rPr lang="en-US" b="1" dirty="0"/>
              <a:t>     In half-duplex radio, both transmitters use the same frequency. Only one party can talk  at a time.  The same channel is used for both transmit and receive directions of transmission and simply shared over time as shown in fig (1.3). </a:t>
            </a:r>
          </a:p>
        </p:txBody>
      </p:sp>
      <p:pic>
        <p:nvPicPr>
          <p:cNvPr id="6" name="Picture 5" descr="mhtml:file://D:\Duplex%20(telecommunications)%20-%20Wikipedia,%20the%20free%20encyclopedia.mht!http://upload.wikimedia.org/wikipedia/commons/thumb/b/b3/HalfDuplex.JPG/275px-HalfDuplex.JPG">
            <a:hlinkClick r:id="rId2" tooltip="&quot;A simple illustration of a half-duplex communication system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4580" y="2071688"/>
            <a:ext cx="2814638" cy="135731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065290" y="3429000"/>
            <a:ext cx="1029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 (1.3).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613387"/>
            <a:ext cx="777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 </a:t>
            </a:r>
          </a:p>
          <a:p>
            <a:pPr algn="just"/>
            <a:r>
              <a:rPr lang="en-US" b="1" dirty="0"/>
              <a:t>1.2.3  Two-Way (full duplex) Radio </a:t>
            </a:r>
            <a:r>
              <a:rPr lang="en-US" b="1" dirty="0" smtClean="0"/>
              <a:t>Communication</a:t>
            </a:r>
          </a:p>
          <a:p>
            <a:pPr algn="just"/>
            <a:endParaRPr lang="en-US" dirty="0"/>
          </a:p>
          <a:p>
            <a:pPr algn="just">
              <a:lnSpc>
                <a:spcPct val="150000"/>
              </a:lnSpc>
            </a:pPr>
            <a:r>
              <a:rPr lang="en-US" b="1" dirty="0"/>
              <a:t>In full-duplex radio, the two transmitters use different frequencies, so both parties can talk at the same time Cell phones are full-duplex.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85800" y="5205585"/>
            <a:ext cx="7467600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/>
              <a:t>It requires two transmitters and two receivers, one transmitter and one receiver at both of the communication link as shown in fig 1.4</a:t>
            </a:r>
          </a:p>
        </p:txBody>
      </p:sp>
    </p:spTree>
    <p:extLst>
      <p:ext uri="{BB962C8B-B14F-4D97-AF65-F5344CB8AC3E}">
        <p14:creationId xmlns:p14="http://schemas.microsoft.com/office/powerpoint/2010/main" val="4286244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 descr="Description: unit4fig4%20full%20dupl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6" y="498764"/>
            <a:ext cx="3833813" cy="143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26" descr="Description: mhtml:file://D:\Duplex%20(telecommunications)%20-%20Wikipedia,%20the%20free%20encyclopedia.mht!http://upload.wikimedia.org/wikipedia/commons/thumb/7/72/FullDuplex.JPG/275px-FullDuplex.JPG">
            <a:hlinkClick r:id="rId3" tooltip="&quot;A simple illustration of a full-duplex communication system.&quot;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130" y="2133600"/>
            <a:ext cx="4521030" cy="98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231984" y="3230900"/>
            <a:ext cx="4191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Figure 1.4: Full Duplex Radio System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1218" y="3861913"/>
            <a:ext cx="7848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This is possible by one of the two following </a:t>
            </a:r>
            <a:r>
              <a:rPr lang="en-US" b="1" dirty="0" smtClean="0"/>
              <a:t>methods</a:t>
            </a:r>
            <a:r>
              <a:rPr lang="en-US" b="1" dirty="0" smtClean="0"/>
              <a:t>:</a:t>
            </a:r>
            <a:endParaRPr lang="en-US" b="1" dirty="0"/>
          </a:p>
          <a:p>
            <a:pPr lvl="0">
              <a:lnSpc>
                <a:spcPct val="150000"/>
              </a:lnSpc>
            </a:pPr>
            <a:r>
              <a:rPr lang="en-US" b="1" dirty="0" smtClean="0"/>
              <a:t>a. Frequency </a:t>
            </a:r>
            <a:r>
              <a:rPr lang="en-US" b="1" dirty="0"/>
              <a:t>Division Duplexing (FDD</a:t>
            </a:r>
            <a:r>
              <a:rPr lang="en-US" b="1" dirty="0" smtClean="0"/>
              <a:t>):</a:t>
            </a: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 FDD supports two-way radio communication by using two distinct radio channels. One frequency channel is transmitted downstream from the BS to the MS (forward channel). A second frequency is used in the upstream direction and supports transmission from the MS to the BS (reverse channel).  </a:t>
            </a:r>
          </a:p>
        </p:txBody>
      </p:sp>
    </p:spTree>
    <p:extLst>
      <p:ext uri="{BB962C8B-B14F-4D97-AF65-F5344CB8AC3E}">
        <p14:creationId xmlns:p14="http://schemas.microsoft.com/office/powerpoint/2010/main" val="1653784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1" t="47444" r="19618" b="23597"/>
          <a:stretch/>
        </p:blipFill>
        <p:spPr bwMode="auto">
          <a:xfrm>
            <a:off x="3048000" y="533400"/>
            <a:ext cx="2362200" cy="152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7255" y="2133600"/>
            <a:ext cx="8077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/>
              <a:t>b. Time </a:t>
            </a:r>
            <a:r>
              <a:rPr lang="en-US" b="1" dirty="0"/>
              <a:t>Division Duplexing (TDD): </a:t>
            </a:r>
          </a:p>
          <a:p>
            <a:r>
              <a:rPr lang="en-US" b="1" dirty="0"/>
              <a:t> </a:t>
            </a:r>
          </a:p>
          <a:p>
            <a:r>
              <a:rPr lang="en-US" b="1" dirty="0"/>
              <a:t>TDD uses a single frequency band to transmit signals in both the downstream and upstream directions. TDD operates by toggling transmission directions over a time interval. This toggling takes place very rapidly and is imperceptible to the user.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31944" t="30569" r="29514" b="14470"/>
          <a:stretch/>
        </p:blipFill>
        <p:spPr bwMode="auto">
          <a:xfrm>
            <a:off x="3048000" y="3610928"/>
            <a:ext cx="2609850" cy="2092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66925" y="57562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Figure 1.5: (a) Frequency division duplexing and (b) time division duplexing.</a:t>
            </a:r>
          </a:p>
        </p:txBody>
      </p:sp>
    </p:spTree>
    <p:extLst>
      <p:ext uri="{BB962C8B-B14F-4D97-AF65-F5344CB8AC3E}">
        <p14:creationId xmlns:p14="http://schemas.microsoft.com/office/powerpoint/2010/main" val="2415616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7924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1.3	Cellular mobile radio systems</a:t>
            </a:r>
          </a:p>
          <a:p>
            <a:endParaRPr lang="en-US" b="1" dirty="0"/>
          </a:p>
          <a:p>
            <a:pPr algn="just"/>
            <a:r>
              <a:rPr lang="en-US" b="1" dirty="0"/>
              <a:t>A cellular radio system provides a wireless connection to the public telephone network for any user location within the radio range of the system. The term mobile has traditionally been used to classify a radio terminal that can be moved during communication. Cellular systems accommodate a large number of mobile units over a large area within a limited frequency spectrum. There are several types of radio transmission systems. We consider only full duplex systems. These are communication systems that allow simultaneous two-way communication. Transmission and reception for a full duplex system are typically on two different channels, so the user may constantly transmit while receiving signals from another user.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769611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b="1" dirty="0"/>
              <a:t>Other examples of radio communication applications include paging, amateur radio, dispatch, citizens band (CB), public service,   cordless phones, and terrestrial microwave radio systems.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4718096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1.3.1 The basic idea of cell  mobile communication  </a:t>
            </a:r>
          </a:p>
          <a:p>
            <a:r>
              <a:rPr lang="en-US" b="1" dirty="0"/>
              <a:t>A good way to understand the sophistication of a cell mobile  (phone) is to compare it to a </a:t>
            </a:r>
            <a:r>
              <a:rPr lang="en-US" b="1" u="sng" dirty="0">
                <a:hlinkClick r:id="rId2"/>
              </a:rPr>
              <a:t>CB radio</a:t>
            </a:r>
            <a:r>
              <a:rPr lang="en-US" b="1" dirty="0"/>
              <a:t> or a walkie-talkie. </a:t>
            </a:r>
          </a:p>
        </p:txBody>
      </p:sp>
    </p:spTree>
    <p:extLst>
      <p:ext uri="{BB962C8B-B14F-4D97-AF65-F5344CB8AC3E}">
        <p14:creationId xmlns:p14="http://schemas.microsoft.com/office/powerpoint/2010/main" val="133700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981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DR.Ahmed Saker 2o1O</cp:lastModifiedBy>
  <cp:revision>19</cp:revision>
  <dcterms:created xsi:type="dcterms:W3CDTF">2006-08-16T00:00:00Z</dcterms:created>
  <dcterms:modified xsi:type="dcterms:W3CDTF">2018-02-21T06:07:54Z</dcterms:modified>
</cp:coreProperties>
</file>