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12845"/>
            <a:ext cx="8229600" cy="4801314"/>
          </a:xfrm>
          <a:prstGeom prst="rect">
            <a:avLst/>
          </a:prstGeom>
        </p:spPr>
        <p:txBody>
          <a:bodyPr wrap="square">
            <a:spAutoFit/>
          </a:bodyPr>
          <a:lstStyle/>
          <a:p>
            <a:pPr algn="ctr"/>
            <a:r>
              <a:rPr lang="en-US" b="1" dirty="0"/>
              <a:t>Chapter 4</a:t>
            </a:r>
            <a:endParaRPr lang="en-US" dirty="0"/>
          </a:p>
          <a:p>
            <a:pPr algn="ctr"/>
            <a:r>
              <a:rPr lang="en-US" b="1" dirty="0"/>
              <a:t>Multiple access techniques for wireless system</a:t>
            </a:r>
            <a:endParaRPr lang="en-US" dirty="0"/>
          </a:p>
          <a:p>
            <a:pPr>
              <a:lnSpc>
                <a:spcPct val="150000"/>
              </a:lnSpc>
            </a:pPr>
            <a:r>
              <a:rPr lang="en-US" b="1" dirty="0"/>
              <a:t>4.1 Introduction;</a:t>
            </a:r>
          </a:p>
          <a:p>
            <a:pPr algn="just">
              <a:lnSpc>
                <a:spcPct val="150000"/>
              </a:lnSpc>
            </a:pPr>
            <a:r>
              <a:rPr lang="en-US" b="1" dirty="0"/>
              <a:t>Multiple access schemes are used to allow many mobile users to share</a:t>
            </a:r>
          </a:p>
          <a:p>
            <a:pPr algn="just">
              <a:lnSpc>
                <a:spcPct val="150000"/>
              </a:lnSpc>
            </a:pPr>
            <a:r>
              <a:rPr lang="en-US" b="1" dirty="0"/>
              <a:t>simultaneously a finite amount of radio spectrum. The sharing of spectrum is required to achieve high capacity by simultaneously allocating the available bandwidth (or the available amount of channels) to multiple users. For high quality communications, this must  be done without severe degradation in the performance of the system.  </a:t>
            </a:r>
          </a:p>
          <a:p>
            <a:pPr algn="just">
              <a:lnSpc>
                <a:spcPct val="150000"/>
              </a:lnSpc>
            </a:pPr>
            <a:r>
              <a:rPr lang="en-US" b="1" dirty="0"/>
              <a:t>The techniques used to access a satellite, so that the frequency spectrum and power are shared efficiently between a large number of users. A multiple access scheme must be able to optimize the following parameters:</a:t>
            </a:r>
          </a:p>
        </p:txBody>
      </p:sp>
    </p:spTree>
    <p:extLst>
      <p:ext uri="{BB962C8B-B14F-4D97-AF65-F5344CB8AC3E}">
        <p14:creationId xmlns:p14="http://schemas.microsoft.com/office/powerpoint/2010/main" val="703405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8001000" cy="2957861"/>
          </a:xfrm>
          <a:prstGeom prst="rect">
            <a:avLst/>
          </a:prstGeom>
        </p:spPr>
        <p:txBody>
          <a:bodyPr wrap="square">
            <a:spAutoFit/>
          </a:bodyPr>
          <a:lstStyle/>
          <a:p>
            <a:pPr algn="just">
              <a:lnSpc>
                <a:spcPct val="150000"/>
              </a:lnSpc>
            </a:pPr>
            <a:r>
              <a:rPr lang="en-US" b="1" dirty="0"/>
              <a:t>Two FDMA techniques are in operation today. One of them is the multichannel per  carrier (MCPC) technique, where the Earth station frequency multiplexes several channels into one carrier base band assembly, which then frequency modulates an RF carrier and transmits it to an FDMA satellite  transponder. In the other technique, called the single channel per carrier (SCPC), each signal channel modulates a separate RF carrier, which is then transmitted to the FDMA transponder. The modulation</a:t>
            </a:r>
          </a:p>
        </p:txBody>
      </p:sp>
      <p:sp>
        <p:nvSpPr>
          <p:cNvPr id="3" name="Rectangle 2"/>
          <p:cNvSpPr/>
          <p:nvPr/>
        </p:nvSpPr>
        <p:spPr>
          <a:xfrm>
            <a:off x="755073" y="3477406"/>
            <a:ext cx="7696200" cy="880369"/>
          </a:xfrm>
          <a:prstGeom prst="rect">
            <a:avLst/>
          </a:prstGeom>
        </p:spPr>
        <p:txBody>
          <a:bodyPr wrap="square">
            <a:spAutoFit/>
          </a:bodyPr>
          <a:lstStyle/>
          <a:p>
            <a:pPr>
              <a:lnSpc>
                <a:spcPct val="150000"/>
              </a:lnSpc>
            </a:pPr>
            <a:r>
              <a:rPr lang="en-US" b="1" dirty="0"/>
              <a:t>technique used here could either be frequency modulation (FM) in case of analogue transmission or phase shift keying (PSK) for digital transmission.</a:t>
            </a:r>
          </a:p>
        </p:txBody>
      </p:sp>
    </p:spTree>
    <p:extLst>
      <p:ext uri="{BB962C8B-B14F-4D97-AF65-F5344CB8AC3E}">
        <p14:creationId xmlns:p14="http://schemas.microsoft.com/office/powerpoint/2010/main" val="463526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2743200" y="681644"/>
            <a:ext cx="4343400" cy="3966556"/>
          </a:xfrm>
          <a:prstGeom prst="rect">
            <a:avLst/>
          </a:prstGeom>
        </p:spPr>
      </p:pic>
      <p:sp>
        <p:nvSpPr>
          <p:cNvPr id="3" name="Rectangle 2"/>
          <p:cNvSpPr/>
          <p:nvPr/>
        </p:nvSpPr>
        <p:spPr>
          <a:xfrm>
            <a:off x="2743200" y="4648200"/>
            <a:ext cx="3371564" cy="369332"/>
          </a:xfrm>
          <a:prstGeom prst="rect">
            <a:avLst/>
          </a:prstGeom>
        </p:spPr>
        <p:txBody>
          <a:bodyPr wrap="none">
            <a:spAutoFit/>
          </a:bodyPr>
          <a:lstStyle/>
          <a:p>
            <a:r>
              <a:rPr lang="en-US" b="1" i="1" dirty="0"/>
              <a:t>Figure 4.4 Basic concept of FDMA</a:t>
            </a:r>
            <a:endParaRPr lang="en-US" dirty="0"/>
          </a:p>
        </p:txBody>
      </p:sp>
    </p:spTree>
    <p:extLst>
      <p:ext uri="{BB962C8B-B14F-4D97-AF65-F5344CB8AC3E}">
        <p14:creationId xmlns:p14="http://schemas.microsoft.com/office/powerpoint/2010/main" val="1844745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848600" cy="2862322"/>
          </a:xfrm>
          <a:prstGeom prst="rect">
            <a:avLst/>
          </a:prstGeom>
        </p:spPr>
        <p:txBody>
          <a:bodyPr wrap="square">
            <a:spAutoFit/>
          </a:bodyPr>
          <a:lstStyle/>
          <a:p>
            <a:r>
              <a:rPr lang="en-US" dirty="0"/>
              <a:t> </a:t>
            </a:r>
          </a:p>
          <a:p>
            <a:pPr>
              <a:lnSpc>
                <a:spcPct val="150000"/>
              </a:lnSpc>
            </a:pPr>
            <a:r>
              <a:rPr lang="en-US" b="1" dirty="0"/>
              <a:t>4.5 Principles of  </a:t>
            </a:r>
            <a:r>
              <a:rPr lang="en-US" b="1" dirty="0" smtClean="0"/>
              <a:t>FDMA</a:t>
            </a:r>
            <a:endParaRPr lang="en-US" b="1" dirty="0"/>
          </a:p>
          <a:p>
            <a:pPr>
              <a:lnSpc>
                <a:spcPct val="150000"/>
              </a:lnSpc>
            </a:pPr>
            <a:r>
              <a:rPr lang="en-US" b="1" dirty="0"/>
              <a:t>Principles of  FDMA are explained with the help of a communications</a:t>
            </a:r>
          </a:p>
          <a:p>
            <a:pPr>
              <a:lnSpc>
                <a:spcPct val="150000"/>
              </a:lnSpc>
            </a:pPr>
            <a:r>
              <a:rPr lang="en-US" b="1" dirty="0"/>
              <a:t>route between two earth stations A and B.</a:t>
            </a:r>
          </a:p>
          <a:p>
            <a:pPr>
              <a:lnSpc>
                <a:spcPct val="150000"/>
              </a:lnSpc>
            </a:pPr>
            <a:r>
              <a:rPr lang="en-US" b="1" dirty="0"/>
              <a:t>The bandwidth BT is divided into n segments which are assigned to all n</a:t>
            </a:r>
          </a:p>
          <a:p>
            <a:pPr>
              <a:lnSpc>
                <a:spcPct val="150000"/>
              </a:lnSpc>
            </a:pPr>
            <a:r>
              <a:rPr lang="en-US" b="1" dirty="0"/>
              <a:t>earth stations in the network according to their traffic requirements. The</a:t>
            </a:r>
          </a:p>
          <a:p>
            <a:pPr>
              <a:lnSpc>
                <a:spcPct val="150000"/>
              </a:lnSpc>
            </a:pPr>
            <a:r>
              <a:rPr lang="en-US" b="1" dirty="0"/>
              <a:t>FDMA scheme is shown in   figure 4.5.</a:t>
            </a:r>
          </a:p>
        </p:txBody>
      </p:sp>
      <p:pic>
        <p:nvPicPr>
          <p:cNvPr id="3" name="Picture 2"/>
          <p:cNvPicPr/>
          <p:nvPr/>
        </p:nvPicPr>
        <p:blipFill rotWithShape="1">
          <a:blip r:embed="rId2"/>
          <a:srcRect l="26389" t="28098" r="29861" b="22499"/>
          <a:stretch/>
        </p:blipFill>
        <p:spPr bwMode="auto">
          <a:xfrm>
            <a:off x="2438400" y="3428999"/>
            <a:ext cx="3284855" cy="2085975"/>
          </a:xfrm>
          <a:prstGeom prst="rect">
            <a:avLst/>
          </a:prstGeom>
          <a:ln>
            <a:noFill/>
          </a:ln>
          <a:extLst>
            <a:ext uri="{53640926-AAD7-44D8-BBD7-CCE9431645EC}">
              <a14:shadowObscured xmlns:a14="http://schemas.microsoft.com/office/drawing/2010/main"/>
            </a:ext>
          </a:extLst>
        </p:spPr>
      </p:pic>
      <p:sp>
        <p:nvSpPr>
          <p:cNvPr id="4" name="Rectangle 3"/>
          <p:cNvSpPr/>
          <p:nvPr/>
        </p:nvSpPr>
        <p:spPr>
          <a:xfrm>
            <a:off x="3769004" y="5715000"/>
            <a:ext cx="938077" cy="369332"/>
          </a:xfrm>
          <a:prstGeom prst="rect">
            <a:avLst/>
          </a:prstGeom>
        </p:spPr>
        <p:txBody>
          <a:bodyPr wrap="none">
            <a:spAutoFit/>
          </a:bodyPr>
          <a:lstStyle/>
          <a:p>
            <a:r>
              <a:rPr lang="en-US" dirty="0"/>
              <a:t>Fig (4.5)</a:t>
            </a:r>
          </a:p>
        </p:txBody>
      </p:sp>
    </p:spTree>
    <p:extLst>
      <p:ext uri="{BB962C8B-B14F-4D97-AF65-F5344CB8AC3E}">
        <p14:creationId xmlns:p14="http://schemas.microsoft.com/office/powerpoint/2010/main" val="1280356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95745"/>
            <a:ext cx="6629400" cy="1200329"/>
          </a:xfrm>
          <a:prstGeom prst="rect">
            <a:avLst/>
          </a:prstGeom>
        </p:spPr>
        <p:txBody>
          <a:bodyPr wrap="square">
            <a:spAutoFit/>
          </a:bodyPr>
          <a:lstStyle/>
          <a:p>
            <a:pPr>
              <a:lnSpc>
                <a:spcPct val="150000"/>
              </a:lnSpc>
            </a:pPr>
            <a:r>
              <a:rPr lang="en-US" b="1" dirty="0"/>
              <a:t>A communication route between two earth stations (A and B) in the network is shown in the   figure (4.6).</a:t>
            </a:r>
          </a:p>
          <a:p>
            <a:pPr fontAlgn="base"/>
            <a:r>
              <a:rPr lang="en-US" dirty="0"/>
              <a:t> </a:t>
            </a:r>
            <a:endParaRPr lang="en-US" dirty="0">
              <a:effectLst/>
            </a:endParaRPr>
          </a:p>
        </p:txBody>
      </p:sp>
      <p:pic>
        <p:nvPicPr>
          <p:cNvPr id="3" name="Picture 2"/>
          <p:cNvPicPr/>
          <p:nvPr/>
        </p:nvPicPr>
        <p:blipFill rotWithShape="1">
          <a:blip r:embed="rId2"/>
          <a:srcRect l="27604" t="27171" r="24827" b="19103"/>
          <a:stretch/>
        </p:blipFill>
        <p:spPr bwMode="auto">
          <a:xfrm>
            <a:off x="1600200" y="1600200"/>
            <a:ext cx="5714999" cy="3505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68842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srcRect l="25694" t="26554" r="23437" b="26204"/>
          <a:stretch/>
        </p:blipFill>
        <p:spPr bwMode="auto">
          <a:xfrm>
            <a:off x="1600201" y="685801"/>
            <a:ext cx="4882832" cy="3741102"/>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3599027" y="4876800"/>
            <a:ext cx="885179" cy="369332"/>
          </a:xfrm>
          <a:prstGeom prst="rect">
            <a:avLst/>
          </a:prstGeom>
        </p:spPr>
        <p:txBody>
          <a:bodyPr wrap="none">
            <a:spAutoFit/>
          </a:bodyPr>
          <a:lstStyle/>
          <a:p>
            <a:r>
              <a:rPr lang="en-US" dirty="0"/>
              <a:t>Fig(4.6)</a:t>
            </a:r>
          </a:p>
        </p:txBody>
      </p:sp>
    </p:spTree>
    <p:extLst>
      <p:ext uri="{BB962C8B-B14F-4D97-AF65-F5344CB8AC3E}">
        <p14:creationId xmlns:p14="http://schemas.microsoft.com/office/powerpoint/2010/main" val="2512380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0"/>
            <a:ext cx="7772400" cy="3693319"/>
          </a:xfrm>
          <a:prstGeom prst="rect">
            <a:avLst/>
          </a:prstGeom>
        </p:spPr>
        <p:txBody>
          <a:bodyPr wrap="square">
            <a:spAutoFit/>
          </a:bodyPr>
          <a:lstStyle/>
          <a:p>
            <a:r>
              <a:rPr lang="en-US" dirty="0"/>
              <a:t> </a:t>
            </a:r>
          </a:p>
          <a:p>
            <a:pPr>
              <a:lnSpc>
                <a:spcPct val="150000"/>
              </a:lnSpc>
            </a:pPr>
            <a:r>
              <a:rPr lang="en-US" b="1" dirty="0"/>
              <a:t> Satellite radiated power,</a:t>
            </a:r>
          </a:p>
          <a:p>
            <a:pPr>
              <a:lnSpc>
                <a:spcPct val="150000"/>
              </a:lnSpc>
            </a:pPr>
            <a:r>
              <a:rPr lang="en-US" b="1" dirty="0"/>
              <a:t> RF spectrum,</a:t>
            </a:r>
          </a:p>
          <a:p>
            <a:pPr>
              <a:lnSpc>
                <a:spcPct val="150000"/>
              </a:lnSpc>
            </a:pPr>
            <a:r>
              <a:rPr lang="en-US" b="1" dirty="0"/>
              <a:t> Connectivity,</a:t>
            </a:r>
          </a:p>
          <a:p>
            <a:pPr>
              <a:lnSpc>
                <a:spcPct val="150000"/>
              </a:lnSpc>
            </a:pPr>
            <a:r>
              <a:rPr lang="en-US" b="1" dirty="0"/>
              <a:t> Adaptability to traffic and network growth,</a:t>
            </a:r>
          </a:p>
          <a:p>
            <a:pPr>
              <a:lnSpc>
                <a:spcPct val="150000"/>
              </a:lnSpc>
            </a:pPr>
            <a:r>
              <a:rPr lang="en-US" b="1" dirty="0"/>
              <a:t> Handling of different types of traffic,</a:t>
            </a:r>
          </a:p>
          <a:p>
            <a:pPr>
              <a:lnSpc>
                <a:spcPct val="150000"/>
              </a:lnSpc>
            </a:pPr>
            <a:r>
              <a:rPr lang="en-US" b="1" dirty="0"/>
              <a:t> Economics,</a:t>
            </a:r>
          </a:p>
          <a:p>
            <a:pPr>
              <a:lnSpc>
                <a:spcPct val="150000"/>
              </a:lnSpc>
            </a:pPr>
            <a:r>
              <a:rPr lang="en-US" b="1" dirty="0"/>
              <a:t> Ground station complexity,</a:t>
            </a:r>
          </a:p>
          <a:p>
            <a:pPr>
              <a:lnSpc>
                <a:spcPct val="150000"/>
              </a:lnSpc>
            </a:pPr>
            <a:r>
              <a:rPr lang="en-US" b="1" dirty="0"/>
              <a:t> Secrecy for some applications. </a:t>
            </a:r>
          </a:p>
        </p:txBody>
      </p:sp>
      <p:sp>
        <p:nvSpPr>
          <p:cNvPr id="3" name="Rectangle 2"/>
          <p:cNvSpPr/>
          <p:nvPr/>
        </p:nvSpPr>
        <p:spPr>
          <a:xfrm>
            <a:off x="457200" y="3693319"/>
            <a:ext cx="7543800" cy="2585323"/>
          </a:xfrm>
          <a:prstGeom prst="rect">
            <a:avLst/>
          </a:prstGeom>
        </p:spPr>
        <p:txBody>
          <a:bodyPr wrap="square">
            <a:spAutoFit/>
          </a:bodyPr>
          <a:lstStyle/>
          <a:p>
            <a:pPr>
              <a:lnSpc>
                <a:spcPct val="150000"/>
              </a:lnSpc>
            </a:pPr>
            <a:r>
              <a:rPr lang="en-US" dirty="0"/>
              <a:t> </a:t>
            </a:r>
            <a:r>
              <a:rPr lang="en-US" b="1" dirty="0"/>
              <a:t>4.2 </a:t>
            </a:r>
            <a:r>
              <a:rPr lang="en-US" b="1" dirty="0" smtClean="0"/>
              <a:t>Multiplexing</a:t>
            </a:r>
            <a:endParaRPr lang="en-US" b="1" dirty="0"/>
          </a:p>
          <a:p>
            <a:pPr>
              <a:lnSpc>
                <a:spcPct val="150000"/>
              </a:lnSpc>
            </a:pPr>
            <a:r>
              <a:rPr lang="en-US" b="1" dirty="0"/>
              <a:t>Whenever the bandwidth of a medium linking two devices is greater than the bandwidth needs of the devices, the link can be shared. Multiplexing is the set of techniques that allows the (simultaneous) transmission of multiple signals across a single data link. As data and telecommunications use increases, so does traffic.</a:t>
            </a:r>
          </a:p>
        </p:txBody>
      </p:sp>
    </p:spTree>
    <p:extLst>
      <p:ext uri="{BB962C8B-B14F-4D97-AF65-F5344CB8AC3E}">
        <p14:creationId xmlns:p14="http://schemas.microsoft.com/office/powerpoint/2010/main" val="3110113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0"/>
            <a:ext cx="5905500" cy="1828800"/>
          </a:xfrm>
          <a:prstGeom prst="rect">
            <a:avLst/>
          </a:prstGeom>
          <a:noFill/>
          <a:ln>
            <a:noFill/>
          </a:ln>
        </p:spPr>
      </p:pic>
      <p:sp>
        <p:nvSpPr>
          <p:cNvPr id="3" name="Rectangle 2"/>
          <p:cNvSpPr/>
          <p:nvPr/>
        </p:nvSpPr>
        <p:spPr>
          <a:xfrm>
            <a:off x="3317292" y="2875002"/>
            <a:ext cx="2481705" cy="369332"/>
          </a:xfrm>
          <a:prstGeom prst="rect">
            <a:avLst/>
          </a:prstGeom>
        </p:spPr>
        <p:txBody>
          <a:bodyPr wrap="none">
            <a:spAutoFit/>
          </a:bodyPr>
          <a:lstStyle/>
          <a:p>
            <a:r>
              <a:rPr lang="en-US" dirty="0"/>
              <a:t>Figure 4.1    multiplexing</a:t>
            </a:r>
          </a:p>
        </p:txBody>
      </p:sp>
      <p:sp>
        <p:nvSpPr>
          <p:cNvPr id="4" name="Rectangle 3"/>
          <p:cNvSpPr/>
          <p:nvPr/>
        </p:nvSpPr>
        <p:spPr>
          <a:xfrm>
            <a:off x="762000" y="3505200"/>
            <a:ext cx="7848600" cy="2169825"/>
          </a:xfrm>
          <a:prstGeom prst="rect">
            <a:avLst/>
          </a:prstGeom>
        </p:spPr>
        <p:txBody>
          <a:bodyPr wrap="square">
            <a:spAutoFit/>
          </a:bodyPr>
          <a:lstStyle/>
          <a:p>
            <a:pPr>
              <a:lnSpc>
                <a:spcPct val="150000"/>
              </a:lnSpc>
            </a:pPr>
            <a:r>
              <a:rPr lang="en-US" b="1" dirty="0"/>
              <a:t>4.3      Multiple Access </a:t>
            </a:r>
          </a:p>
          <a:p>
            <a:pPr>
              <a:lnSpc>
                <a:spcPct val="150000"/>
              </a:lnSpc>
            </a:pPr>
            <a:r>
              <a:rPr lang="en-US" b="1" dirty="0"/>
              <a:t>Multiple users want to communicate in common geographic area. Share the resources so that as many user as possible can communicate simultaneously without degradation in the performance of the system. Many people want to talk on their cell phones. Each phone must communicate with a base station.</a:t>
            </a:r>
          </a:p>
        </p:txBody>
      </p:sp>
    </p:spTree>
    <p:extLst>
      <p:ext uri="{BB962C8B-B14F-4D97-AF65-F5344CB8AC3E}">
        <p14:creationId xmlns:p14="http://schemas.microsoft.com/office/powerpoint/2010/main" val="2568566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889844"/>
            <a:ext cx="8077200" cy="3831818"/>
          </a:xfrm>
          <a:prstGeom prst="rect">
            <a:avLst/>
          </a:prstGeom>
        </p:spPr>
        <p:txBody>
          <a:bodyPr wrap="square">
            <a:spAutoFit/>
          </a:bodyPr>
          <a:lstStyle/>
          <a:p>
            <a:pPr fontAlgn="base">
              <a:lnSpc>
                <a:spcPct val="150000"/>
              </a:lnSpc>
            </a:pPr>
            <a:r>
              <a:rPr lang="en-US" b="1" dirty="0"/>
              <a:t>The Most Important  Access </a:t>
            </a:r>
            <a:r>
              <a:rPr lang="en-GB" b="1" dirty="0"/>
              <a:t>Utilization Schemes (Techniques</a:t>
            </a:r>
            <a:r>
              <a:rPr lang="en-GB" b="1" dirty="0" smtClean="0"/>
              <a:t>):</a:t>
            </a:r>
            <a:endParaRPr lang="en-US" b="1" dirty="0"/>
          </a:p>
          <a:p>
            <a:pPr lvl="0" fontAlgn="base">
              <a:lnSpc>
                <a:spcPct val="150000"/>
              </a:lnSpc>
            </a:pPr>
            <a:r>
              <a:rPr lang="en-GB" b="1" dirty="0"/>
              <a:t>FDMA (Frequency Division Multiple Access)</a:t>
            </a:r>
            <a:endParaRPr lang="en-US" b="1" dirty="0"/>
          </a:p>
          <a:p>
            <a:pPr lvl="0" fontAlgn="base">
              <a:lnSpc>
                <a:spcPct val="150000"/>
              </a:lnSpc>
            </a:pPr>
            <a:r>
              <a:rPr lang="en-GB" b="1" dirty="0"/>
              <a:t>TDMA (Time Division Multiple Access)</a:t>
            </a:r>
            <a:endParaRPr lang="en-US" b="1" dirty="0"/>
          </a:p>
          <a:p>
            <a:pPr lvl="0" fontAlgn="base">
              <a:lnSpc>
                <a:spcPct val="150000"/>
              </a:lnSpc>
            </a:pPr>
            <a:r>
              <a:rPr lang="en-GB" b="1" dirty="0"/>
              <a:t>CDMA (Coded Division Multiple Access</a:t>
            </a:r>
            <a:r>
              <a:rPr lang="en-GB" b="1" dirty="0" smtClean="0"/>
              <a:t>)</a:t>
            </a:r>
            <a:endParaRPr lang="en-US" b="1" dirty="0"/>
          </a:p>
          <a:p>
            <a:pPr>
              <a:lnSpc>
                <a:spcPct val="150000"/>
              </a:lnSpc>
            </a:pPr>
            <a:r>
              <a:rPr lang="en-US" b="1" dirty="0"/>
              <a:t> 4.2  Frequency Division Multiple Access (FDMA) </a:t>
            </a:r>
          </a:p>
          <a:p>
            <a:pPr>
              <a:lnSpc>
                <a:spcPct val="150000"/>
              </a:lnSpc>
            </a:pPr>
            <a:r>
              <a:rPr lang="en-US" b="1" dirty="0"/>
              <a:t> FDMA is one of the earliest multiple-access techniques for cellular systems when continuous transmission is required for analog services. In this technique the bandwidth is divided into a number of channels and distributed among users with a finite portion of bandwidth for permanent use as illustrated in figure 4.2.</a:t>
            </a:r>
          </a:p>
        </p:txBody>
      </p:sp>
    </p:spTree>
    <p:extLst>
      <p:ext uri="{BB962C8B-B14F-4D97-AF65-F5344CB8AC3E}">
        <p14:creationId xmlns:p14="http://schemas.microsoft.com/office/powerpoint/2010/main" val="1615173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7986" y="609600"/>
            <a:ext cx="3910014" cy="2362200"/>
          </a:xfrm>
          <a:prstGeom prst="rect">
            <a:avLst/>
          </a:prstGeom>
          <a:noFill/>
          <a:ln w="9525">
            <a:noFill/>
            <a:miter lim="800000"/>
            <a:headEnd/>
            <a:tailEnd/>
          </a:ln>
        </p:spPr>
      </p:pic>
      <p:sp>
        <p:nvSpPr>
          <p:cNvPr id="3" name="Rectangle 2"/>
          <p:cNvSpPr/>
          <p:nvPr/>
        </p:nvSpPr>
        <p:spPr>
          <a:xfrm>
            <a:off x="2821429" y="3001879"/>
            <a:ext cx="3528851" cy="369332"/>
          </a:xfrm>
          <a:prstGeom prst="rect">
            <a:avLst/>
          </a:prstGeom>
        </p:spPr>
        <p:txBody>
          <a:bodyPr wrap="none">
            <a:spAutoFit/>
          </a:bodyPr>
          <a:lstStyle/>
          <a:p>
            <a:r>
              <a:rPr lang="en-US" dirty="0"/>
              <a:t>Figure 4.2 Channel usages by FDMA</a:t>
            </a:r>
          </a:p>
        </p:txBody>
      </p:sp>
      <p:sp>
        <p:nvSpPr>
          <p:cNvPr id="4" name="Rectangle 3"/>
          <p:cNvSpPr/>
          <p:nvPr/>
        </p:nvSpPr>
        <p:spPr>
          <a:xfrm>
            <a:off x="585354" y="3505200"/>
            <a:ext cx="8001000" cy="2957861"/>
          </a:xfrm>
          <a:prstGeom prst="rect">
            <a:avLst/>
          </a:prstGeom>
        </p:spPr>
        <p:txBody>
          <a:bodyPr wrap="square">
            <a:spAutoFit/>
          </a:bodyPr>
          <a:lstStyle/>
          <a:p>
            <a:pPr>
              <a:lnSpc>
                <a:spcPct val="150000"/>
              </a:lnSpc>
            </a:pPr>
            <a:r>
              <a:rPr lang="en-US" b="1" dirty="0"/>
              <a:t>The FDMA operation is illustrated as follows </a:t>
            </a:r>
          </a:p>
          <a:p>
            <a:pPr>
              <a:lnSpc>
                <a:spcPct val="150000"/>
              </a:lnSpc>
            </a:pPr>
            <a:r>
              <a:rPr lang="en-US" b="1" dirty="0"/>
              <a:t>  a. Given Radio Spectrum (RF BW) is divided into a large number of narrow-band radio channels called sub-divisions</a:t>
            </a:r>
          </a:p>
          <a:p>
            <a:pPr>
              <a:lnSpc>
                <a:spcPct val="150000"/>
              </a:lnSpc>
            </a:pPr>
            <a:r>
              <a:rPr lang="en-US" b="1" dirty="0"/>
              <a:t>b.  Each sub-division has its own sub-carrier called IF Carrier</a:t>
            </a:r>
          </a:p>
          <a:p>
            <a:pPr>
              <a:lnSpc>
                <a:spcPct val="150000"/>
              </a:lnSpc>
            </a:pPr>
            <a:r>
              <a:rPr lang="en-US" b="1" dirty="0"/>
              <a:t>c. A control mechanism is required to ensure that each user/earth station uses only its own assigned sub-division at any time</a:t>
            </a:r>
          </a:p>
          <a:p>
            <a:pPr>
              <a:lnSpc>
                <a:spcPct val="150000"/>
              </a:lnSpc>
            </a:pPr>
            <a:r>
              <a:rPr lang="en-GB" b="1" dirty="0"/>
              <a:t>d. Guard bands are used to prevent interference on the receiving end of the signal</a:t>
            </a:r>
            <a:endParaRPr lang="en-US" b="1" dirty="0"/>
          </a:p>
        </p:txBody>
      </p:sp>
    </p:spTree>
    <p:extLst>
      <p:ext uri="{BB962C8B-B14F-4D97-AF65-F5344CB8AC3E}">
        <p14:creationId xmlns:p14="http://schemas.microsoft.com/office/powerpoint/2010/main" val="1625926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533400"/>
            <a:ext cx="7772400" cy="1295868"/>
          </a:xfrm>
          <a:prstGeom prst="rect">
            <a:avLst/>
          </a:prstGeom>
        </p:spPr>
        <p:txBody>
          <a:bodyPr wrap="square">
            <a:spAutoFit/>
          </a:bodyPr>
          <a:lstStyle/>
          <a:p>
            <a:pPr>
              <a:lnSpc>
                <a:spcPct val="150000"/>
              </a:lnSpc>
            </a:pPr>
            <a:r>
              <a:rPr lang="en-US" b="1" dirty="0"/>
              <a:t>FDMA allocates a specific carrier frequency to a communication channel. The number of different users is limited to the number of "slices" in the frequency spectrum (Figure 5.3 ).  </a:t>
            </a:r>
          </a:p>
        </p:txBody>
      </p:sp>
      <p:pic>
        <p:nvPicPr>
          <p:cNvPr id="3" name="Picture 2" descr="Figure 8. Carrier-frequency allocations among different users in a FDMA system."/>
          <p:cNvPicPr/>
          <p:nvPr/>
        </p:nvPicPr>
        <p:blipFill>
          <a:blip r:embed="rId2">
            <a:extLst>
              <a:ext uri="{28A0092B-C50C-407E-A947-70E740481C1C}">
                <a14:useLocalDpi xmlns:a14="http://schemas.microsoft.com/office/drawing/2010/main" val="0"/>
              </a:ext>
            </a:extLst>
          </a:blip>
          <a:srcRect/>
          <a:stretch>
            <a:fillRect/>
          </a:stretch>
        </p:blipFill>
        <p:spPr bwMode="auto">
          <a:xfrm>
            <a:off x="2991282" y="2057400"/>
            <a:ext cx="3790518" cy="1600200"/>
          </a:xfrm>
          <a:prstGeom prst="rect">
            <a:avLst/>
          </a:prstGeom>
          <a:noFill/>
          <a:ln>
            <a:noFill/>
          </a:ln>
        </p:spPr>
      </p:pic>
      <p:sp>
        <p:nvSpPr>
          <p:cNvPr id="4" name="Rectangle 3"/>
          <p:cNvSpPr/>
          <p:nvPr/>
        </p:nvSpPr>
        <p:spPr>
          <a:xfrm>
            <a:off x="2209800" y="3860494"/>
            <a:ext cx="4572000" cy="923330"/>
          </a:xfrm>
          <a:prstGeom prst="rect">
            <a:avLst/>
          </a:prstGeom>
        </p:spPr>
        <p:txBody>
          <a:bodyPr>
            <a:spAutoFit/>
          </a:bodyPr>
          <a:lstStyle/>
          <a:p>
            <a:r>
              <a:rPr lang="en-US" i="1" dirty="0"/>
              <a:t>Figure 4.3 Carrier-frequency allocations among different users in a FDMA system.</a:t>
            </a:r>
            <a:endParaRPr lang="en-US" dirty="0"/>
          </a:p>
          <a:p>
            <a:r>
              <a:rPr lang="en-US" dirty="0"/>
              <a:t> </a:t>
            </a:r>
          </a:p>
        </p:txBody>
      </p:sp>
    </p:spTree>
    <p:extLst>
      <p:ext uri="{BB962C8B-B14F-4D97-AF65-F5344CB8AC3E}">
        <p14:creationId xmlns:p14="http://schemas.microsoft.com/office/powerpoint/2010/main" val="3823897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81000"/>
            <a:ext cx="7543800" cy="3373359"/>
          </a:xfrm>
          <a:prstGeom prst="rect">
            <a:avLst/>
          </a:prstGeom>
        </p:spPr>
        <p:txBody>
          <a:bodyPr wrap="square">
            <a:spAutoFit/>
          </a:bodyPr>
          <a:lstStyle/>
          <a:p>
            <a:pPr>
              <a:lnSpc>
                <a:spcPct val="150000"/>
              </a:lnSpc>
            </a:pPr>
            <a:r>
              <a:rPr lang="en-GB" b="1" i="1" dirty="0"/>
              <a:t>4.2.1 FDMA-Applications</a:t>
            </a:r>
            <a:endParaRPr lang="en-US" b="1" dirty="0"/>
          </a:p>
          <a:p>
            <a:pPr lvl="0" fontAlgn="base">
              <a:lnSpc>
                <a:spcPct val="150000"/>
              </a:lnSpc>
            </a:pPr>
            <a:r>
              <a:rPr lang="en-GB" b="1" dirty="0"/>
              <a:t>FDMA is used in a variety of applications such as: telephone systems, radio systems, cable TV at homes.</a:t>
            </a:r>
            <a:endParaRPr lang="en-US" b="1" dirty="0"/>
          </a:p>
          <a:p>
            <a:pPr lvl="0" fontAlgn="base">
              <a:lnSpc>
                <a:spcPct val="150000"/>
              </a:lnSpc>
            </a:pPr>
            <a:r>
              <a:rPr lang="en-GB" b="1" dirty="0"/>
              <a:t>The first generation of Mobile networks. FD,TD-MA.</a:t>
            </a:r>
            <a:endParaRPr lang="en-US" b="1" dirty="0"/>
          </a:p>
          <a:p>
            <a:pPr lvl="0" fontAlgn="base">
              <a:lnSpc>
                <a:spcPct val="150000"/>
              </a:lnSpc>
            </a:pPr>
            <a:r>
              <a:rPr lang="en-GB" b="1" dirty="0"/>
              <a:t>GSM (Global System of Mobile Telecommunication) uses FDMA in combination with TDMA.</a:t>
            </a:r>
            <a:endParaRPr lang="en-US" b="1" dirty="0"/>
          </a:p>
          <a:p>
            <a:pPr lvl="0" fontAlgn="base">
              <a:lnSpc>
                <a:spcPct val="150000"/>
              </a:lnSpc>
            </a:pPr>
            <a:r>
              <a:rPr lang="en-GB" b="1" dirty="0"/>
              <a:t>UMTS (Universal Mobile Telecommunication Systems-3G) in combination with other multiplexing techniques</a:t>
            </a:r>
            <a:endParaRPr lang="en-US" b="1" dirty="0">
              <a:effectLst/>
            </a:endParaRPr>
          </a:p>
        </p:txBody>
      </p:sp>
      <p:sp>
        <p:nvSpPr>
          <p:cNvPr id="3" name="Rectangle 2"/>
          <p:cNvSpPr/>
          <p:nvPr/>
        </p:nvSpPr>
        <p:spPr>
          <a:xfrm>
            <a:off x="838200" y="3962400"/>
            <a:ext cx="7315200" cy="1200329"/>
          </a:xfrm>
          <a:prstGeom prst="rect">
            <a:avLst/>
          </a:prstGeom>
        </p:spPr>
        <p:txBody>
          <a:bodyPr wrap="square">
            <a:spAutoFit/>
          </a:bodyPr>
          <a:lstStyle/>
          <a:p>
            <a:r>
              <a:rPr lang="en-US" b="1" dirty="0"/>
              <a:t>4.3  FDMA may be divided into two main categories:</a:t>
            </a:r>
          </a:p>
          <a:p>
            <a:r>
              <a:rPr lang="en-US" b="1" dirty="0"/>
              <a:t> </a:t>
            </a:r>
          </a:p>
          <a:p>
            <a:r>
              <a:rPr lang="en-US" b="1" dirty="0"/>
              <a:t>1. Multiple channel per carrier   (MCPC)</a:t>
            </a:r>
          </a:p>
          <a:p>
            <a:r>
              <a:rPr lang="en-US" b="1" dirty="0"/>
              <a:t>2. Single channel per carrier   (SCPC) </a:t>
            </a:r>
          </a:p>
        </p:txBody>
      </p:sp>
    </p:spTree>
    <p:extLst>
      <p:ext uri="{BB962C8B-B14F-4D97-AF65-F5344CB8AC3E}">
        <p14:creationId xmlns:p14="http://schemas.microsoft.com/office/powerpoint/2010/main" val="3816634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3509" y="457200"/>
            <a:ext cx="7848600" cy="3831818"/>
          </a:xfrm>
          <a:prstGeom prst="rect">
            <a:avLst/>
          </a:prstGeom>
        </p:spPr>
        <p:txBody>
          <a:bodyPr wrap="square">
            <a:spAutoFit/>
          </a:bodyPr>
          <a:lstStyle/>
          <a:p>
            <a:pPr>
              <a:lnSpc>
                <a:spcPct val="150000"/>
              </a:lnSpc>
            </a:pPr>
            <a:r>
              <a:rPr lang="en-US" b="1" dirty="0"/>
              <a:t> SCPC- a system where each sub-division carries only one 4-kHz voice channel</a:t>
            </a:r>
          </a:p>
          <a:p>
            <a:pPr>
              <a:lnSpc>
                <a:spcPct val="150000"/>
              </a:lnSpc>
            </a:pPr>
            <a:r>
              <a:rPr lang="en-US" b="1" dirty="0"/>
              <a:t> MCPC-a system where several speech/voice band channels are frequency-division multiplexed to form a group, super-group or even master-group</a:t>
            </a:r>
          </a:p>
          <a:p>
            <a:pPr>
              <a:lnSpc>
                <a:spcPct val="150000"/>
              </a:lnSpc>
            </a:pPr>
            <a:r>
              <a:rPr lang="en-US" b="1" dirty="0"/>
              <a:t>The previous example is for MCPC system.</a:t>
            </a:r>
          </a:p>
          <a:p>
            <a:pPr>
              <a:lnSpc>
                <a:spcPct val="150000"/>
              </a:lnSpc>
            </a:pPr>
            <a:r>
              <a:rPr lang="en-US" b="1" dirty="0"/>
              <a:t>Baseband filter in earth station receiver corresponds to a specific transmitting station. Any change  in traffic requires the retuning of this filter</a:t>
            </a:r>
            <a:r>
              <a:rPr lang="en-US" b="1" dirty="0" smtClean="0"/>
              <a:t>.</a:t>
            </a:r>
            <a:endParaRPr lang="en-US" b="1" dirty="0"/>
          </a:p>
          <a:p>
            <a:pPr>
              <a:lnSpc>
                <a:spcPct val="150000"/>
              </a:lnSpc>
            </a:pPr>
            <a:r>
              <a:rPr lang="en-US" b="1" dirty="0"/>
              <a:t>When traffic is low, e.g. service to remote areas, MCPC becomes wasteful of bandwidth because most of the channels remain unutilized for a significant part of the time.  SCPC is used in this case.</a:t>
            </a:r>
          </a:p>
        </p:txBody>
      </p:sp>
      <p:sp>
        <p:nvSpPr>
          <p:cNvPr id="3" name="Rectangle 2"/>
          <p:cNvSpPr/>
          <p:nvPr/>
        </p:nvSpPr>
        <p:spPr>
          <a:xfrm>
            <a:off x="713509" y="4314173"/>
            <a:ext cx="7592291" cy="1295868"/>
          </a:xfrm>
          <a:prstGeom prst="rect">
            <a:avLst/>
          </a:prstGeom>
        </p:spPr>
        <p:txBody>
          <a:bodyPr wrap="square">
            <a:spAutoFit/>
          </a:bodyPr>
          <a:lstStyle/>
          <a:p>
            <a:pPr>
              <a:lnSpc>
                <a:spcPct val="150000"/>
              </a:lnSpc>
            </a:pPr>
            <a:r>
              <a:rPr lang="en-US" b="1" dirty="0"/>
              <a:t>In SCPC, each carrier transmits a single channel. SCPC may be pre-assigned</a:t>
            </a:r>
          </a:p>
          <a:p>
            <a:pPr>
              <a:lnSpc>
                <a:spcPct val="150000"/>
              </a:lnSpc>
            </a:pPr>
            <a:r>
              <a:rPr lang="en-US" b="1" dirty="0"/>
              <a:t>or demand-assigned. Pre-assigned  e.g. 5 – 10 channels are permanently assigned to an earth station. </a:t>
            </a:r>
          </a:p>
        </p:txBody>
      </p:sp>
    </p:spTree>
    <p:extLst>
      <p:ext uri="{BB962C8B-B14F-4D97-AF65-F5344CB8AC3E}">
        <p14:creationId xmlns:p14="http://schemas.microsoft.com/office/powerpoint/2010/main" val="641130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1945" y="609600"/>
            <a:ext cx="7848600" cy="2957861"/>
          </a:xfrm>
          <a:prstGeom prst="rect">
            <a:avLst/>
          </a:prstGeom>
        </p:spPr>
        <p:txBody>
          <a:bodyPr wrap="square">
            <a:spAutoFit/>
          </a:bodyPr>
          <a:lstStyle/>
          <a:p>
            <a:pPr>
              <a:lnSpc>
                <a:spcPct val="150000"/>
              </a:lnSpc>
            </a:pPr>
            <a:r>
              <a:rPr lang="en-US" b="1" dirty="0"/>
              <a:t>4.4  Basic concept of FDMA in satellite communication </a:t>
            </a:r>
          </a:p>
          <a:p>
            <a:pPr>
              <a:lnSpc>
                <a:spcPct val="150000"/>
              </a:lnSpc>
            </a:pPr>
            <a:r>
              <a:rPr lang="en-US" b="1" dirty="0"/>
              <a:t>FDMA was the first multiple access technique employed in satellite communications. Because of its simplicity and flexibility, it remains very commonly used. In FDMA, a different frequency is allocated in a transponder to each carrier (possibly multi-destination) to be transmitted by an earth station, and then a given bandwidth, in proportion with the carrier capacity, is also allocated.</a:t>
            </a:r>
          </a:p>
        </p:txBody>
      </p:sp>
      <p:sp>
        <p:nvSpPr>
          <p:cNvPr id="3" name="Rectangle 2"/>
          <p:cNvSpPr/>
          <p:nvPr/>
        </p:nvSpPr>
        <p:spPr>
          <a:xfrm>
            <a:off x="796636" y="3726046"/>
            <a:ext cx="7696200" cy="1338828"/>
          </a:xfrm>
          <a:prstGeom prst="rect">
            <a:avLst/>
          </a:prstGeom>
        </p:spPr>
        <p:txBody>
          <a:bodyPr wrap="square">
            <a:spAutoFit/>
          </a:bodyPr>
          <a:lstStyle/>
          <a:p>
            <a:pPr>
              <a:lnSpc>
                <a:spcPct val="150000"/>
              </a:lnSpc>
            </a:pPr>
            <a:r>
              <a:rPr lang="en-US" b="1" dirty="0"/>
              <a:t>Figure 4.4 </a:t>
            </a:r>
            <a:r>
              <a:rPr lang="en-US" b="1" dirty="0" smtClean="0"/>
              <a:t> illustrates </a:t>
            </a:r>
            <a:r>
              <a:rPr lang="en-US" b="1" dirty="0"/>
              <a:t>the basic concept of FDMA in satellite communications.</a:t>
            </a:r>
          </a:p>
          <a:p>
            <a:pPr>
              <a:lnSpc>
                <a:spcPct val="150000"/>
              </a:lnSpc>
            </a:pPr>
            <a:r>
              <a:rPr lang="en-US" b="1" dirty="0"/>
              <a:t>Different Earth stations are capable of selecting the carrier frequency containing messages of their interest. </a:t>
            </a:r>
            <a:endParaRPr lang="en-US" b="1" dirty="0"/>
          </a:p>
        </p:txBody>
      </p:sp>
    </p:spTree>
    <p:extLst>
      <p:ext uri="{BB962C8B-B14F-4D97-AF65-F5344CB8AC3E}">
        <p14:creationId xmlns:p14="http://schemas.microsoft.com/office/powerpoint/2010/main" val="34646151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932</Words>
  <Application>Microsoft Office PowerPoint</Application>
  <PresentationFormat>On-screen Show (4:3)</PresentationFormat>
  <Paragraphs>69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DR.Ahmed Saker 2o1O</cp:lastModifiedBy>
  <cp:revision>5</cp:revision>
  <dcterms:created xsi:type="dcterms:W3CDTF">2006-08-16T00:00:00Z</dcterms:created>
  <dcterms:modified xsi:type="dcterms:W3CDTF">2018-02-20T16:08:54Z</dcterms:modified>
</cp:coreProperties>
</file>