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en.wikipedia.org/wiki/Transceiver" TargetMode="External"/><Relationship Id="rId2" Type="http://schemas.openxmlformats.org/officeDocument/2006/relationships/hyperlink" Target="http://en.wikipedia.org/wiki/Radio" TargetMode="External"/><Relationship Id="rId1" Type="http://schemas.openxmlformats.org/officeDocument/2006/relationships/slideLayout" Target="../slideLayouts/slideLayout7.xml"/><Relationship Id="rId5" Type="http://schemas.openxmlformats.org/officeDocument/2006/relationships/hyperlink" Target="http://en.wikipedia.org/wiki/Base_station" TargetMode="External"/><Relationship Id="rId4" Type="http://schemas.openxmlformats.org/officeDocument/2006/relationships/hyperlink" Target="http://en.wikipedia.org/wiki/Cell_site"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Telephone" TargetMode="External"/><Relationship Id="rId2" Type="http://schemas.openxmlformats.org/officeDocument/2006/relationships/hyperlink" Target="http://en.wikipedia.org/wiki/Mobile_phone" TargetMode="Externa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hyperlink" Target="http://en.wikipedia.org/wiki/Cell_sit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en.wikipedia.org/wiki/Communications_satellite" TargetMode="External"/><Relationship Id="rId13" Type="http://schemas.openxmlformats.org/officeDocument/2006/relationships/hyperlink" Target="http://en.wikipedia.org/wiki/Mobile_phone" TargetMode="External"/><Relationship Id="rId3" Type="http://schemas.openxmlformats.org/officeDocument/2006/relationships/hyperlink" Target="http://en.wikipedia.org/wiki/Telephone_network" TargetMode="External"/><Relationship Id="rId7" Type="http://schemas.openxmlformats.org/officeDocument/2006/relationships/hyperlink" Target="http://en.wikipedia.org/wiki/Cellular_network" TargetMode="External"/><Relationship Id="rId12" Type="http://schemas.openxmlformats.org/officeDocument/2006/relationships/hyperlink" Target="http://en.wikipedia.org/wiki/Digital" TargetMode="External"/><Relationship Id="rId2" Type="http://schemas.openxmlformats.org/officeDocument/2006/relationships/hyperlink" Target="http://en.wikipedia.org/wiki/Circuit_switching" TargetMode="External"/><Relationship Id="rId1" Type="http://schemas.openxmlformats.org/officeDocument/2006/relationships/slideLayout" Target="../slideLayouts/slideLayout7.xml"/><Relationship Id="rId6" Type="http://schemas.openxmlformats.org/officeDocument/2006/relationships/hyperlink" Target="http://en.wikipedia.org/wiki/Microwave_transmission" TargetMode="External"/><Relationship Id="rId11" Type="http://schemas.openxmlformats.org/officeDocument/2006/relationships/hyperlink" Target="http://en.wikipedia.org/wiki/Analog_signal" TargetMode="External"/><Relationship Id="rId5" Type="http://schemas.openxmlformats.org/officeDocument/2006/relationships/hyperlink" Target="http://en.wikipedia.org/wiki/Fiber_optic_cable" TargetMode="External"/><Relationship Id="rId10" Type="http://schemas.openxmlformats.org/officeDocument/2006/relationships/hyperlink" Target="http://en.wikipedia.org/wiki/Switching_center" TargetMode="External"/><Relationship Id="rId4" Type="http://schemas.openxmlformats.org/officeDocument/2006/relationships/hyperlink" Target="http://en.wikipedia.org/wiki/Telephone_line" TargetMode="External"/><Relationship Id="rId9" Type="http://schemas.openxmlformats.org/officeDocument/2006/relationships/hyperlink" Target="http://en.wikipedia.org/wiki/Undersea_cable" TargetMode="External"/><Relationship Id="rId14" Type="http://schemas.openxmlformats.org/officeDocument/2006/relationships/hyperlink" Target="http://en.wikipedia.org/wiki/Landline#Fixed_phone"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electronics.howstuffworks.com/question326.ht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751344"/>
            <a:ext cx="8001000" cy="5493812"/>
          </a:xfrm>
          <a:prstGeom prst="rect">
            <a:avLst/>
          </a:prstGeom>
        </p:spPr>
        <p:txBody>
          <a:bodyPr wrap="square">
            <a:spAutoFit/>
          </a:bodyPr>
          <a:lstStyle/>
          <a:p>
            <a:pPr algn="ctr"/>
            <a:r>
              <a:rPr lang="en-US" b="1" dirty="0"/>
              <a:t>Chapter 2</a:t>
            </a:r>
            <a:endParaRPr lang="en-US" dirty="0"/>
          </a:p>
          <a:p>
            <a:pPr algn="ctr"/>
            <a:r>
              <a:rPr lang="en-US" b="1" dirty="0"/>
              <a:t>Cellular network</a:t>
            </a:r>
            <a:endParaRPr lang="en-US" dirty="0"/>
          </a:p>
          <a:p>
            <a:r>
              <a:rPr lang="en-US" b="1" dirty="0"/>
              <a:t>2.1 Introduction :</a:t>
            </a:r>
            <a:endParaRPr lang="en-US" dirty="0"/>
          </a:p>
          <a:p>
            <a:pPr algn="just">
              <a:lnSpc>
                <a:spcPct val="150000"/>
              </a:lnSpc>
            </a:pPr>
            <a:r>
              <a:rPr lang="en-US" b="1" dirty="0"/>
              <a:t>A cellular network is a </a:t>
            </a:r>
            <a:r>
              <a:rPr lang="en-US" b="1" u="sng" dirty="0">
                <a:hlinkClick r:id="rId2" tooltip="Radio"/>
              </a:rPr>
              <a:t>radio</a:t>
            </a:r>
            <a:r>
              <a:rPr lang="en-US" b="1" dirty="0"/>
              <a:t> network made up of a number of radio cells (or just cells) each served by at least one fixed-location </a:t>
            </a:r>
            <a:r>
              <a:rPr lang="en-US" b="1" u="sng" dirty="0">
                <a:hlinkClick r:id="rId3" tooltip="Transceiver"/>
              </a:rPr>
              <a:t>transceiver</a:t>
            </a:r>
            <a:r>
              <a:rPr lang="en-US" b="1" dirty="0"/>
              <a:t> known as a </a:t>
            </a:r>
            <a:r>
              <a:rPr lang="en-US" b="1" u="sng" dirty="0">
                <a:hlinkClick r:id="rId4" tooltip="Cell site"/>
              </a:rPr>
              <a:t>cell site</a:t>
            </a:r>
            <a:r>
              <a:rPr lang="en-US" b="1" dirty="0"/>
              <a:t> or </a:t>
            </a:r>
            <a:r>
              <a:rPr lang="en-US" b="1" u="sng" dirty="0">
                <a:hlinkClick r:id="rId5" tooltip="Base station"/>
              </a:rPr>
              <a:t>base station</a:t>
            </a:r>
            <a:r>
              <a:rPr lang="en-US" b="1" dirty="0"/>
              <a:t>. These cells cover different land areas to provide radio coverage over a wider area than the area of one cell, so that a variable number of portable transceivers can be used in any one cell and moved through more than one cell during transmission.</a:t>
            </a:r>
          </a:p>
          <a:p>
            <a:pPr algn="just">
              <a:lnSpc>
                <a:spcPct val="150000"/>
              </a:lnSpc>
            </a:pPr>
            <a:r>
              <a:rPr lang="en-US" b="1" dirty="0"/>
              <a:t>Cellular networks offer a number of advantages over alternative solutions:</a:t>
            </a:r>
          </a:p>
          <a:p>
            <a:pPr lvl="0" algn="just">
              <a:lnSpc>
                <a:spcPct val="150000"/>
              </a:lnSpc>
            </a:pPr>
            <a:r>
              <a:rPr lang="en-US" b="1" dirty="0"/>
              <a:t>increased capacity </a:t>
            </a:r>
          </a:p>
          <a:p>
            <a:pPr lvl="0" algn="just">
              <a:lnSpc>
                <a:spcPct val="150000"/>
              </a:lnSpc>
            </a:pPr>
            <a:r>
              <a:rPr lang="en-US" b="1" dirty="0"/>
              <a:t>reduced power usage </a:t>
            </a:r>
          </a:p>
          <a:p>
            <a:pPr lvl="0" algn="just">
              <a:lnSpc>
                <a:spcPct val="150000"/>
              </a:lnSpc>
            </a:pPr>
            <a:r>
              <a:rPr lang="en-US" b="1" dirty="0"/>
              <a:t>larger coverage area </a:t>
            </a:r>
          </a:p>
          <a:p>
            <a:pPr lvl="0" algn="just">
              <a:lnSpc>
                <a:spcPct val="150000"/>
              </a:lnSpc>
            </a:pPr>
            <a:r>
              <a:rPr lang="en-US" b="1" dirty="0"/>
              <a:t>reduced interference from other signals </a:t>
            </a:r>
          </a:p>
        </p:txBody>
      </p:sp>
    </p:spTree>
    <p:extLst>
      <p:ext uri="{BB962C8B-B14F-4D97-AF65-F5344CB8AC3E}">
        <p14:creationId xmlns:p14="http://schemas.microsoft.com/office/powerpoint/2010/main" val="3144837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85800"/>
            <a:ext cx="8077200" cy="2723823"/>
          </a:xfrm>
          <a:prstGeom prst="rect">
            <a:avLst/>
          </a:prstGeom>
        </p:spPr>
        <p:txBody>
          <a:bodyPr wrap="square">
            <a:spAutoFit/>
          </a:bodyPr>
          <a:lstStyle/>
          <a:p>
            <a:r>
              <a:rPr lang="en-US" b="1" dirty="0"/>
              <a:t>The most common example of a cellular network is a </a:t>
            </a:r>
            <a:r>
              <a:rPr lang="en-US" b="1" u="sng" dirty="0">
                <a:hlinkClick r:id="rId2" tooltip="Mobile phone"/>
              </a:rPr>
              <a:t>mobile phone</a:t>
            </a:r>
            <a:r>
              <a:rPr lang="en-US" b="1" dirty="0"/>
              <a:t> (cell phone) network. A mobile phone is a portable </a:t>
            </a:r>
            <a:r>
              <a:rPr lang="en-US" b="1" u="sng" dirty="0">
                <a:hlinkClick r:id="rId3" tooltip="Telephone"/>
              </a:rPr>
              <a:t>telephone</a:t>
            </a:r>
            <a:r>
              <a:rPr lang="en-US" b="1" dirty="0"/>
              <a:t> which receives or makes calls through a </a:t>
            </a:r>
            <a:r>
              <a:rPr lang="en-US" b="1" u="sng" dirty="0">
                <a:hlinkClick r:id="rId4" tooltip="Cell site"/>
              </a:rPr>
              <a:t>cell site</a:t>
            </a:r>
            <a:r>
              <a:rPr lang="en-US" b="1" dirty="0"/>
              <a:t> (base station), or transmitting </a:t>
            </a:r>
            <a:r>
              <a:rPr lang="en-US" b="1" dirty="0" smtClean="0"/>
              <a:t>tower.</a:t>
            </a:r>
            <a:endParaRPr lang="en-US" sz="1600" b="1" dirty="0"/>
          </a:p>
          <a:p>
            <a:pPr>
              <a:lnSpc>
                <a:spcPct val="150000"/>
              </a:lnSpc>
            </a:pPr>
            <a:r>
              <a:rPr lang="en-US" b="1" dirty="0" smtClean="0">
                <a:effectLst>
                  <a:outerShdw blurRad="50800" dist="38100" algn="tr" rotWithShape="0">
                    <a:prstClr val="black">
                      <a:alpha val="40000"/>
                    </a:prstClr>
                  </a:outerShdw>
                </a:effectLst>
              </a:rPr>
              <a:t>2.2 Cellular </a:t>
            </a:r>
            <a:r>
              <a:rPr lang="en-US" b="1" dirty="0">
                <a:effectLst>
                  <a:outerShdw blurRad="50800" dist="38100" algn="tr" rotWithShape="0">
                    <a:prstClr val="black">
                      <a:alpha val="40000"/>
                    </a:prstClr>
                  </a:outerShdw>
                </a:effectLst>
              </a:rPr>
              <a:t>Network Organization</a:t>
            </a:r>
            <a:endParaRPr lang="en-US" sz="1200" b="1" dirty="0"/>
          </a:p>
          <a:p>
            <a:pPr fontAlgn="base"/>
            <a:r>
              <a:rPr lang="en-US" b="1" dirty="0"/>
              <a:t>The first generation cellular system that is analogue works by organizing a group of adjoining cells, each cell is managed by a base station (BS). The base stations are connected to public switch telephone networks (PSTN) through the mobile switching  centers (MSCs) by land </a:t>
            </a:r>
            <a:r>
              <a:rPr lang="en-US" b="1" dirty="0" smtClean="0"/>
              <a:t>links   (</a:t>
            </a:r>
            <a:r>
              <a:rPr lang="en-US" b="1" dirty="0" smtClean="0">
                <a:effectLst>
                  <a:outerShdw blurRad="50800" dist="38100" algn="tr" rotWithShape="0">
                    <a:prstClr val="black">
                      <a:alpha val="40000"/>
                    </a:prstClr>
                  </a:outerShdw>
                </a:effectLst>
              </a:rPr>
              <a:t> </a:t>
            </a:r>
            <a:r>
              <a:rPr lang="en-US" b="1" dirty="0">
                <a:effectLst>
                  <a:outerShdw blurRad="50800" dist="38100" algn="tr" rotWithShape="0">
                    <a:prstClr val="black">
                      <a:alpha val="40000"/>
                    </a:prstClr>
                  </a:outerShdw>
                </a:effectLst>
              </a:rPr>
              <a:t>Mobile Telecommunications </a:t>
            </a:r>
            <a:endParaRPr lang="en-US" sz="1600" b="1" dirty="0"/>
          </a:p>
          <a:p>
            <a:pPr fontAlgn="base"/>
            <a:r>
              <a:rPr lang="en-US" b="1" dirty="0">
                <a:effectLst>
                  <a:outerShdw blurRad="50800" dist="38100" algn="tr" rotWithShape="0">
                    <a:prstClr val="black">
                      <a:alpha val="40000"/>
                    </a:prstClr>
                  </a:outerShdw>
                </a:effectLst>
              </a:rPr>
              <a:t>Switching Office (MTSO))   see fig(2.1)</a:t>
            </a:r>
            <a:endParaRPr lang="en-US" sz="1600" b="1" dirty="0"/>
          </a:p>
        </p:txBody>
      </p:sp>
      <p:pic>
        <p:nvPicPr>
          <p:cNvPr id="3" name="Picture 2"/>
          <p:cNvPicPr/>
          <p:nvPr/>
        </p:nvPicPr>
        <p:blipFill rotWithShape="1">
          <a:blip r:embed="rId5">
            <a:extLst>
              <a:ext uri="{28A0092B-C50C-407E-A947-70E740481C1C}">
                <a14:useLocalDpi xmlns:a14="http://schemas.microsoft.com/office/drawing/2010/main" val="0"/>
              </a:ext>
            </a:extLst>
          </a:blip>
          <a:srcRect t="11924" b="19242"/>
          <a:stretch/>
        </p:blipFill>
        <p:spPr bwMode="auto">
          <a:xfrm>
            <a:off x="2162780" y="3657600"/>
            <a:ext cx="4749165" cy="2219325"/>
          </a:xfrm>
          <a:prstGeom prst="rect">
            <a:avLst/>
          </a:prstGeom>
          <a:noFill/>
          <a:ln>
            <a:noFill/>
          </a:ln>
          <a:effectLst/>
          <a:extLst>
            <a:ext uri="{53640926-AAD7-44D8-BBD7-CCE9431645EC}">
              <a14:shadowObscured xmlns:a14="http://schemas.microsoft.com/office/drawing/2010/main"/>
            </a:ext>
          </a:extLst>
        </p:spPr>
      </p:pic>
      <p:sp>
        <p:nvSpPr>
          <p:cNvPr id="4" name="Rectangle 3"/>
          <p:cNvSpPr/>
          <p:nvPr/>
        </p:nvSpPr>
        <p:spPr>
          <a:xfrm>
            <a:off x="2590800" y="6019800"/>
            <a:ext cx="3652538" cy="369332"/>
          </a:xfrm>
          <a:prstGeom prst="rect">
            <a:avLst/>
          </a:prstGeom>
        </p:spPr>
        <p:txBody>
          <a:bodyPr wrap="none">
            <a:spAutoFit/>
          </a:bodyPr>
          <a:lstStyle/>
          <a:p>
            <a:pPr fontAlgn="base"/>
            <a:r>
              <a:rPr lang="en-US" b="1" dirty="0">
                <a:effectLst>
                  <a:outerShdw blurRad="50800" dist="38100" algn="tr" rotWithShape="0">
                    <a:prstClr val="black">
                      <a:alpha val="40000"/>
                    </a:prstClr>
                  </a:outerShdw>
                </a:effectLst>
              </a:rPr>
              <a:t>Fig (2.1)  overview of cellular system</a:t>
            </a:r>
            <a:endParaRPr lang="en-US" b="1" dirty="0">
              <a:effectLst/>
            </a:endParaRPr>
          </a:p>
        </p:txBody>
      </p:sp>
    </p:spTree>
    <p:extLst>
      <p:ext uri="{BB962C8B-B14F-4D97-AF65-F5344CB8AC3E}">
        <p14:creationId xmlns:p14="http://schemas.microsoft.com/office/powerpoint/2010/main" val="1713780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534400" cy="5493812"/>
          </a:xfrm>
          <a:prstGeom prst="rect">
            <a:avLst/>
          </a:prstGeom>
        </p:spPr>
        <p:txBody>
          <a:bodyPr wrap="square">
            <a:spAutoFit/>
          </a:bodyPr>
          <a:lstStyle/>
          <a:p>
            <a:pPr fontAlgn="base">
              <a:lnSpc>
                <a:spcPct val="150000"/>
              </a:lnSpc>
            </a:pPr>
            <a:r>
              <a:rPr lang="en-US" dirty="0">
                <a:effectLst>
                  <a:outerShdw blurRad="50800" dist="38100" algn="tr" rotWithShape="0">
                    <a:prstClr val="black">
                      <a:alpha val="40000"/>
                    </a:prstClr>
                  </a:outerShdw>
                </a:effectLst>
              </a:rPr>
              <a:t>2.2.1  the cellular  network consists of: </a:t>
            </a:r>
            <a:endParaRPr lang="en-US" sz="1400" dirty="0"/>
          </a:p>
          <a:p>
            <a:pPr fontAlgn="base">
              <a:lnSpc>
                <a:spcPct val="150000"/>
              </a:lnSpc>
            </a:pPr>
            <a:r>
              <a:rPr lang="en-US" dirty="0">
                <a:effectLst>
                  <a:outerShdw blurRad="50800" dist="38100" algn="tr" rotWithShape="0">
                    <a:prstClr val="black">
                      <a:alpha val="40000"/>
                    </a:prstClr>
                  </a:outerShdw>
                </a:effectLst>
              </a:rPr>
              <a:t>   a. Mobile station (MS): A device used for communication over the network. </a:t>
            </a:r>
            <a:endParaRPr lang="en-US" dirty="0"/>
          </a:p>
          <a:p>
            <a:pPr fontAlgn="base">
              <a:lnSpc>
                <a:spcPct val="150000"/>
              </a:lnSpc>
            </a:pPr>
            <a:r>
              <a:rPr lang="en-US" dirty="0">
                <a:effectLst>
                  <a:outerShdw blurRad="50800" dist="38100" algn="tr" rotWithShape="0">
                    <a:prstClr val="black">
                      <a:alpha val="40000"/>
                    </a:prstClr>
                  </a:outerShdw>
                </a:effectLst>
              </a:rPr>
              <a:t>   b</a:t>
            </a:r>
            <a:r>
              <a:rPr lang="en-US" dirty="0" smtClean="0">
                <a:effectLst>
                  <a:outerShdw blurRad="50800" dist="38100" algn="tr" rotWithShape="0">
                    <a:prstClr val="black">
                      <a:alpha val="40000"/>
                    </a:prstClr>
                  </a:outerShdw>
                </a:effectLst>
              </a:rPr>
              <a:t>. Base </a:t>
            </a:r>
            <a:r>
              <a:rPr lang="en-US" dirty="0">
                <a:effectLst>
                  <a:outerShdw blurRad="50800" dist="38100" algn="tr" rotWithShape="0">
                    <a:prstClr val="black">
                      <a:alpha val="40000"/>
                    </a:prstClr>
                  </a:outerShdw>
                </a:effectLst>
              </a:rPr>
              <a:t>station transceiver (BST): A transmitter/receiver used to  </a:t>
            </a:r>
            <a:r>
              <a:rPr lang="en-US" dirty="0" smtClean="0"/>
              <a:t> </a:t>
            </a:r>
            <a:r>
              <a:rPr lang="en-US" dirty="0" smtClean="0">
                <a:effectLst>
                  <a:outerShdw blurRad="50800" dist="38100" algn="tr" rotWithShape="0">
                    <a:prstClr val="black">
                      <a:alpha val="40000"/>
                    </a:prstClr>
                  </a:outerShdw>
                </a:effectLst>
              </a:rPr>
              <a:t> </a:t>
            </a:r>
            <a:r>
              <a:rPr lang="en-US" dirty="0">
                <a:effectLst>
                  <a:outerShdw blurRad="50800" dist="38100" algn="tr" rotWithShape="0">
                    <a:prstClr val="black">
                      <a:alpha val="40000"/>
                    </a:prstClr>
                  </a:outerShdw>
                </a:effectLst>
              </a:rPr>
              <a:t>Transmit / receive </a:t>
            </a:r>
            <a:r>
              <a:rPr lang="en-US" dirty="0" smtClean="0">
                <a:effectLst>
                  <a:outerShdw blurRad="50800" dist="38100" algn="tr" rotWithShape="0">
                    <a:prstClr val="black">
                      <a:alpha val="40000"/>
                    </a:prstClr>
                  </a:outerShdw>
                </a:effectLst>
              </a:rPr>
              <a:t>   </a:t>
            </a:r>
          </a:p>
          <a:p>
            <a:pPr fontAlgn="base">
              <a:lnSpc>
                <a:spcPct val="150000"/>
              </a:lnSpc>
            </a:pPr>
            <a:r>
              <a:rPr lang="en-US" dirty="0">
                <a:effectLst>
                  <a:outerShdw blurRad="50800" dist="38100" algn="tr" rotWithShape="0">
                    <a:prstClr val="black">
                      <a:alpha val="40000"/>
                    </a:prstClr>
                  </a:outerShdw>
                </a:effectLst>
              </a:rPr>
              <a:t> </a:t>
            </a:r>
            <a:r>
              <a:rPr lang="en-US" dirty="0" smtClean="0">
                <a:effectLst>
                  <a:outerShdw blurRad="50800" dist="38100" algn="tr" rotWithShape="0">
                    <a:prstClr val="black">
                      <a:alpha val="40000"/>
                    </a:prstClr>
                  </a:outerShdw>
                </a:effectLst>
              </a:rPr>
              <a:t>      signals </a:t>
            </a:r>
            <a:r>
              <a:rPr lang="en-US" dirty="0">
                <a:effectLst>
                  <a:outerShdw blurRad="50800" dist="38100" algn="tr" rotWithShape="0">
                    <a:prstClr val="black">
                      <a:alpha val="40000"/>
                    </a:prstClr>
                  </a:outerShdw>
                </a:effectLst>
              </a:rPr>
              <a:t>over the network. </a:t>
            </a:r>
            <a:endParaRPr lang="en-US" dirty="0"/>
          </a:p>
          <a:p>
            <a:pPr fontAlgn="base">
              <a:lnSpc>
                <a:spcPct val="150000"/>
              </a:lnSpc>
            </a:pPr>
            <a:r>
              <a:rPr lang="en-US" dirty="0">
                <a:effectLst>
                  <a:outerShdw blurRad="50800" dist="38100" algn="tr" rotWithShape="0">
                    <a:prstClr val="black">
                      <a:alpha val="40000"/>
                    </a:prstClr>
                  </a:outerShdw>
                </a:effectLst>
              </a:rPr>
              <a:t>    c. Mobile switching center (MSC): Sets up and maintains calls made over </a:t>
            </a:r>
            <a:r>
              <a:rPr lang="en-US" sz="1400" dirty="0"/>
              <a:t> </a:t>
            </a:r>
            <a:r>
              <a:rPr lang="en-US" dirty="0" smtClean="0">
                <a:effectLst>
                  <a:outerShdw blurRad="50800" dist="38100" algn="tr" rotWithShape="0">
                    <a:prstClr val="black">
                      <a:alpha val="40000"/>
                    </a:prstClr>
                  </a:outerShdw>
                </a:effectLst>
              </a:rPr>
              <a:t>the </a:t>
            </a:r>
            <a:r>
              <a:rPr lang="en-US" dirty="0">
                <a:effectLst>
                  <a:outerShdw blurRad="50800" dist="38100" algn="tr" rotWithShape="0">
                    <a:prstClr val="black">
                      <a:alpha val="40000"/>
                    </a:prstClr>
                  </a:outerShdw>
                </a:effectLst>
              </a:rPr>
              <a:t>network. </a:t>
            </a:r>
            <a:endParaRPr lang="en-US" sz="1400" dirty="0"/>
          </a:p>
          <a:p>
            <a:pPr lvl="0" fontAlgn="base">
              <a:lnSpc>
                <a:spcPct val="150000"/>
              </a:lnSpc>
            </a:pPr>
            <a:r>
              <a:rPr lang="en-US" dirty="0" smtClean="0">
                <a:effectLst>
                  <a:outerShdw blurRad="50800" dist="38100" algn="tr" rotWithShape="0">
                    <a:prstClr val="black">
                      <a:alpha val="40000"/>
                    </a:prstClr>
                  </a:outerShdw>
                </a:effectLst>
              </a:rPr>
              <a:t>          Base </a:t>
            </a:r>
            <a:r>
              <a:rPr lang="en-US" dirty="0">
                <a:effectLst>
                  <a:outerShdw blurRad="50800" dist="38100" algn="tr" rotWithShape="0">
                    <a:prstClr val="black">
                      <a:alpha val="40000"/>
                    </a:prstClr>
                  </a:outerShdw>
                </a:effectLst>
              </a:rPr>
              <a:t>station controller (BSC): Communication between a group of   </a:t>
            </a:r>
            <a:r>
              <a:rPr lang="en-US" dirty="0" smtClean="0">
                <a:effectLst>
                  <a:outerShdw blurRad="50800" dist="38100" algn="tr" rotWithShape="0">
                    <a:prstClr val="black">
                      <a:alpha val="40000"/>
                    </a:prstClr>
                  </a:outerShdw>
                </a:effectLst>
              </a:rPr>
              <a:t>BSTs   </a:t>
            </a:r>
            <a:r>
              <a:rPr lang="en-US" dirty="0">
                <a:effectLst>
                  <a:outerShdw blurRad="50800" dist="38100" algn="tr" rotWithShape="0">
                    <a:prstClr val="black">
                      <a:alpha val="40000"/>
                    </a:prstClr>
                  </a:outerShdw>
                </a:effectLst>
              </a:rPr>
              <a:t>and a </a:t>
            </a:r>
            <a:r>
              <a:rPr lang="en-US" dirty="0" smtClean="0">
                <a:effectLst>
                  <a:outerShdw blurRad="50800" dist="38100" algn="tr" rotWithShape="0">
                    <a:prstClr val="black">
                      <a:alpha val="40000"/>
                    </a:prstClr>
                  </a:outerShdw>
                </a:effectLst>
              </a:rPr>
              <a:t>  </a:t>
            </a:r>
          </a:p>
          <a:p>
            <a:pPr lvl="0" fontAlgn="base">
              <a:lnSpc>
                <a:spcPct val="150000"/>
              </a:lnSpc>
            </a:pPr>
            <a:r>
              <a:rPr lang="en-US" dirty="0">
                <a:effectLst>
                  <a:outerShdw blurRad="50800" dist="38100" algn="tr" rotWithShape="0">
                    <a:prstClr val="black">
                      <a:alpha val="40000"/>
                    </a:prstClr>
                  </a:outerShdw>
                </a:effectLst>
              </a:rPr>
              <a:t> </a:t>
            </a:r>
            <a:r>
              <a:rPr lang="en-US" dirty="0" smtClean="0">
                <a:effectLst>
                  <a:outerShdw blurRad="50800" dist="38100" algn="tr" rotWithShape="0">
                    <a:prstClr val="black">
                      <a:alpha val="40000"/>
                    </a:prstClr>
                  </a:outerShdw>
                </a:effectLst>
              </a:rPr>
              <a:t>         single </a:t>
            </a:r>
            <a:r>
              <a:rPr lang="en-US" dirty="0">
                <a:effectLst>
                  <a:outerShdw blurRad="50800" dist="38100" algn="tr" rotWithShape="0">
                    <a:prstClr val="black">
                      <a:alpha val="40000"/>
                    </a:prstClr>
                  </a:outerShdw>
                </a:effectLst>
              </a:rPr>
              <a:t>MSC is controlled by the BSC</a:t>
            </a:r>
            <a:endParaRPr lang="en-US" sz="1400" dirty="0"/>
          </a:p>
          <a:p>
            <a:pPr fontAlgn="base">
              <a:lnSpc>
                <a:spcPct val="150000"/>
              </a:lnSpc>
            </a:pPr>
            <a:r>
              <a:rPr lang="en-US" dirty="0">
                <a:effectLst>
                  <a:outerShdw blurRad="50800" dist="38100" algn="tr" rotWithShape="0">
                    <a:prstClr val="black">
                      <a:alpha val="40000"/>
                    </a:prstClr>
                  </a:outerShdw>
                </a:effectLst>
              </a:rPr>
              <a:t>      e</a:t>
            </a:r>
            <a:r>
              <a:rPr lang="en-US" dirty="0" smtClean="0">
                <a:effectLst>
                  <a:outerShdw blurRad="50800" dist="38100" algn="tr" rotWithShape="0">
                    <a:prstClr val="black">
                      <a:alpha val="40000"/>
                    </a:prstClr>
                  </a:outerShdw>
                </a:effectLst>
              </a:rPr>
              <a:t>. Public </a:t>
            </a:r>
            <a:r>
              <a:rPr lang="en-US" dirty="0">
                <a:effectLst>
                  <a:outerShdw blurRad="50800" dist="38100" algn="tr" rotWithShape="0">
                    <a:prstClr val="black">
                      <a:alpha val="40000"/>
                    </a:prstClr>
                  </a:outerShdw>
                </a:effectLst>
              </a:rPr>
              <a:t>switched telephone network (PSTN): Section of the network that is  </a:t>
            </a:r>
            <a:endParaRPr lang="en-US" sz="1400" dirty="0"/>
          </a:p>
          <a:p>
            <a:pPr fontAlgn="base">
              <a:lnSpc>
                <a:spcPct val="150000"/>
              </a:lnSpc>
            </a:pPr>
            <a:r>
              <a:rPr lang="en-US" dirty="0">
                <a:effectLst>
                  <a:outerShdw blurRad="50800" dist="38100" algn="tr" rotWithShape="0">
                    <a:prstClr val="black">
                      <a:alpha val="40000"/>
                    </a:prstClr>
                  </a:outerShdw>
                </a:effectLst>
              </a:rPr>
              <a:t>           land </a:t>
            </a:r>
            <a:r>
              <a:rPr lang="en-US" dirty="0" smtClean="0">
                <a:effectLst>
                  <a:outerShdw blurRad="50800" dist="38100" algn="tr" rotWithShape="0">
                    <a:prstClr val="black">
                      <a:alpha val="40000"/>
                    </a:prstClr>
                  </a:outerShdw>
                </a:effectLst>
              </a:rPr>
              <a:t>base</a:t>
            </a:r>
          </a:p>
          <a:p>
            <a:pPr fontAlgn="base">
              <a:lnSpc>
                <a:spcPct val="150000"/>
              </a:lnSpc>
            </a:pPr>
            <a:r>
              <a:rPr lang="en-US" dirty="0">
                <a:effectLst>
                  <a:outerShdw blurRad="50800" dist="38100" algn="tr" rotWithShape="0">
                    <a:prstClr val="black">
                      <a:alpha val="40000"/>
                    </a:prstClr>
                  </a:outerShdw>
                </a:effectLst>
              </a:rPr>
              <a:t> </a:t>
            </a:r>
            <a:r>
              <a:rPr lang="en-US" dirty="0" smtClean="0">
                <a:effectLst>
                  <a:outerShdw blurRad="50800" dist="38100" algn="tr" rotWithShape="0">
                    <a:prstClr val="black">
                      <a:alpha val="40000"/>
                    </a:prstClr>
                  </a:outerShdw>
                </a:effectLst>
              </a:rPr>
              <a:t>   </a:t>
            </a:r>
            <a:r>
              <a:rPr lang="en-US" dirty="0">
                <a:effectLst>
                  <a:outerShdw blurRad="50800" dist="38100" algn="tr" rotWithShape="0">
                    <a:prstClr val="black">
                      <a:alpha val="40000"/>
                    </a:prstClr>
                  </a:outerShdw>
                </a:effectLst>
              </a:rPr>
              <a:t>Two types of channels available between mobile unit and </a:t>
            </a:r>
            <a:r>
              <a:rPr lang="en-US" dirty="0" smtClean="0">
                <a:effectLst>
                  <a:outerShdw blurRad="50800" dist="38100" algn="tr" rotWithShape="0">
                    <a:prstClr val="black">
                      <a:alpha val="40000"/>
                    </a:prstClr>
                  </a:outerShdw>
                </a:effectLst>
              </a:rPr>
              <a:t>BS:</a:t>
            </a:r>
            <a:endParaRPr lang="en-US" sz="1400" dirty="0"/>
          </a:p>
          <a:p>
            <a:pPr marL="342900" indent="-342900" fontAlgn="base">
              <a:lnSpc>
                <a:spcPct val="150000"/>
              </a:lnSpc>
              <a:buAutoNum type="alphaLcPeriod"/>
            </a:pPr>
            <a:r>
              <a:rPr lang="en-US" dirty="0" smtClean="0">
                <a:effectLst>
                  <a:outerShdw blurRad="50800" dist="38100" algn="tr" rotWithShape="0">
                    <a:prstClr val="black">
                      <a:alpha val="40000"/>
                    </a:prstClr>
                  </a:outerShdw>
                </a:effectLst>
              </a:rPr>
              <a:t>Control </a:t>
            </a:r>
            <a:r>
              <a:rPr lang="en-US" dirty="0">
                <a:effectLst>
                  <a:outerShdw blurRad="50800" dist="38100" algn="tr" rotWithShape="0">
                    <a:prstClr val="black">
                      <a:alpha val="40000"/>
                    </a:prstClr>
                  </a:outerShdw>
                </a:effectLst>
              </a:rPr>
              <a:t>channels</a:t>
            </a:r>
            <a:r>
              <a:rPr lang="en-US" dirty="0"/>
              <a:t> </a:t>
            </a:r>
            <a:r>
              <a:rPr lang="en-US" dirty="0">
                <a:effectLst>
                  <a:outerShdw blurRad="50800" dist="38100" algn="tr" rotWithShape="0">
                    <a:prstClr val="black">
                      <a:alpha val="40000"/>
                    </a:prstClr>
                  </a:outerShdw>
                </a:effectLst>
              </a:rPr>
              <a:t>used to exchange information having to do with setting up and </a:t>
            </a:r>
            <a:r>
              <a:rPr lang="en-US" dirty="0" smtClean="0">
                <a:effectLst>
                  <a:outerShdw blurRad="50800" dist="38100" algn="tr" rotWithShape="0">
                    <a:prstClr val="black">
                      <a:alpha val="40000"/>
                    </a:prstClr>
                  </a:outerShdw>
                </a:effectLst>
              </a:rPr>
              <a:t>    maintaining </a:t>
            </a:r>
            <a:r>
              <a:rPr lang="en-US" dirty="0">
                <a:effectLst>
                  <a:outerShdw blurRad="50800" dist="38100" algn="tr" rotWithShape="0">
                    <a:prstClr val="black">
                      <a:alpha val="40000"/>
                    </a:prstClr>
                  </a:outerShdw>
                </a:effectLst>
              </a:rPr>
              <a:t>calls (out-band or in-band through stealing bits)</a:t>
            </a:r>
            <a:endParaRPr lang="en-US" sz="1400" dirty="0"/>
          </a:p>
          <a:p>
            <a:pPr fontAlgn="base">
              <a:lnSpc>
                <a:spcPct val="150000"/>
              </a:lnSpc>
            </a:pPr>
            <a:r>
              <a:rPr lang="en-US" dirty="0">
                <a:effectLst>
                  <a:outerShdw blurRad="50800" dist="38100" algn="tr" rotWithShape="0">
                    <a:prstClr val="black">
                      <a:alpha val="40000"/>
                    </a:prstClr>
                  </a:outerShdw>
                </a:effectLst>
              </a:rPr>
              <a:t>b</a:t>
            </a:r>
            <a:r>
              <a:rPr lang="en-US" dirty="0" smtClean="0">
                <a:effectLst>
                  <a:outerShdw blurRad="50800" dist="38100" algn="tr" rotWithShape="0">
                    <a:prstClr val="black">
                      <a:alpha val="40000"/>
                    </a:prstClr>
                  </a:outerShdw>
                </a:effectLst>
              </a:rPr>
              <a:t>. Traffic </a:t>
            </a:r>
            <a:r>
              <a:rPr lang="en-US" dirty="0">
                <a:effectLst>
                  <a:outerShdw blurRad="50800" dist="38100" algn="tr" rotWithShape="0">
                    <a:prstClr val="black">
                      <a:alpha val="40000"/>
                    </a:prstClr>
                  </a:outerShdw>
                </a:effectLst>
              </a:rPr>
              <a:t>channels  :carry voice or data connection between users</a:t>
            </a:r>
            <a:endParaRPr lang="en-US" sz="1400" dirty="0"/>
          </a:p>
        </p:txBody>
      </p:sp>
    </p:spTree>
    <p:extLst>
      <p:ext uri="{BB962C8B-B14F-4D97-AF65-F5344CB8AC3E}">
        <p14:creationId xmlns:p14="http://schemas.microsoft.com/office/powerpoint/2010/main" val="2838044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05178"/>
            <a:ext cx="8153400" cy="2554545"/>
          </a:xfrm>
          <a:prstGeom prst="rect">
            <a:avLst/>
          </a:prstGeom>
        </p:spPr>
        <p:txBody>
          <a:bodyPr wrap="square">
            <a:spAutoFit/>
          </a:bodyPr>
          <a:lstStyle/>
          <a:p>
            <a:pPr lvl="2"/>
            <a:r>
              <a:rPr lang="en-US" b="1" dirty="0" smtClean="0"/>
              <a:t>2.2.3  Cellular </a:t>
            </a:r>
            <a:r>
              <a:rPr lang="en-US" b="1" dirty="0"/>
              <a:t>telephone system </a:t>
            </a:r>
            <a:r>
              <a:rPr lang="en-US" b="1" dirty="0" smtClean="0"/>
              <a:t>  </a:t>
            </a:r>
            <a:endParaRPr lang="en-US" b="1" dirty="0" smtClean="0"/>
          </a:p>
          <a:p>
            <a:pPr lvl="2"/>
            <a:endParaRPr lang="en-US" sz="1600" dirty="0"/>
          </a:p>
          <a:p>
            <a:r>
              <a:rPr lang="en-US" b="1" dirty="0"/>
              <a:t>Wireless telephones come in two basic varieties: cordless phones and mobile phones (sometimes called cell phones).   </a:t>
            </a:r>
            <a:endParaRPr lang="en-US" sz="1400" b="1" dirty="0"/>
          </a:p>
          <a:p>
            <a:r>
              <a:rPr lang="en-US" b="1" dirty="0"/>
              <a:t>a.  Cordless phones are devices consisting of a base station and a handset sold as a set for use within the home. </a:t>
            </a:r>
            <a:endParaRPr lang="en-US" sz="1400" b="1" dirty="0"/>
          </a:p>
          <a:p>
            <a:r>
              <a:rPr lang="en-US" b="1" dirty="0"/>
              <a:t>• Two-way (duplex) communications </a:t>
            </a:r>
            <a:endParaRPr lang="en-US" sz="1400" b="1" dirty="0"/>
          </a:p>
          <a:p>
            <a:r>
              <a:rPr lang="en-US" b="1" dirty="0"/>
              <a:t>• Consists of a portable handset, connected to dedicated base station, which is connected to the telephone network </a:t>
            </a:r>
            <a:endParaRPr lang="en-US" sz="1400" b="1" dirty="0"/>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1704109" y="3733800"/>
            <a:ext cx="5181600" cy="2286000"/>
          </a:xfrm>
          <a:prstGeom prst="rect">
            <a:avLst/>
          </a:prstGeom>
        </p:spPr>
      </p:pic>
    </p:spTree>
    <p:extLst>
      <p:ext uri="{BB962C8B-B14F-4D97-AF65-F5344CB8AC3E}">
        <p14:creationId xmlns:p14="http://schemas.microsoft.com/office/powerpoint/2010/main" val="2354828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0327" y="533400"/>
            <a:ext cx="7772400" cy="3139321"/>
          </a:xfrm>
          <a:prstGeom prst="rect">
            <a:avLst/>
          </a:prstGeom>
        </p:spPr>
        <p:txBody>
          <a:bodyPr wrap="square">
            <a:spAutoFit/>
          </a:bodyPr>
          <a:lstStyle/>
          <a:p>
            <a:pPr lvl="0"/>
            <a:r>
              <a:rPr lang="en-US" b="1" dirty="0"/>
              <a:t>Mobile phones  have gone through three distinct generations, with different technologies:</a:t>
            </a:r>
          </a:p>
          <a:p>
            <a:r>
              <a:rPr lang="en-US" b="1" dirty="0"/>
              <a:t> </a:t>
            </a:r>
          </a:p>
          <a:p>
            <a:r>
              <a:rPr lang="en-US" b="1" dirty="0"/>
              <a:t>                   1. Analog voice.</a:t>
            </a:r>
          </a:p>
          <a:p>
            <a:r>
              <a:rPr lang="en-US" b="1" dirty="0"/>
              <a:t>                    2.Digital voice.</a:t>
            </a:r>
          </a:p>
          <a:p>
            <a:r>
              <a:rPr lang="en-US" b="1" dirty="0"/>
              <a:t>                    3.Digital voice and data (Internet, e-mail, etc.).</a:t>
            </a:r>
          </a:p>
          <a:p>
            <a:r>
              <a:rPr lang="en-US" b="1" dirty="0"/>
              <a:t>•   Characteristic</a:t>
            </a:r>
          </a:p>
          <a:p>
            <a:r>
              <a:rPr lang="en-US" b="1" dirty="0"/>
              <a:t>–   Large number of users</a:t>
            </a:r>
          </a:p>
          <a:p>
            <a:r>
              <a:rPr lang="en-US" b="1" dirty="0"/>
              <a:t>–   Large Geographic area</a:t>
            </a:r>
          </a:p>
          <a:p>
            <a:r>
              <a:rPr lang="en-US" b="1" dirty="0"/>
              <a:t>–   Limited frequency spectrum</a:t>
            </a:r>
          </a:p>
          <a:p>
            <a:r>
              <a:rPr lang="en-US" b="1" dirty="0"/>
              <a:t>–   Reuse of the radio frequency by the concept of  “cell’’.</a:t>
            </a:r>
          </a:p>
        </p:txBody>
      </p:sp>
      <p:sp>
        <p:nvSpPr>
          <p:cNvPr id="3" name="Rectangle 2"/>
          <p:cNvSpPr/>
          <p:nvPr/>
        </p:nvSpPr>
        <p:spPr>
          <a:xfrm>
            <a:off x="540327" y="3886200"/>
            <a:ext cx="7924800" cy="2446824"/>
          </a:xfrm>
          <a:prstGeom prst="rect">
            <a:avLst/>
          </a:prstGeom>
        </p:spPr>
        <p:txBody>
          <a:bodyPr wrap="square">
            <a:spAutoFit/>
          </a:bodyPr>
          <a:lstStyle/>
          <a:p>
            <a:r>
              <a:rPr lang="en-US" b="1" dirty="0"/>
              <a:t>2.2.4    Mobile Telephone Switching Office (MTSO)</a:t>
            </a:r>
            <a:endParaRPr lang="en-US" dirty="0"/>
          </a:p>
          <a:p>
            <a:pPr>
              <a:lnSpc>
                <a:spcPct val="150000"/>
              </a:lnSpc>
            </a:pPr>
            <a:r>
              <a:rPr lang="en-US" b="1" dirty="0"/>
              <a:t>The MTSO is the central office for mobile switching. It houses the mobile switching center (MSC), field monitoring, and relay stations for switching calls from cell sites to wire line central offices (PSTN). In analog cellular networks, the MSC controls the system operation. The MSC controls calls, tracks billing information, and locates cellular subscribers. </a:t>
            </a:r>
          </a:p>
        </p:txBody>
      </p:sp>
    </p:spTree>
    <p:extLst>
      <p:ext uri="{BB962C8B-B14F-4D97-AF65-F5344CB8AC3E}">
        <p14:creationId xmlns:p14="http://schemas.microsoft.com/office/powerpoint/2010/main" val="3435102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533400"/>
            <a:ext cx="8077200" cy="3277820"/>
          </a:xfrm>
          <a:prstGeom prst="rect">
            <a:avLst/>
          </a:prstGeom>
        </p:spPr>
        <p:txBody>
          <a:bodyPr wrap="square">
            <a:spAutoFit/>
          </a:bodyPr>
          <a:lstStyle/>
          <a:p>
            <a:r>
              <a:rPr lang="en-US" b="1" dirty="0"/>
              <a:t>2.2.5 PSTN</a:t>
            </a:r>
            <a:endParaRPr lang="en-US" dirty="0"/>
          </a:p>
          <a:p>
            <a:pPr algn="just">
              <a:lnSpc>
                <a:spcPct val="150000"/>
              </a:lnSpc>
            </a:pPr>
            <a:r>
              <a:rPr lang="en-US" b="1" dirty="0"/>
              <a:t>The public switched telephone network (PSTN) is the network of the world's public </a:t>
            </a:r>
            <a:r>
              <a:rPr lang="en-US" b="1" dirty="0">
                <a:hlinkClick r:id="rId2" tooltip="Circuit switching"/>
              </a:rPr>
              <a:t>circuit-switched</a:t>
            </a:r>
            <a:r>
              <a:rPr lang="en-US" b="1" dirty="0"/>
              <a:t> </a:t>
            </a:r>
            <a:r>
              <a:rPr lang="en-US" b="1" dirty="0">
                <a:hlinkClick r:id="rId3" tooltip="Telephone network"/>
              </a:rPr>
              <a:t>telephone networks</a:t>
            </a:r>
            <a:r>
              <a:rPr lang="en-US" b="1" dirty="0"/>
              <a:t>. It consists of </a:t>
            </a:r>
            <a:r>
              <a:rPr lang="en-US" b="1" dirty="0">
                <a:hlinkClick r:id="rId4" tooltip="Telephone line"/>
              </a:rPr>
              <a:t>telephone lines</a:t>
            </a:r>
            <a:r>
              <a:rPr lang="en-US" b="1" dirty="0"/>
              <a:t>, </a:t>
            </a:r>
            <a:r>
              <a:rPr lang="en-US" b="1" dirty="0">
                <a:hlinkClick r:id="rId5" tooltip="Fiber optic cable"/>
              </a:rPr>
              <a:t>fiber optic cables</a:t>
            </a:r>
            <a:r>
              <a:rPr lang="en-US" b="1" dirty="0"/>
              <a:t>, </a:t>
            </a:r>
            <a:r>
              <a:rPr lang="en-US" b="1" dirty="0">
                <a:hlinkClick r:id="rId6" tooltip="Microwave transmission"/>
              </a:rPr>
              <a:t>microwave transmission</a:t>
            </a:r>
            <a:r>
              <a:rPr lang="en-US" b="1" dirty="0"/>
              <a:t> links, </a:t>
            </a:r>
            <a:r>
              <a:rPr lang="en-US" b="1" dirty="0">
                <a:hlinkClick r:id="rId7" tooltip="Cellular network"/>
              </a:rPr>
              <a:t>cellular networks</a:t>
            </a:r>
            <a:r>
              <a:rPr lang="en-US" b="1" dirty="0"/>
              <a:t>, </a:t>
            </a:r>
            <a:r>
              <a:rPr lang="en-US" b="1" dirty="0">
                <a:hlinkClick r:id="rId8" tooltip="Communications satellite"/>
              </a:rPr>
              <a:t>communications satellites</a:t>
            </a:r>
            <a:r>
              <a:rPr lang="en-US" b="1" dirty="0"/>
              <a:t>, and </a:t>
            </a:r>
            <a:r>
              <a:rPr lang="en-US" b="1" dirty="0">
                <a:hlinkClick r:id="rId9" tooltip="Undersea cable"/>
              </a:rPr>
              <a:t>undersea telephone cables</a:t>
            </a:r>
            <a:r>
              <a:rPr lang="en-US" b="1" dirty="0"/>
              <a:t>, all inter-connected by </a:t>
            </a:r>
            <a:r>
              <a:rPr lang="en-US" b="1" dirty="0">
                <a:hlinkClick r:id="rId10" tooltip="Switching center"/>
              </a:rPr>
              <a:t>switching centers</a:t>
            </a:r>
            <a:r>
              <a:rPr lang="en-US" b="1" dirty="0"/>
              <a:t>, thus allowing any telephone in the world to communicate with any other. Originally a network of fixed-line </a:t>
            </a:r>
            <a:r>
              <a:rPr lang="en-US" b="1" dirty="0">
                <a:hlinkClick r:id="rId11" tooltip="Analog signal"/>
              </a:rPr>
              <a:t>analog</a:t>
            </a:r>
            <a:r>
              <a:rPr lang="en-US" b="1" dirty="0"/>
              <a:t> telephone systems, the PSTN is now almost entirely </a:t>
            </a:r>
            <a:r>
              <a:rPr lang="en-US" b="1" dirty="0">
                <a:hlinkClick r:id="rId12" tooltip="Digital"/>
              </a:rPr>
              <a:t>digital</a:t>
            </a:r>
            <a:r>
              <a:rPr lang="en-US" b="1" dirty="0"/>
              <a:t> in its core and includes </a:t>
            </a:r>
            <a:r>
              <a:rPr lang="en-US" b="1" dirty="0">
                <a:hlinkClick r:id="rId13" tooltip="Mobile phone"/>
              </a:rPr>
              <a:t>mobile</a:t>
            </a:r>
            <a:r>
              <a:rPr lang="en-US" b="1" dirty="0"/>
              <a:t> as well as </a:t>
            </a:r>
            <a:r>
              <a:rPr lang="en-US" b="1" dirty="0">
                <a:hlinkClick r:id="rId14" tooltip="Landline"/>
              </a:rPr>
              <a:t>fixed</a:t>
            </a:r>
            <a:r>
              <a:rPr lang="en-US" b="1" dirty="0"/>
              <a:t> telephones</a:t>
            </a:r>
          </a:p>
        </p:txBody>
      </p:sp>
      <p:sp>
        <p:nvSpPr>
          <p:cNvPr id="3" name="Rectangle 2"/>
          <p:cNvSpPr/>
          <p:nvPr/>
        </p:nvSpPr>
        <p:spPr>
          <a:xfrm>
            <a:off x="571500" y="3962400"/>
            <a:ext cx="7696200" cy="1615827"/>
          </a:xfrm>
          <a:prstGeom prst="rect">
            <a:avLst/>
          </a:prstGeom>
        </p:spPr>
        <p:txBody>
          <a:bodyPr wrap="square">
            <a:spAutoFit/>
          </a:bodyPr>
          <a:lstStyle/>
          <a:p>
            <a:r>
              <a:rPr lang="en-US" b="1" dirty="0"/>
              <a:t>2.2.4 Operational </a:t>
            </a:r>
            <a:r>
              <a:rPr lang="en-US" b="1" dirty="0" smtClean="0"/>
              <a:t>Channels</a:t>
            </a:r>
            <a:endParaRPr lang="en-US" dirty="0"/>
          </a:p>
          <a:p>
            <a:pPr>
              <a:lnSpc>
                <a:spcPct val="150000"/>
              </a:lnSpc>
            </a:pPr>
            <a:r>
              <a:rPr lang="en-US" b="1" dirty="0"/>
              <a:t>       In each cell, there are four types of channels that take active part during a mobile call. </a:t>
            </a:r>
            <a:r>
              <a:rPr lang="en-US" b="1" dirty="0" err="1"/>
              <a:t>i.e</a:t>
            </a:r>
            <a:r>
              <a:rPr lang="en-US" b="1" dirty="0"/>
              <a:t> Communication between the base station and mobiles is defined by the standard common air interface (CAI</a:t>
            </a:r>
            <a:r>
              <a:rPr lang="en-US" b="1" dirty="0" smtClean="0"/>
              <a:t>)  </a:t>
            </a:r>
            <a:r>
              <a:rPr lang="en-US" b="1" dirty="0"/>
              <a:t>These are:</a:t>
            </a:r>
          </a:p>
        </p:txBody>
      </p:sp>
    </p:spTree>
    <p:extLst>
      <p:ext uri="{BB962C8B-B14F-4D97-AF65-F5344CB8AC3E}">
        <p14:creationId xmlns:p14="http://schemas.microsoft.com/office/powerpoint/2010/main" val="990696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8153400" cy="1711366"/>
          </a:xfrm>
          <a:prstGeom prst="rect">
            <a:avLst/>
          </a:prstGeom>
        </p:spPr>
        <p:txBody>
          <a:bodyPr wrap="square">
            <a:spAutoFit/>
          </a:bodyPr>
          <a:lstStyle/>
          <a:p>
            <a:pPr algn="just">
              <a:lnSpc>
                <a:spcPct val="150000"/>
              </a:lnSpc>
            </a:pPr>
            <a:r>
              <a:rPr lang="en-US" b="1" dirty="0" smtClean="0"/>
              <a:t>–forward </a:t>
            </a:r>
            <a:r>
              <a:rPr lang="en-US" b="1" dirty="0"/>
              <a:t>voice channel (FVC): voice transmission from base station to mobile</a:t>
            </a:r>
          </a:p>
          <a:p>
            <a:pPr algn="just">
              <a:lnSpc>
                <a:spcPct val="150000"/>
              </a:lnSpc>
            </a:pPr>
            <a:r>
              <a:rPr lang="en-US" b="1" dirty="0" smtClean="0"/>
              <a:t>–reverse </a:t>
            </a:r>
            <a:r>
              <a:rPr lang="en-US" b="1" dirty="0"/>
              <a:t>voice channel (RVC): voice transmission from mobile to base station</a:t>
            </a:r>
          </a:p>
          <a:p>
            <a:pPr algn="just">
              <a:lnSpc>
                <a:spcPct val="150000"/>
              </a:lnSpc>
            </a:pPr>
            <a:r>
              <a:rPr lang="en-US" b="1" dirty="0" smtClean="0"/>
              <a:t>–forward </a:t>
            </a:r>
            <a:r>
              <a:rPr lang="en-US" b="1" dirty="0"/>
              <a:t>control channels (FCC): initiating mobile call from base station to mobile</a:t>
            </a:r>
          </a:p>
          <a:p>
            <a:pPr algn="just">
              <a:lnSpc>
                <a:spcPct val="150000"/>
              </a:lnSpc>
            </a:pPr>
            <a:r>
              <a:rPr lang="en-US" b="1" dirty="0" smtClean="0"/>
              <a:t>–reverse </a:t>
            </a:r>
            <a:r>
              <a:rPr lang="en-US" b="1" dirty="0"/>
              <a:t>control channel (RCC): initiating mobile call from mobile to base station</a:t>
            </a:r>
          </a:p>
        </p:txBody>
      </p:sp>
      <p:pic>
        <p:nvPicPr>
          <p:cNvPr id="3" name="Picture 2"/>
          <p:cNvPicPr/>
          <p:nvPr/>
        </p:nvPicPr>
        <p:blipFill rotWithShape="1">
          <a:blip r:embed="rId2"/>
          <a:srcRect l="29340" t="33679" r="28646" b="15706"/>
          <a:stretch/>
        </p:blipFill>
        <p:spPr bwMode="auto">
          <a:xfrm>
            <a:off x="2362200" y="3046203"/>
            <a:ext cx="3933825" cy="2615565"/>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3654944" y="5661768"/>
            <a:ext cx="864339" cy="369332"/>
          </a:xfrm>
          <a:prstGeom prst="rect">
            <a:avLst/>
          </a:prstGeom>
        </p:spPr>
        <p:txBody>
          <a:bodyPr wrap="none">
            <a:spAutoFit/>
          </a:bodyPr>
          <a:lstStyle/>
          <a:p>
            <a:r>
              <a:rPr lang="en-US" b="1" dirty="0"/>
              <a:t>Fig2.3.</a:t>
            </a:r>
            <a:r>
              <a:rPr lang="en-US" dirty="0"/>
              <a:t> </a:t>
            </a:r>
          </a:p>
        </p:txBody>
      </p:sp>
    </p:spTree>
    <p:extLst>
      <p:ext uri="{BB962C8B-B14F-4D97-AF65-F5344CB8AC3E}">
        <p14:creationId xmlns:p14="http://schemas.microsoft.com/office/powerpoint/2010/main" val="2771719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751344"/>
            <a:ext cx="8382000" cy="5450851"/>
          </a:xfrm>
          <a:prstGeom prst="rect">
            <a:avLst/>
          </a:prstGeom>
        </p:spPr>
        <p:txBody>
          <a:bodyPr wrap="square">
            <a:spAutoFit/>
          </a:bodyPr>
          <a:lstStyle/>
          <a:p>
            <a:pPr>
              <a:lnSpc>
                <a:spcPct val="150000"/>
              </a:lnSpc>
            </a:pPr>
            <a:r>
              <a:rPr lang="en-US" b="1" dirty="0"/>
              <a:t>2 .3 Cellular Access Technologies</a:t>
            </a:r>
          </a:p>
          <a:p>
            <a:pPr>
              <a:lnSpc>
                <a:spcPct val="150000"/>
              </a:lnSpc>
            </a:pPr>
            <a:r>
              <a:rPr lang="en-US" b="1" dirty="0"/>
              <a:t>There are three common technologies used by cell-phone networks for transmitting information: </a:t>
            </a:r>
          </a:p>
          <a:p>
            <a:pPr lvl="0">
              <a:lnSpc>
                <a:spcPct val="150000"/>
              </a:lnSpc>
            </a:pPr>
            <a:r>
              <a:rPr lang="en-US" b="1" dirty="0"/>
              <a:t>Frequency division multiple access (FDMA) </a:t>
            </a:r>
          </a:p>
          <a:p>
            <a:pPr lvl="0">
              <a:lnSpc>
                <a:spcPct val="150000"/>
              </a:lnSpc>
            </a:pPr>
            <a:r>
              <a:rPr lang="en-US" b="1" dirty="0"/>
              <a:t>Time division multiple access (TDMA) </a:t>
            </a:r>
          </a:p>
          <a:p>
            <a:pPr lvl="0">
              <a:lnSpc>
                <a:spcPct val="150000"/>
              </a:lnSpc>
            </a:pPr>
            <a:r>
              <a:rPr lang="en-US" b="1" dirty="0"/>
              <a:t>Code division multiple access (CDMA) </a:t>
            </a:r>
          </a:p>
          <a:p>
            <a:pPr>
              <a:lnSpc>
                <a:spcPct val="150000"/>
              </a:lnSpc>
            </a:pPr>
            <a:r>
              <a:rPr lang="en-US" b="1" dirty="0"/>
              <a:t>The first word tells you what the access method is. The second word, division, lets you know that it splits calls based on that access method. </a:t>
            </a:r>
          </a:p>
          <a:p>
            <a:pPr lvl="0">
              <a:lnSpc>
                <a:spcPct val="150000"/>
              </a:lnSpc>
            </a:pPr>
            <a:r>
              <a:rPr lang="en-US" b="1" dirty="0"/>
              <a:t>FDMA puts each call on a separate frequency. </a:t>
            </a:r>
          </a:p>
          <a:p>
            <a:pPr lvl="0">
              <a:lnSpc>
                <a:spcPct val="150000"/>
              </a:lnSpc>
            </a:pPr>
            <a:r>
              <a:rPr lang="en-US" b="1" dirty="0"/>
              <a:t>TDMA assigns each call a certain portion of time on a designated frequency. </a:t>
            </a:r>
          </a:p>
          <a:p>
            <a:pPr lvl="0">
              <a:lnSpc>
                <a:spcPct val="150000"/>
              </a:lnSpc>
            </a:pPr>
            <a:r>
              <a:rPr lang="en-US" b="1" dirty="0"/>
              <a:t>CDMA gives a unique code to each call and </a:t>
            </a:r>
            <a:r>
              <a:rPr lang="en-US" b="1" u="sng" dirty="0">
                <a:hlinkClick r:id="rId2"/>
              </a:rPr>
              <a:t>spreads</a:t>
            </a:r>
            <a:r>
              <a:rPr lang="en-US" b="1" dirty="0"/>
              <a:t> it over the available frequencies. </a:t>
            </a:r>
          </a:p>
          <a:p>
            <a:pPr>
              <a:lnSpc>
                <a:spcPct val="150000"/>
              </a:lnSpc>
            </a:pPr>
            <a:r>
              <a:rPr lang="en-US" b="1" dirty="0"/>
              <a:t>The last part of each name is multiple access. This simply means that more than one user can utilize each cell.</a:t>
            </a:r>
          </a:p>
        </p:txBody>
      </p:sp>
    </p:spTree>
    <p:extLst>
      <p:ext uri="{BB962C8B-B14F-4D97-AF65-F5344CB8AC3E}">
        <p14:creationId xmlns:p14="http://schemas.microsoft.com/office/powerpoint/2010/main" val="8473125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873</Words>
  <Application>Microsoft Office PowerPoint</Application>
  <PresentationFormat>On-screen Show (4:3)</PresentationFormat>
  <Paragraphs>63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DR.Ahmed Saker 2o1O</cp:lastModifiedBy>
  <cp:revision>4</cp:revision>
  <dcterms:created xsi:type="dcterms:W3CDTF">2006-08-16T00:00:00Z</dcterms:created>
  <dcterms:modified xsi:type="dcterms:W3CDTF">2018-02-21T06:09:06Z</dcterms:modified>
</cp:coreProperties>
</file>