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5" r:id="rId4"/>
    <p:sldId id="266" r:id="rId5"/>
    <p:sldId id="267" r:id="rId6"/>
    <p:sldId id="268" r:id="rId7"/>
    <p:sldId id="269" r:id="rId8"/>
    <p:sldId id="270" r:id="rId9"/>
    <p:sldId id="271" r:id="rId10"/>
    <p:sldId id="272"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2/10/2018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457200"/>
            <a:ext cx="8077200" cy="3788858"/>
          </a:xfrm>
          <a:prstGeom prst="rect">
            <a:avLst/>
          </a:prstGeom>
        </p:spPr>
        <p:txBody>
          <a:bodyPr wrap="square">
            <a:spAutoFit/>
          </a:bodyPr>
          <a:lstStyle/>
          <a:p>
            <a:pPr>
              <a:lnSpc>
                <a:spcPct val="150000"/>
              </a:lnSpc>
            </a:pPr>
            <a:r>
              <a:rPr lang="en-US" b="1" dirty="0"/>
              <a:t>2.7  Roaming</a:t>
            </a:r>
          </a:p>
          <a:p>
            <a:pPr>
              <a:lnSpc>
                <a:spcPct val="150000"/>
              </a:lnSpc>
            </a:pPr>
            <a:r>
              <a:rPr lang="en-US" b="1" dirty="0"/>
              <a:t>• All cellular systems provide a service called roaming.</a:t>
            </a:r>
          </a:p>
          <a:p>
            <a:pPr>
              <a:lnSpc>
                <a:spcPct val="150000"/>
              </a:lnSpc>
            </a:pPr>
            <a:r>
              <a:rPr lang="en-US" b="1" dirty="0"/>
              <a:t>  This allows subscribers to operate in service areas other  than  the one from   which service is subscribed.</a:t>
            </a:r>
          </a:p>
          <a:p>
            <a:pPr>
              <a:lnSpc>
                <a:spcPct val="150000"/>
              </a:lnSpc>
            </a:pPr>
            <a:r>
              <a:rPr lang="en-US" b="1" dirty="0"/>
              <a:t>• When a mobile enters a city or geographic area that is different  from its home service area, it is registered as a roamer in the  new service area.</a:t>
            </a:r>
          </a:p>
          <a:p>
            <a:pPr>
              <a:lnSpc>
                <a:spcPct val="150000"/>
              </a:lnSpc>
            </a:pPr>
            <a:r>
              <a:rPr lang="en-US" b="1" dirty="0"/>
              <a:t>• Periodically, the MSC issues a global command over each</a:t>
            </a:r>
          </a:p>
          <a:p>
            <a:pPr>
              <a:lnSpc>
                <a:spcPct val="150000"/>
              </a:lnSpc>
            </a:pPr>
            <a:r>
              <a:rPr lang="en-US" b="1" dirty="0"/>
              <a:t>   FCC in the system, asking for all mobiles which are previously   unregistered to report their MIN and ESN over the RCC for  billing purposes.</a:t>
            </a:r>
          </a:p>
        </p:txBody>
      </p:sp>
      <p:sp>
        <p:nvSpPr>
          <p:cNvPr id="3" name="Rectangle 2"/>
          <p:cNvSpPr/>
          <p:nvPr/>
        </p:nvSpPr>
        <p:spPr>
          <a:xfrm>
            <a:off x="685800" y="4343400"/>
            <a:ext cx="7620000" cy="880369"/>
          </a:xfrm>
          <a:prstGeom prst="rect">
            <a:avLst/>
          </a:prstGeom>
        </p:spPr>
        <p:txBody>
          <a:bodyPr wrap="square">
            <a:spAutoFit/>
          </a:bodyPr>
          <a:lstStyle/>
          <a:p>
            <a:pPr>
              <a:lnSpc>
                <a:spcPct val="150000"/>
              </a:lnSpc>
            </a:pPr>
            <a:r>
              <a:rPr lang="en-US" b="1" dirty="0"/>
              <a:t>• If a particular mobile user has roaming authorization for billing purposes, MSC registers the subscriber as a valid roamer.</a:t>
            </a:r>
          </a:p>
        </p:txBody>
      </p:sp>
    </p:spTree>
    <p:extLst>
      <p:ext uri="{BB962C8B-B14F-4D97-AF65-F5344CB8AC3E}">
        <p14:creationId xmlns:p14="http://schemas.microsoft.com/office/powerpoint/2010/main" val="36975162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304800"/>
            <a:ext cx="7772400" cy="6324808"/>
          </a:xfrm>
          <a:prstGeom prst="rect">
            <a:avLst/>
          </a:prstGeom>
        </p:spPr>
        <p:txBody>
          <a:bodyPr wrap="square">
            <a:spAutoFit/>
          </a:bodyPr>
          <a:lstStyle/>
          <a:p>
            <a:pPr>
              <a:lnSpc>
                <a:spcPct val="150000"/>
              </a:lnSpc>
            </a:pPr>
            <a:r>
              <a:rPr lang="en-US" b="1" dirty="0" smtClean="0"/>
              <a:t>The </a:t>
            </a:r>
            <a:r>
              <a:rPr lang="en-US" b="1" dirty="0"/>
              <a:t>N cells which collectively use the complete set of available frequencies is called </a:t>
            </a:r>
            <a:r>
              <a:rPr lang="en-US" b="1" dirty="0" smtClean="0"/>
              <a:t>a cluster</a:t>
            </a:r>
            <a:r>
              <a:rPr lang="en-US" b="1" dirty="0"/>
              <a:t>. If a cluster is replicated M times within the system, the total number of duplex channels, can be used as a measure of capacity and is given </a:t>
            </a:r>
            <a:r>
              <a:rPr lang="en-US" b="1" dirty="0" smtClean="0"/>
              <a:t>by         C </a:t>
            </a:r>
            <a:r>
              <a:rPr lang="en-US" b="1" dirty="0"/>
              <a:t>= </a:t>
            </a:r>
            <a:r>
              <a:rPr lang="en-US" b="1" dirty="0" err="1"/>
              <a:t>MkN</a:t>
            </a:r>
            <a:r>
              <a:rPr lang="en-US" b="1" dirty="0"/>
              <a:t>  =  MS </a:t>
            </a:r>
          </a:p>
          <a:p>
            <a:pPr>
              <a:lnSpc>
                <a:spcPct val="150000"/>
              </a:lnSpc>
            </a:pPr>
            <a:r>
              <a:rPr lang="en-US" b="1" dirty="0"/>
              <a:t>• S duplex channels for use. </a:t>
            </a:r>
          </a:p>
          <a:p>
            <a:pPr>
              <a:lnSpc>
                <a:spcPct val="150000"/>
              </a:lnSpc>
            </a:pPr>
            <a:r>
              <a:rPr lang="en-US" b="1" dirty="0"/>
              <a:t>• N number of cells. </a:t>
            </a:r>
          </a:p>
          <a:p>
            <a:pPr>
              <a:lnSpc>
                <a:spcPct val="150000"/>
              </a:lnSpc>
            </a:pPr>
            <a:r>
              <a:rPr lang="en-US" b="1" dirty="0"/>
              <a:t>     • S channels are divided among N cells where each cell gets a distinct set of  </a:t>
            </a:r>
          </a:p>
          <a:p>
            <a:pPr>
              <a:lnSpc>
                <a:spcPct val="150000"/>
              </a:lnSpc>
            </a:pPr>
            <a:r>
              <a:rPr lang="en-US" b="1" dirty="0"/>
              <a:t>        k number of channels </a:t>
            </a:r>
          </a:p>
          <a:p>
            <a:pPr fontAlgn="base">
              <a:lnSpc>
                <a:spcPct val="150000"/>
              </a:lnSpc>
            </a:pPr>
            <a:r>
              <a:rPr lang="en-US" b="1" dirty="0"/>
              <a:t>        Total available channels = S</a:t>
            </a:r>
            <a:endParaRPr lang="en-US" b="1" dirty="0"/>
          </a:p>
          <a:p>
            <a:pPr lvl="0" fontAlgn="base">
              <a:lnSpc>
                <a:spcPct val="150000"/>
              </a:lnSpc>
            </a:pPr>
            <a:r>
              <a:rPr lang="en-US" b="1" dirty="0"/>
              <a:t>N “adjacent” cells (called a cluster)  share S channels</a:t>
            </a:r>
            <a:endParaRPr lang="en-US" b="1" dirty="0"/>
          </a:p>
          <a:p>
            <a:pPr lvl="0" fontAlgn="base">
              <a:lnSpc>
                <a:spcPct val="150000"/>
              </a:lnSpc>
            </a:pPr>
            <a:r>
              <a:rPr lang="en-US" b="1" dirty="0"/>
              <a:t>System has M clusters</a:t>
            </a:r>
            <a:endParaRPr lang="en-US" b="1" dirty="0"/>
          </a:p>
          <a:p>
            <a:pPr lvl="0" fontAlgn="base">
              <a:lnSpc>
                <a:spcPct val="150000"/>
              </a:lnSpc>
            </a:pPr>
            <a:r>
              <a:rPr lang="en-US" b="1" dirty="0"/>
              <a:t>Each cell gets k channels</a:t>
            </a:r>
            <a:endParaRPr lang="en-US" b="1" dirty="0"/>
          </a:p>
          <a:p>
            <a:pPr>
              <a:lnSpc>
                <a:spcPct val="150000"/>
              </a:lnSpc>
            </a:pPr>
            <a:r>
              <a:rPr lang="en-US" b="1" dirty="0"/>
              <a:t>           S = k N</a:t>
            </a:r>
          </a:p>
          <a:p>
            <a:pPr lvl="0" fontAlgn="base">
              <a:lnSpc>
                <a:spcPct val="150000"/>
              </a:lnSpc>
            </a:pPr>
            <a:r>
              <a:rPr lang="en-US" b="1" dirty="0"/>
              <a:t>Capacity of the system is C = </a:t>
            </a:r>
            <a:r>
              <a:rPr lang="en-US" b="1" dirty="0" err="1"/>
              <a:t>MkN</a:t>
            </a:r>
            <a:r>
              <a:rPr lang="en-US" b="1" dirty="0"/>
              <a:t> </a:t>
            </a:r>
            <a:endParaRPr lang="en-US" b="1" dirty="0"/>
          </a:p>
          <a:p>
            <a:pPr lvl="0" fontAlgn="base">
              <a:lnSpc>
                <a:spcPct val="150000"/>
              </a:lnSpc>
            </a:pPr>
            <a:r>
              <a:rPr lang="en-US" b="1" dirty="0"/>
              <a:t>    Frequency reuse factor is 1/ N</a:t>
            </a:r>
            <a:endParaRPr lang="en-US" b="1" dirty="0">
              <a:effectLst/>
            </a:endParaRPr>
          </a:p>
        </p:txBody>
      </p:sp>
    </p:spTree>
    <p:extLst>
      <p:ext uri="{BB962C8B-B14F-4D97-AF65-F5344CB8AC3E}">
        <p14:creationId xmlns:p14="http://schemas.microsoft.com/office/powerpoint/2010/main" val="16368839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cstate="print">
            <a:extLst>
              <a:ext uri="{28A0092B-C50C-407E-A947-70E740481C1C}">
                <a14:useLocalDpi xmlns:a14="http://schemas.microsoft.com/office/drawing/2010/main" val="0"/>
              </a:ext>
            </a:extLst>
          </a:blip>
          <a:srcRect l="53405" t="30742" r="23244" b="25709"/>
          <a:stretch/>
        </p:blipFill>
        <p:spPr bwMode="auto">
          <a:xfrm>
            <a:off x="4191000" y="1828800"/>
            <a:ext cx="3276600" cy="2895600"/>
          </a:xfrm>
          <a:prstGeom prst="rect">
            <a:avLst/>
          </a:prstGeom>
          <a:noFill/>
          <a:ln>
            <a:noFill/>
          </a:ln>
          <a:extLst>
            <a:ext uri="{53640926-AAD7-44D8-BBD7-CCE9431645EC}">
              <a14:shadowObscured xmlns:a14="http://schemas.microsoft.com/office/drawing/2010/main"/>
            </a:ext>
          </a:extLst>
        </p:spPr>
      </p:pic>
      <p:sp>
        <p:nvSpPr>
          <p:cNvPr id="3" name="Rectangle 2"/>
          <p:cNvSpPr>
            <a:spLocks noChangeArrowheads="1"/>
          </p:cNvSpPr>
          <p:nvPr/>
        </p:nvSpPr>
        <p:spPr bwMode="auto">
          <a:xfrm>
            <a:off x="457200" y="855468"/>
            <a:ext cx="50292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u="none" strike="noStrike" cap="none" normalizeH="0" baseline="0" dirty="0" smtClean="0">
                <a:ln>
                  <a:noFill/>
                </a:ln>
                <a:effectLst/>
                <a:latin typeface="Calibri" pitchFamily="34" charset="0"/>
                <a:ea typeface="Times New Roman" pitchFamily="18" charset="0"/>
                <a:cs typeface="Arial" pitchFamily="34" charset="0"/>
              </a:rPr>
              <a:t>Characterizing frequency reuse </a:t>
            </a:r>
            <a:endParaRPr kumimoji="0" lang="en-US" sz="2400" b="1"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1" u="none" strike="noStrike" cap="none" normalizeH="0" baseline="0" dirty="0" smtClean="0">
              <a:ln>
                <a:noFill/>
              </a:ln>
              <a:solidFill>
                <a:schemeClr val="tx1"/>
              </a:solidFill>
              <a:effectLst/>
              <a:latin typeface="Arial" pitchFamily="34" charset="0"/>
              <a:cs typeface="Arial" pitchFamily="34" charset="0"/>
            </a:endParaRPr>
          </a:p>
        </p:txBody>
      </p:sp>
      <p:pic>
        <p:nvPicPr>
          <p:cNvPr id="3073" name="Picture 1"/>
          <p:cNvPicPr>
            <a:picLocks noChangeAspect="1" noChangeArrowheads="1"/>
          </p:cNvPicPr>
          <p:nvPr/>
        </p:nvPicPr>
        <p:blipFill>
          <a:blip r:embed="rId2">
            <a:extLst>
              <a:ext uri="{28A0092B-C50C-407E-A947-70E740481C1C}">
                <a14:useLocalDpi xmlns:a14="http://schemas.microsoft.com/office/drawing/2010/main" val="0"/>
              </a:ext>
            </a:extLst>
          </a:blip>
          <a:srcRect l="24187" t="30742" r="48776" b="25710"/>
          <a:stretch>
            <a:fillRect/>
          </a:stretch>
        </p:blipFill>
        <p:spPr bwMode="auto">
          <a:xfrm>
            <a:off x="304800" y="1563354"/>
            <a:ext cx="3352800" cy="308217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187880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a:extLst>
              <a:ext uri="{28A0092B-C50C-407E-A947-70E740481C1C}">
                <a14:useLocalDpi xmlns:a14="http://schemas.microsoft.com/office/drawing/2010/main" val="0"/>
              </a:ext>
            </a:extLst>
          </a:blip>
          <a:srcRect t="17550"/>
          <a:stretch/>
        </p:blipFill>
        <p:spPr bwMode="auto">
          <a:xfrm>
            <a:off x="533400" y="304800"/>
            <a:ext cx="7543800" cy="518159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694320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a:extLst>
              <a:ext uri="{28A0092B-C50C-407E-A947-70E740481C1C}">
                <a14:useLocalDpi xmlns:a14="http://schemas.microsoft.com/office/drawing/2010/main" val="0"/>
              </a:ext>
            </a:extLst>
          </a:blip>
          <a:srcRect l="16146" t="29025" r="21701" b="32071"/>
          <a:stretch/>
        </p:blipFill>
        <p:spPr bwMode="auto">
          <a:xfrm>
            <a:off x="651164" y="685800"/>
            <a:ext cx="7201217" cy="3071813"/>
          </a:xfrm>
          <a:prstGeom prst="rect">
            <a:avLst/>
          </a:prstGeom>
          <a:ln>
            <a:noFill/>
          </a:ln>
          <a:extLst>
            <a:ext uri="{53640926-AAD7-44D8-BBD7-CCE9431645EC}">
              <a14:shadowObscured xmlns:a14="http://schemas.microsoft.com/office/drawing/2010/main"/>
            </a:ext>
          </a:extLst>
        </p:spPr>
      </p:pic>
      <p:sp>
        <p:nvSpPr>
          <p:cNvPr id="3" name="Rectangle 2"/>
          <p:cNvSpPr/>
          <p:nvPr/>
        </p:nvSpPr>
        <p:spPr>
          <a:xfrm>
            <a:off x="4050062" y="3244334"/>
            <a:ext cx="1043876" cy="369332"/>
          </a:xfrm>
          <a:prstGeom prst="rect">
            <a:avLst/>
          </a:prstGeom>
        </p:spPr>
        <p:txBody>
          <a:bodyPr wrap="none">
            <a:spAutoFit/>
          </a:bodyPr>
          <a:lstStyle/>
          <a:p>
            <a:r>
              <a:rPr lang="en-US" dirty="0"/>
              <a:t>FIG(2.11)</a:t>
            </a:r>
          </a:p>
        </p:txBody>
      </p:sp>
      <p:sp>
        <p:nvSpPr>
          <p:cNvPr id="4" name="Rectangle 3"/>
          <p:cNvSpPr/>
          <p:nvPr/>
        </p:nvSpPr>
        <p:spPr>
          <a:xfrm>
            <a:off x="381000" y="4038600"/>
            <a:ext cx="8077200" cy="2126864"/>
          </a:xfrm>
          <a:prstGeom prst="rect">
            <a:avLst/>
          </a:prstGeom>
        </p:spPr>
        <p:txBody>
          <a:bodyPr wrap="square">
            <a:spAutoFit/>
          </a:bodyPr>
          <a:lstStyle/>
          <a:p>
            <a:pPr algn="just">
              <a:lnSpc>
                <a:spcPct val="150000"/>
              </a:lnSpc>
            </a:pPr>
            <a:r>
              <a:rPr lang="en-US" b="1" dirty="0"/>
              <a:t>In hexagonal geometry, there are six neighbors of each cell and the line joining the centers of any cell and each of its neighbors are separated by 60 degrees. This restricts the number of usable cluster sizes and their layouts. In order to tessellate-to connect cells without gap-the number of cells per cluster, N, can only have values, which satisfy the following equation: </a:t>
            </a:r>
          </a:p>
        </p:txBody>
      </p:sp>
    </p:spTree>
    <p:extLst>
      <p:ext uri="{BB962C8B-B14F-4D97-AF65-F5344CB8AC3E}">
        <p14:creationId xmlns:p14="http://schemas.microsoft.com/office/powerpoint/2010/main" val="1653223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Rectangle 1"/>
              <p:cNvSpPr/>
              <p:nvPr/>
            </p:nvSpPr>
            <p:spPr>
              <a:xfrm>
                <a:off x="533400" y="685800"/>
                <a:ext cx="8001000" cy="2486771"/>
              </a:xfrm>
              <a:prstGeom prst="rect">
                <a:avLst/>
              </a:prstGeom>
            </p:spPr>
            <p:txBody>
              <a:bodyPr wrap="square">
                <a:spAutoFit/>
              </a:bodyPr>
              <a:lstStyle/>
              <a:p>
                <a:r>
                  <a:rPr lang="en-US" dirty="0"/>
                  <a:t> </a:t>
                </a:r>
              </a:p>
              <a:p>
                <a:pPr>
                  <a:lnSpc>
                    <a:spcPct val="150000"/>
                  </a:lnSpc>
                </a:pPr>
                <a:r>
                  <a:rPr lang="en-US" dirty="0"/>
                  <a:t> </a:t>
                </a:r>
                <a:r>
                  <a:rPr lang="en-US" b="1" dirty="0"/>
                  <a:t>N=  </a:t>
                </a:r>
                <a14:m>
                  <m:oMath xmlns:m="http://schemas.openxmlformats.org/officeDocument/2006/math">
                    <m:sSup>
                      <m:sSupPr>
                        <m:ctrlPr>
                          <a:rPr lang="en-US" b="1" i="1"/>
                        </m:ctrlPr>
                      </m:sSupPr>
                      <m:e>
                        <m:r>
                          <a:rPr lang="en-US" b="1" i="1"/>
                          <m:t>𝒊</m:t>
                        </m:r>
                      </m:e>
                      <m:sup>
                        <m:r>
                          <a:rPr lang="en-US" b="1" i="1"/>
                          <m:t>𝟐</m:t>
                        </m:r>
                      </m:sup>
                    </m:sSup>
                  </m:oMath>
                </a14:m>
                <a:r>
                  <a:rPr lang="en-US" b="1" dirty="0"/>
                  <a:t> + i j + </a:t>
                </a:r>
                <a14:m>
                  <m:oMath xmlns:m="http://schemas.openxmlformats.org/officeDocument/2006/math">
                    <m:sSup>
                      <m:sSupPr>
                        <m:ctrlPr>
                          <a:rPr lang="en-US" b="1" i="1"/>
                        </m:ctrlPr>
                      </m:sSupPr>
                      <m:e>
                        <m:r>
                          <a:rPr lang="en-US" b="1" i="1"/>
                          <m:t>𝒋</m:t>
                        </m:r>
                      </m:e>
                      <m:sup>
                        <m:r>
                          <a:rPr lang="en-US" b="1" i="1"/>
                          <m:t>𝟐</m:t>
                        </m:r>
                      </m:sup>
                    </m:sSup>
                  </m:oMath>
                </a14:m>
                <a:r>
                  <a:rPr lang="en-US" b="1" dirty="0"/>
                  <a:t> </a:t>
                </a:r>
              </a:p>
              <a:p>
                <a:pPr>
                  <a:lnSpc>
                    <a:spcPct val="150000"/>
                  </a:lnSpc>
                </a:pPr>
                <a:r>
                  <a:rPr lang="en-US" b="1" dirty="0"/>
                  <a:t>where i and j are non-negative integers. To find the nearest co-channel neighbors of a particular cell, one must do the following: </a:t>
                </a:r>
              </a:p>
              <a:p>
                <a:pPr>
                  <a:lnSpc>
                    <a:spcPct val="150000"/>
                  </a:lnSpc>
                </a:pPr>
                <a:r>
                  <a:rPr lang="en-US" b="1" dirty="0"/>
                  <a:t>1. Move i cells along any chain of hexagons. </a:t>
                </a:r>
              </a:p>
              <a:p>
                <a:pPr>
                  <a:lnSpc>
                    <a:spcPct val="150000"/>
                  </a:lnSpc>
                </a:pPr>
                <a:r>
                  <a:rPr lang="en-US" b="1" dirty="0"/>
                  <a:t>2. Turn 60 degrees counter-clockwise and move j cells. </a:t>
                </a:r>
              </a:p>
            </p:txBody>
          </p:sp>
        </mc:Choice>
        <mc:Fallback>
          <p:sp>
            <p:nvSpPr>
              <p:cNvPr id="2" name="Rectangle 1"/>
              <p:cNvSpPr>
                <a:spLocks noRot="1" noChangeAspect="1" noMove="1" noResize="1" noEditPoints="1" noAdjustHandles="1" noChangeArrowheads="1" noChangeShapeType="1" noTextEdit="1"/>
              </p:cNvSpPr>
              <p:nvPr/>
            </p:nvSpPr>
            <p:spPr>
              <a:xfrm>
                <a:off x="533400" y="685800"/>
                <a:ext cx="8001000" cy="2486771"/>
              </a:xfrm>
              <a:prstGeom prst="rect">
                <a:avLst/>
              </a:prstGeom>
              <a:blipFill rotWithShape="1">
                <a:blip r:embed="rId2"/>
                <a:stretch>
                  <a:fillRect l="-686" b="-1229"/>
                </a:stretch>
              </a:blipFill>
            </p:spPr>
            <p:txBody>
              <a:bodyPr/>
              <a:lstStyle/>
              <a:p>
                <a:r>
                  <a:rPr lang="en-US">
                    <a:noFill/>
                  </a:rPr>
                  <a:t> </a:t>
                </a:r>
              </a:p>
            </p:txBody>
          </p:sp>
        </mc:Fallback>
      </mc:AlternateContent>
      <p:pic>
        <p:nvPicPr>
          <p:cNvPr id="2054"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8454"/>
          <a:stretch/>
        </p:blipFill>
        <p:spPr bwMode="auto">
          <a:xfrm>
            <a:off x="533400" y="3172570"/>
            <a:ext cx="8077200" cy="2923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6702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533400"/>
            <a:ext cx="7620000" cy="4247317"/>
          </a:xfrm>
          <a:prstGeom prst="rect">
            <a:avLst/>
          </a:prstGeom>
        </p:spPr>
        <p:txBody>
          <a:bodyPr wrap="square">
            <a:spAutoFit/>
          </a:bodyPr>
          <a:lstStyle/>
          <a:p>
            <a:pPr algn="just">
              <a:lnSpc>
                <a:spcPct val="150000"/>
              </a:lnSpc>
            </a:pPr>
            <a:r>
              <a:rPr lang="en-US" b="1" dirty="0"/>
              <a:t>Figure 2.13 illustrates the condition of frequency reuse.  There are two sets of 7 cells.  The set of frequencies used by cell 1 of one set is reused by the cell 1 of the second set.  These cells must maintain a minimum geographical distance, which is referred to as frequency reuse distance. </a:t>
            </a:r>
          </a:p>
          <a:p>
            <a:pPr>
              <a:lnSpc>
                <a:spcPct val="150000"/>
              </a:lnSpc>
            </a:pPr>
            <a:r>
              <a:rPr lang="en-US" b="1" dirty="0"/>
              <a:t>Frequency reuse distance is computed as: </a:t>
            </a:r>
          </a:p>
          <a:p>
            <a:pPr>
              <a:lnSpc>
                <a:spcPct val="150000"/>
              </a:lnSpc>
            </a:pPr>
            <a:r>
              <a:rPr lang="en-US" b="1" dirty="0" smtClean="0"/>
              <a:t>where </a:t>
            </a:r>
            <a:r>
              <a:rPr lang="en-US" b="1" dirty="0"/>
              <a:t>D = the distance between cells using the same frequency , R is the cell radius, and N is the reuse pattern (the cluster size, which is 7  , Thus, for a 7-cell group with  cell radius R = 3 miles, the frequency reuse distance D is 13.74 miles.  </a:t>
            </a:r>
          </a:p>
          <a:p>
            <a:pPr>
              <a:lnSpc>
                <a:spcPct val="150000"/>
              </a:lnSpc>
            </a:pPr>
            <a:endParaRPr lang="en-US" b="1" dirty="0"/>
          </a:p>
        </p:txBody>
      </p:sp>
      <p:pic>
        <p:nvPicPr>
          <p:cNvPr id="8" name="Picture 7"/>
          <p:cNvPicPr/>
          <p:nvPr/>
        </p:nvPicPr>
        <p:blipFill rotWithShape="1">
          <a:blip r:embed="rId2" cstate="print">
            <a:extLst>
              <a:ext uri="{28A0092B-C50C-407E-A947-70E740481C1C}">
                <a14:useLocalDpi xmlns:a14="http://schemas.microsoft.com/office/drawing/2010/main" val="0"/>
              </a:ext>
            </a:extLst>
          </a:blip>
          <a:srcRect l="45312" t="22849" r="43403" b="67270"/>
          <a:stretch/>
        </p:blipFill>
        <p:spPr bwMode="auto">
          <a:xfrm>
            <a:off x="2819400" y="2209800"/>
            <a:ext cx="889635" cy="438150"/>
          </a:xfrm>
          <a:prstGeom prst="rect">
            <a:avLst/>
          </a:prstGeom>
          <a:ln>
            <a:noFill/>
          </a:ln>
          <a:extLst>
            <a:ext uri="{53640926-AAD7-44D8-BBD7-CCE9431645EC}">
              <a14:shadowObscured xmlns:a14="http://schemas.microsoft.com/office/drawing/2010/main"/>
            </a:ext>
          </a:extLst>
        </p:spPr>
      </p:pic>
      <p:pic>
        <p:nvPicPr>
          <p:cNvPr id="9" name="Picture 8"/>
          <p:cNvPicPr/>
          <p:nvPr/>
        </p:nvPicPr>
        <p:blipFill rotWithShape="1">
          <a:blip r:embed="rId3">
            <a:extLst>
              <a:ext uri="{28A0092B-C50C-407E-A947-70E740481C1C}">
                <a14:useLocalDpi xmlns:a14="http://schemas.microsoft.com/office/drawing/2010/main" val="0"/>
              </a:ext>
            </a:extLst>
          </a:blip>
          <a:srcRect l="33413" t="76039" r="55340" b="16323"/>
          <a:stretch/>
        </p:blipFill>
        <p:spPr bwMode="auto">
          <a:xfrm>
            <a:off x="3709035" y="2211705"/>
            <a:ext cx="1143000" cy="436245"/>
          </a:xfrm>
          <a:prstGeom prst="rect">
            <a:avLst/>
          </a:prstGeom>
          <a:ln>
            <a:noFill/>
          </a:ln>
          <a:extLst>
            <a:ext uri="{53640926-AAD7-44D8-BBD7-CCE9431645EC}">
              <a14:shadowObscured xmlns:a14="http://schemas.microsoft.com/office/drawing/2010/main"/>
            </a:ext>
          </a:extLst>
        </p:spPr>
      </p:pic>
      <p:pic>
        <p:nvPicPr>
          <p:cNvPr id="307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7234" y="4114800"/>
            <a:ext cx="3909794"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4124582" y="5892739"/>
            <a:ext cx="1055097" cy="369332"/>
          </a:xfrm>
          <a:prstGeom prst="rect">
            <a:avLst/>
          </a:prstGeom>
        </p:spPr>
        <p:txBody>
          <a:bodyPr wrap="none">
            <a:spAutoFit/>
          </a:bodyPr>
          <a:lstStyle/>
          <a:p>
            <a:r>
              <a:rPr lang="en-US" dirty="0"/>
              <a:t>Fig(2.13) </a:t>
            </a:r>
          </a:p>
        </p:txBody>
      </p:sp>
    </p:spTree>
    <p:extLst>
      <p:ext uri="{BB962C8B-B14F-4D97-AF65-F5344CB8AC3E}">
        <p14:creationId xmlns:p14="http://schemas.microsoft.com/office/powerpoint/2010/main" val="2230841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15" name="Picture 1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231890"/>
            <a:ext cx="7619999" cy="6282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9168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720437"/>
            <a:ext cx="8102370" cy="5271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33145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609600"/>
            <a:ext cx="7696200" cy="2031325"/>
          </a:xfrm>
          <a:prstGeom prst="rect">
            <a:avLst/>
          </a:prstGeom>
        </p:spPr>
        <p:txBody>
          <a:bodyPr wrap="square">
            <a:spAutoFit/>
          </a:bodyPr>
          <a:lstStyle/>
          <a:p>
            <a:r>
              <a:rPr lang="en-US" b="1" dirty="0"/>
              <a:t>Example 1 </a:t>
            </a:r>
          </a:p>
          <a:p>
            <a:r>
              <a:rPr lang="en-US" b="1" dirty="0"/>
              <a:t> </a:t>
            </a:r>
          </a:p>
          <a:p>
            <a:r>
              <a:rPr lang="en-US" b="1" dirty="0"/>
              <a:t>What would be the minimum distance between the centers of two cells with the same band of frequencies if cell radius is 1 km and the reuse factor is 12?</a:t>
            </a:r>
          </a:p>
          <a:p>
            <a:r>
              <a:rPr lang="en-US" b="1" dirty="0"/>
              <a:t>Solution:</a:t>
            </a:r>
          </a:p>
          <a:p>
            <a:r>
              <a:rPr lang="en-US" b="1" dirty="0"/>
              <a:t>D/R =  √3N</a:t>
            </a:r>
          </a:p>
          <a:p>
            <a:r>
              <a:rPr lang="en-US" b="1" dirty="0"/>
              <a:t>D =   √(3×12)  × 1 km   = 6 km</a:t>
            </a:r>
          </a:p>
        </p:txBody>
      </p:sp>
      <p:sp>
        <p:nvSpPr>
          <p:cNvPr id="3" name="Rectangle 2"/>
          <p:cNvSpPr/>
          <p:nvPr/>
        </p:nvSpPr>
        <p:spPr>
          <a:xfrm>
            <a:off x="741218" y="2640925"/>
            <a:ext cx="7696200" cy="2542363"/>
          </a:xfrm>
          <a:prstGeom prst="rect">
            <a:avLst/>
          </a:prstGeom>
        </p:spPr>
        <p:txBody>
          <a:bodyPr wrap="square">
            <a:spAutoFit/>
          </a:bodyPr>
          <a:lstStyle/>
          <a:p>
            <a:pPr algn="just">
              <a:lnSpc>
                <a:spcPct val="150000"/>
              </a:lnSpc>
            </a:pPr>
            <a:r>
              <a:rPr lang="en-US" b="1" dirty="0"/>
              <a:t>To understand the frequency reuse concept, consider a cellular system which has a total of S duplex channels available for use. If each cell is allocated a group of k channels     (k &lt; S), and if the S channels are divided among N cells into unique and disjoint channel groups which each have the same number of channels, the total number of available radio channels can be expressed as  </a:t>
            </a:r>
          </a:p>
          <a:p>
            <a:pPr algn="just">
              <a:lnSpc>
                <a:spcPct val="150000"/>
              </a:lnSpc>
            </a:pPr>
            <a:r>
              <a:rPr lang="en-US" b="1" dirty="0"/>
              <a:t>S = </a:t>
            </a:r>
            <a:r>
              <a:rPr lang="en-US" b="1" dirty="0" err="1"/>
              <a:t>kN</a:t>
            </a:r>
            <a:r>
              <a:rPr lang="en-US" b="1" dirty="0"/>
              <a:t> </a:t>
            </a:r>
          </a:p>
        </p:txBody>
      </p:sp>
    </p:spTree>
    <p:extLst>
      <p:ext uri="{BB962C8B-B14F-4D97-AF65-F5344CB8AC3E}">
        <p14:creationId xmlns:p14="http://schemas.microsoft.com/office/powerpoint/2010/main" val="16178927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TotalTime>
  <Words>584</Words>
  <Application>Microsoft Office PowerPoint</Application>
  <PresentationFormat>On-screen Show (4:3)</PresentationFormat>
  <Paragraphs>39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DR.Ahmed Saker 2o1O</cp:lastModifiedBy>
  <cp:revision>26</cp:revision>
  <dcterms:created xsi:type="dcterms:W3CDTF">2006-08-16T00:00:00Z</dcterms:created>
  <dcterms:modified xsi:type="dcterms:W3CDTF">2018-02-10T17:49:14Z</dcterms:modified>
</cp:coreProperties>
</file>