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07" autoAdjust="0"/>
    <p:restoredTop sz="94660"/>
  </p:normalViewPr>
  <p:slideViewPr>
    <p:cSldViewPr snapToGrid="0">
      <p:cViewPr>
        <p:scale>
          <a:sx n="66" d="100"/>
          <a:sy n="66" d="100"/>
        </p:scale>
        <p:origin x="1656" y="10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5BE364E-4A57-8185-39AE-AE177612D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6429A5D8-2BF0-61A7-E5E1-8098E3021F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E4B0B5F1-711D-EC2D-9877-79C94DA28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25AE-17AA-4615-A6E4-2E1ED04C0F44}" type="datetimeFigureOut">
              <a:rPr lang="en-US" smtClean="0"/>
              <a:t>2/16/2024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0E92708A-4010-88EF-759D-D83D76C71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DEAD9B1E-A278-9DC3-E232-43D1564BE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C470-8347-40B0-B4C1-168EA7823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30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DB09DF8-A466-544D-BE84-BBB593064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094EB5A9-F600-46EB-4E8E-30490C5F41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803C3123-AB60-3006-BD93-63E3CCEE3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25AE-17AA-4615-A6E4-2E1ED04C0F44}" type="datetimeFigureOut">
              <a:rPr lang="en-US" smtClean="0"/>
              <a:t>2/16/2024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046927B3-F740-C8BF-A148-2820FBE12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B48AA9A2-BDF8-F9B4-7B55-844121FF2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C470-8347-40B0-B4C1-168EA7823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38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5F07F157-B8EB-4DEF-4B1D-D09C17E337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2A7920AA-4766-415C-F25B-1A40D45378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5D46FF31-424F-8F06-22CF-BD94D08CF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25AE-17AA-4615-A6E4-2E1ED04C0F44}" type="datetimeFigureOut">
              <a:rPr lang="en-US" smtClean="0"/>
              <a:t>2/16/2024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D383CA85-0A9F-5A35-C0BD-1B2261205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2CB4D33A-8576-B544-AA1D-F82FF20ED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C470-8347-40B0-B4C1-168EA7823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91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66E95D4-9997-CDB4-8517-FFA4CB28A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1311614A-2238-25AF-97B7-B0F474CC87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10F8ED8F-F208-7610-6FF6-6AD30AD9B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25AE-17AA-4615-A6E4-2E1ED04C0F44}" type="datetimeFigureOut">
              <a:rPr lang="en-US" smtClean="0"/>
              <a:t>2/16/2024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C224D53C-BF5D-E49C-6524-B0FD9A6FF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7401F016-7BB1-752D-6C6D-070C625B6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C470-8347-40B0-B4C1-168EA7823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6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8F863F1-1193-1095-0C37-3B4626045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434CAC98-0952-81E9-9CB1-9A2F0D8CB2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1176FF58-81A0-7B6C-2DD0-3C9F86945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25AE-17AA-4615-A6E4-2E1ED04C0F44}" type="datetimeFigureOut">
              <a:rPr lang="en-US" smtClean="0"/>
              <a:t>2/16/2024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A96985A8-6FBC-2F1C-BFCE-680CA39B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CD3C4DC6-0694-3B9D-5E02-6C3B658F7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C470-8347-40B0-B4C1-168EA7823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63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E119190-57F4-5058-848F-D4F2C8445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CE1019FD-AFB0-9479-60BC-5A250E0A5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9B1D570F-509D-706F-648C-16B8F95ED9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D72AA8AB-249F-CBD0-9292-F4A4AB5C0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25AE-17AA-4615-A6E4-2E1ED04C0F44}" type="datetimeFigureOut">
              <a:rPr lang="en-US" smtClean="0"/>
              <a:t>2/16/2024</a:t>
            </a:fld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79BE355E-588E-80AB-ACCC-ABC9456C6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B16F3D8F-C84D-5216-6ED1-2E1C66DB6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C470-8347-40B0-B4C1-168EA7823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01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B3B9E0A-0411-7D77-000C-E436547BA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B064A2CF-F6B0-FBB0-2B83-987725870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C282A2DB-6DF6-E506-9065-464260EBDF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35A00ABB-412D-5869-0A39-D7DED70FC2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E9823B6A-1DD4-D7AC-05BF-AA2A5C2FBC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E5FACF53-354B-4CFE-C652-BC909E207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25AE-17AA-4615-A6E4-2E1ED04C0F44}" type="datetimeFigureOut">
              <a:rPr lang="en-US" smtClean="0"/>
              <a:t>2/16/2024</a:t>
            </a:fld>
            <a:endParaRPr lang="en-US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9D163912-C446-CEE5-71B9-F46DC513E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8FCB2432-926A-1082-3CD2-95CB6BB36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C470-8347-40B0-B4C1-168EA7823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5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7C21604-281C-221E-DF45-BFE84F710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3506799C-C0B8-FA2E-7750-4F3FF654D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25AE-17AA-4615-A6E4-2E1ED04C0F44}" type="datetimeFigureOut">
              <a:rPr lang="en-US" smtClean="0"/>
              <a:t>2/16/2024</a:t>
            </a:fld>
            <a:endParaRPr lang="en-US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5F55638D-83DC-7545-5E6F-83D3639A5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25806030-E16E-4B6B-946E-DA56411B2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C470-8347-40B0-B4C1-168EA7823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08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4DDC99C8-7812-323D-C557-76E76CD7B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25AE-17AA-4615-A6E4-2E1ED04C0F44}" type="datetimeFigureOut">
              <a:rPr lang="en-US" smtClean="0"/>
              <a:t>2/16/2024</a:t>
            </a:fld>
            <a:endParaRPr lang="en-US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BC5FC722-823B-580A-C664-FDA8EE048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E09B05A3-E22E-F050-8C09-307D7499F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C470-8347-40B0-B4C1-168EA7823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42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5E85953-B765-0D42-06B2-5AE5A3D9D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B4AB1E8D-EE7E-5AAF-9756-5D0BE2ED7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A163EDFB-4768-856B-901F-07BC342690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56049AE8-D59E-177C-B071-22C179CBB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25AE-17AA-4615-A6E4-2E1ED04C0F44}" type="datetimeFigureOut">
              <a:rPr lang="en-US" smtClean="0"/>
              <a:t>2/16/2024</a:t>
            </a:fld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0F6F6175-F429-138B-E932-C169CE4F6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23D0CF09-81FB-7558-AE36-7C765B0D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C470-8347-40B0-B4C1-168EA7823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3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C427543-3168-5CEF-3E80-8B11D142A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2ACD98AC-DA26-DEDD-8E99-F79FC402FD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1384FA36-7917-2FA9-30CF-E3700EAA8B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7D45651E-FF54-4A68-B611-57FDA187F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25AE-17AA-4615-A6E4-2E1ED04C0F44}" type="datetimeFigureOut">
              <a:rPr lang="en-US" smtClean="0"/>
              <a:t>2/16/2024</a:t>
            </a:fld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6C7F6F5B-EA5E-A743-2026-D0AD8155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EF7B99D5-923E-873F-803A-3A7241F73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AC470-8347-40B0-B4C1-168EA7823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978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5D572B83-4F73-73F1-BE11-EE6A7A6EF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7E3928FA-9D3D-1F08-7A2C-D3CF57D91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8EEB34F6-4079-2D1C-69B5-73E3B5B676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4F25AE-17AA-4615-A6E4-2E1ED04C0F44}" type="datetimeFigureOut">
              <a:rPr lang="en-US" smtClean="0"/>
              <a:t>2/16/2024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5C965503-6CF0-49C8-C5C1-931D09EF9E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F6FE4568-CDF9-9684-30D3-D3852C28AF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EAC470-8347-40B0-B4C1-168EA7823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5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07A5096-0AB1-11E6-ED33-598EF9EA15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IQ" dirty="0"/>
              <a:t>مفهوم الموازنة العامة</a:t>
            </a:r>
            <a:endParaRPr lang="en-US" dirty="0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91A3AB7D-86E3-5143-24AE-0AA7FA3A1D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/>
              <a:t>محاضرة في المالية العامة</a:t>
            </a:r>
          </a:p>
          <a:p>
            <a:r>
              <a:rPr lang="ar-IQ" dirty="0"/>
              <a:t>إعداد </a:t>
            </a:r>
            <a:r>
              <a:rPr lang="ar-IQ" dirty="0" err="1"/>
              <a:t>م.م</a:t>
            </a:r>
            <a:r>
              <a:rPr lang="ar-IQ" dirty="0"/>
              <a:t> محمد المصطفى رسول محمد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81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FF4343F-1381-7A7F-3878-3B81B1C86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IQ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المحتويات:</a:t>
            </a:r>
            <a:br>
              <a:rPr lang="ar-IQ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ar-IQ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-تعريف الموازنة العامة وسماتها.</a:t>
            </a:r>
            <a:br>
              <a:rPr lang="ar-IQ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ar-IQ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-طبيعة الموازنة العامة.</a:t>
            </a:r>
            <a:br>
              <a:rPr lang="ar-IQ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ar-IQ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-أهمية الموازنة العامة. </a:t>
            </a:r>
            <a:br>
              <a:rPr lang="ar-IQ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ar-IQ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دور الموازنة العامة في مالية الدولة.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AB652D9D-5CA2-AD79-8E02-733CD5ECEF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ar-IQ" dirty="0"/>
              <a:t>- إن الموازنة العامة هي خطة تتضمن تقديرات لنفقات الدولة وإيراداتها خلال فترة قادمة غالباً سنة، ويتم هذا التقدير في ضوء الأهداف التي تسعى إليها السلطة السياسية.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77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0C575E1-CB0F-377D-CDB9-682CEC5D8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IQ" sz="2800" dirty="0"/>
              <a:t>- من التعريف تنبع سمات الموازنة العامة، وهي: </a:t>
            </a:r>
            <a:endParaRPr lang="en-US" sz="2800" dirty="0"/>
          </a:p>
        </p:txBody>
      </p:sp>
      <p:sp>
        <p:nvSpPr>
          <p:cNvPr id="4" name="شكل بيضاوي 3">
            <a:extLst>
              <a:ext uri="{FF2B5EF4-FFF2-40B4-BE49-F238E27FC236}">
                <a16:creationId xmlns:a16="http://schemas.microsoft.com/office/drawing/2014/main" id="{83A5E43E-FE17-5852-313C-82BC4B60FD3C}"/>
              </a:ext>
            </a:extLst>
          </p:cNvPr>
          <p:cNvSpPr/>
          <p:nvPr/>
        </p:nvSpPr>
        <p:spPr>
          <a:xfrm>
            <a:off x="2428394" y="4143278"/>
            <a:ext cx="2125683" cy="114613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شكل بيضاوي 4">
            <a:extLst>
              <a:ext uri="{FF2B5EF4-FFF2-40B4-BE49-F238E27FC236}">
                <a16:creationId xmlns:a16="http://schemas.microsoft.com/office/drawing/2014/main" id="{1D0009BF-960A-0204-4941-28C656F5CD76}"/>
              </a:ext>
            </a:extLst>
          </p:cNvPr>
          <p:cNvSpPr/>
          <p:nvPr/>
        </p:nvSpPr>
        <p:spPr>
          <a:xfrm>
            <a:off x="8904517" y="4143278"/>
            <a:ext cx="2449283" cy="111628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رابط مستقيم 6">
            <a:extLst>
              <a:ext uri="{FF2B5EF4-FFF2-40B4-BE49-F238E27FC236}">
                <a16:creationId xmlns:a16="http://schemas.microsoft.com/office/drawing/2014/main" id="{E2E4761D-BB3B-68C7-98FA-B57B2F413328}"/>
              </a:ext>
            </a:extLst>
          </p:cNvPr>
          <p:cNvCxnSpPr/>
          <p:nvPr/>
        </p:nvCxnSpPr>
        <p:spPr>
          <a:xfrm>
            <a:off x="6796645" y="1457419"/>
            <a:ext cx="0" cy="13419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>
            <a:extLst>
              <a:ext uri="{FF2B5EF4-FFF2-40B4-BE49-F238E27FC236}">
                <a16:creationId xmlns:a16="http://schemas.microsoft.com/office/drawing/2014/main" id="{6626A768-9B77-4A6F-C23F-286C7B0AB81F}"/>
              </a:ext>
            </a:extLst>
          </p:cNvPr>
          <p:cNvCxnSpPr>
            <a:cxnSpLocks/>
          </p:cNvCxnSpPr>
          <p:nvPr/>
        </p:nvCxnSpPr>
        <p:spPr>
          <a:xfrm>
            <a:off x="3381169" y="2799331"/>
            <a:ext cx="68969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>
            <a:extLst>
              <a:ext uri="{FF2B5EF4-FFF2-40B4-BE49-F238E27FC236}">
                <a16:creationId xmlns:a16="http://schemas.microsoft.com/office/drawing/2014/main" id="{5FB60665-646F-F9C5-B8AB-2DCEBD8527B8}"/>
              </a:ext>
            </a:extLst>
          </p:cNvPr>
          <p:cNvCxnSpPr/>
          <p:nvPr/>
        </p:nvCxnSpPr>
        <p:spPr>
          <a:xfrm>
            <a:off x="10278094" y="2799331"/>
            <a:ext cx="0" cy="11461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>
            <a:extLst>
              <a:ext uri="{FF2B5EF4-FFF2-40B4-BE49-F238E27FC236}">
                <a16:creationId xmlns:a16="http://schemas.microsoft.com/office/drawing/2014/main" id="{D2B8EF6B-3D12-51DA-63A5-03017B3E3A26}"/>
              </a:ext>
            </a:extLst>
          </p:cNvPr>
          <p:cNvCxnSpPr/>
          <p:nvPr/>
        </p:nvCxnSpPr>
        <p:spPr>
          <a:xfrm>
            <a:off x="3381169" y="2855932"/>
            <a:ext cx="0" cy="11461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>
            <a:extLst>
              <a:ext uri="{FF2B5EF4-FFF2-40B4-BE49-F238E27FC236}">
                <a16:creationId xmlns:a16="http://schemas.microsoft.com/office/drawing/2014/main" id="{21DA3A5E-26C4-8406-B22F-44DBCC7BC529}"/>
              </a:ext>
            </a:extLst>
          </p:cNvPr>
          <p:cNvSpPr txBox="1"/>
          <p:nvPr/>
        </p:nvSpPr>
        <p:spPr>
          <a:xfrm>
            <a:off x="9711267" y="4478867"/>
            <a:ext cx="1024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IQ" dirty="0"/>
              <a:t>توقع </a:t>
            </a:r>
            <a:endParaRPr lang="en-US" dirty="0"/>
          </a:p>
        </p:txBody>
      </p:sp>
      <p:sp>
        <p:nvSpPr>
          <p:cNvPr id="21" name="مربع نص 20">
            <a:extLst>
              <a:ext uri="{FF2B5EF4-FFF2-40B4-BE49-F238E27FC236}">
                <a16:creationId xmlns:a16="http://schemas.microsoft.com/office/drawing/2014/main" id="{99450568-CA0D-7094-0F2A-E58F1028D743}"/>
              </a:ext>
            </a:extLst>
          </p:cNvPr>
          <p:cNvSpPr txBox="1"/>
          <p:nvPr/>
        </p:nvSpPr>
        <p:spPr>
          <a:xfrm>
            <a:off x="2428394" y="4487334"/>
            <a:ext cx="127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IQ" dirty="0"/>
              <a:t>إجازة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642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4819597-36AF-9030-9318-7C111B61971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IQ" dirty="0"/>
              <a:t>طبيعة الموازنة العامة</a:t>
            </a:r>
            <a:endParaRPr lang="en-US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4D69141A-F7A4-B9FD-CB9E-CD780F3912EA}"/>
              </a:ext>
            </a:extLst>
          </p:cNvPr>
          <p:cNvSpPr txBox="1"/>
          <p:nvPr/>
        </p:nvSpPr>
        <p:spPr>
          <a:xfrm>
            <a:off x="7772399" y="2235201"/>
            <a:ext cx="369993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ar-IQ" dirty="0"/>
              <a:t>الطبيعة المالية</a:t>
            </a:r>
          </a:p>
          <a:p>
            <a:r>
              <a:rPr lang="ar-IQ" dirty="0"/>
              <a:t> للموازنة العامة </a:t>
            </a:r>
            <a:endParaRPr lang="en-US" dirty="0"/>
          </a:p>
        </p:txBody>
      </p:sp>
      <p:cxnSp>
        <p:nvCxnSpPr>
          <p:cNvPr id="5" name="رابط كسهم مستقيم 4">
            <a:extLst>
              <a:ext uri="{FF2B5EF4-FFF2-40B4-BE49-F238E27FC236}">
                <a16:creationId xmlns:a16="http://schemas.microsoft.com/office/drawing/2014/main" id="{05FD4748-42E3-1A52-091F-DE47825FF72D}"/>
              </a:ext>
            </a:extLst>
          </p:cNvPr>
          <p:cNvCxnSpPr>
            <a:cxnSpLocks/>
          </p:cNvCxnSpPr>
          <p:nvPr/>
        </p:nvCxnSpPr>
        <p:spPr>
          <a:xfrm flipH="1">
            <a:off x="4454525" y="2529945"/>
            <a:ext cx="317394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مربع نص 6">
            <a:extLst>
              <a:ext uri="{FF2B5EF4-FFF2-40B4-BE49-F238E27FC236}">
                <a16:creationId xmlns:a16="http://schemas.microsoft.com/office/drawing/2014/main" id="{A23F01EC-D0E5-4FCD-03AE-5240A8BF8848}"/>
              </a:ext>
            </a:extLst>
          </p:cNvPr>
          <p:cNvSpPr txBox="1"/>
          <p:nvPr/>
        </p:nvSpPr>
        <p:spPr>
          <a:xfrm>
            <a:off x="342900" y="2095500"/>
            <a:ext cx="3308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IQ" dirty="0"/>
              <a:t>عملية يتم تحديد حجم الخدمات، ثم يتم تحديد النفقات اللازمة لتغطيتها، وبالتالي تحديد الإيرادات.</a:t>
            </a:r>
            <a:endParaRPr lang="en-US" dirty="0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166DD0A2-B4F4-9933-2DD1-4680F1D9C4D9}"/>
              </a:ext>
            </a:extLst>
          </p:cNvPr>
          <p:cNvSpPr txBox="1"/>
          <p:nvPr/>
        </p:nvSpPr>
        <p:spPr>
          <a:xfrm>
            <a:off x="7708900" y="4286250"/>
            <a:ext cx="385445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ar-IQ" dirty="0"/>
              <a:t>الطبيعة القانونية</a:t>
            </a:r>
          </a:p>
          <a:p>
            <a:r>
              <a:rPr lang="ar-IQ" dirty="0"/>
              <a:t> للموازنة </a:t>
            </a:r>
            <a:endParaRPr lang="en-US" dirty="0"/>
          </a:p>
        </p:txBody>
      </p:sp>
      <p:cxnSp>
        <p:nvCxnSpPr>
          <p:cNvPr id="10" name="رابط كسهم مستقيم 9">
            <a:extLst>
              <a:ext uri="{FF2B5EF4-FFF2-40B4-BE49-F238E27FC236}">
                <a16:creationId xmlns:a16="http://schemas.microsoft.com/office/drawing/2014/main" id="{0369024C-515C-390D-B2C4-66EC3631D99B}"/>
              </a:ext>
            </a:extLst>
          </p:cNvPr>
          <p:cNvCxnSpPr>
            <a:cxnSpLocks/>
          </p:cNvCxnSpPr>
          <p:nvPr/>
        </p:nvCxnSpPr>
        <p:spPr>
          <a:xfrm flipH="1" flipV="1">
            <a:off x="4337050" y="4622799"/>
            <a:ext cx="323850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2BFE196F-1764-1536-CF8C-A941CB4A8A2A}"/>
              </a:ext>
            </a:extLst>
          </p:cNvPr>
          <p:cNvSpPr txBox="1"/>
          <p:nvPr/>
        </p:nvSpPr>
        <p:spPr>
          <a:xfrm>
            <a:off x="231569" y="4393870"/>
            <a:ext cx="3716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IQ" dirty="0"/>
              <a:t>يرى البعض أنها عمل إداري، بينما يرى البعض أنها قانوناً.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280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9B5FE3D-A06A-2767-1AAC-A07F7789649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IQ" dirty="0"/>
              <a:t>أهمية الموازنة العامة</a:t>
            </a:r>
            <a:endParaRPr lang="en-US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31A4AEB2-89D5-E29A-F40E-9FD4A0D834E9}"/>
              </a:ext>
            </a:extLst>
          </p:cNvPr>
          <p:cNvSpPr txBox="1"/>
          <p:nvPr/>
        </p:nvSpPr>
        <p:spPr>
          <a:xfrm>
            <a:off x="8771467" y="2472267"/>
            <a:ext cx="2582333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ar-IQ" dirty="0"/>
              <a:t>أهمية الموازنة العامة </a:t>
            </a:r>
          </a:p>
          <a:p>
            <a:r>
              <a:rPr lang="ar-IQ" dirty="0"/>
              <a:t>السياسية</a:t>
            </a:r>
            <a:endParaRPr lang="en-US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2E71C4D6-C8DB-5A75-60F4-BC906999D66C}"/>
              </a:ext>
            </a:extLst>
          </p:cNvPr>
          <p:cNvSpPr txBox="1"/>
          <p:nvPr/>
        </p:nvSpPr>
        <p:spPr>
          <a:xfrm>
            <a:off x="8771467" y="3729411"/>
            <a:ext cx="2582333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ar-IQ" dirty="0"/>
              <a:t>أهمية الموازنة العامة </a:t>
            </a:r>
          </a:p>
          <a:p>
            <a:r>
              <a:rPr lang="ar-IQ" dirty="0"/>
              <a:t>الاقتصادية والاجتماعية</a:t>
            </a:r>
            <a:endParaRPr lang="en-US" dirty="0"/>
          </a:p>
        </p:txBody>
      </p:sp>
      <p:cxnSp>
        <p:nvCxnSpPr>
          <p:cNvPr id="9" name="رابط كسهم مستقيم 8">
            <a:extLst>
              <a:ext uri="{FF2B5EF4-FFF2-40B4-BE49-F238E27FC236}">
                <a16:creationId xmlns:a16="http://schemas.microsoft.com/office/drawing/2014/main" id="{6E58EEF2-E2A3-EE01-AEAF-BC8DAD4C27E4}"/>
              </a:ext>
            </a:extLst>
          </p:cNvPr>
          <p:cNvCxnSpPr/>
          <p:nvPr/>
        </p:nvCxnSpPr>
        <p:spPr>
          <a:xfrm flipH="1">
            <a:off x="4385733" y="2795432"/>
            <a:ext cx="438573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>
            <a:extLst>
              <a:ext uri="{FF2B5EF4-FFF2-40B4-BE49-F238E27FC236}">
                <a16:creationId xmlns:a16="http://schemas.microsoft.com/office/drawing/2014/main" id="{A6069A6C-1532-6D3C-7868-0CED353B1FE3}"/>
              </a:ext>
            </a:extLst>
          </p:cNvPr>
          <p:cNvCxnSpPr/>
          <p:nvPr/>
        </p:nvCxnSpPr>
        <p:spPr>
          <a:xfrm flipH="1">
            <a:off x="4385733" y="4001776"/>
            <a:ext cx="438573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B634B72-6E86-C518-687D-9A46C35F036B}"/>
              </a:ext>
            </a:extLst>
          </p:cNvPr>
          <p:cNvSpPr txBox="1"/>
          <p:nvPr/>
        </p:nvSpPr>
        <p:spPr>
          <a:xfrm>
            <a:off x="325471" y="2610766"/>
            <a:ext cx="3734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IQ" dirty="0"/>
              <a:t>وسيلة للرقابة على النظم السياسية.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3D70D71E-62F0-ECC7-7AFD-A530360D2A2E}"/>
              </a:ext>
            </a:extLst>
          </p:cNvPr>
          <p:cNvSpPr txBox="1"/>
          <p:nvPr/>
        </p:nvSpPr>
        <p:spPr>
          <a:xfrm>
            <a:off x="130629" y="3817110"/>
            <a:ext cx="4089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IQ" dirty="0"/>
              <a:t>تحقيق الاستخدام الكامل وتعبئة الموارد الاقتصادية، والمساهمة في زيادة الدخل القومي ورفع مستوى المعيشة.</a:t>
            </a:r>
          </a:p>
        </p:txBody>
      </p:sp>
    </p:spTree>
    <p:extLst>
      <p:ext uri="{BB962C8B-B14F-4D97-AF65-F5344CB8AC3E}">
        <p14:creationId xmlns:p14="http://schemas.microsoft.com/office/powerpoint/2010/main" val="1433086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3C85645-9EAE-F0D5-C292-4DF3A0C9648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IQ" dirty="0"/>
              <a:t>دور الموازنة العامة في مالية الدولة</a:t>
            </a:r>
            <a:endParaRPr lang="en-US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AB5B4ADC-CD53-1DEF-36AD-697A917274E5}"/>
              </a:ext>
            </a:extLst>
          </p:cNvPr>
          <p:cNvSpPr txBox="1"/>
          <p:nvPr/>
        </p:nvSpPr>
        <p:spPr>
          <a:xfrm>
            <a:off x="8342416" y="2493818"/>
            <a:ext cx="30757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ar-IQ" dirty="0"/>
              <a:t>النظرية التقليدية</a:t>
            </a:r>
            <a:endParaRPr lang="en-US" dirty="0"/>
          </a:p>
        </p:txBody>
      </p:sp>
      <p:cxnSp>
        <p:nvCxnSpPr>
          <p:cNvPr id="5" name="رابط كسهم مستقيم 4">
            <a:extLst>
              <a:ext uri="{FF2B5EF4-FFF2-40B4-BE49-F238E27FC236}">
                <a16:creationId xmlns:a16="http://schemas.microsoft.com/office/drawing/2014/main" id="{1F2E23AD-1557-E419-6ED6-2A3A25B88928}"/>
              </a:ext>
            </a:extLst>
          </p:cNvPr>
          <p:cNvCxnSpPr>
            <a:cxnSpLocks/>
          </p:cNvCxnSpPr>
          <p:nvPr/>
        </p:nvCxnSpPr>
        <p:spPr>
          <a:xfrm flipH="1" flipV="1">
            <a:off x="4815444" y="2678484"/>
            <a:ext cx="3378530" cy="112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مربع نص 5">
            <a:extLst>
              <a:ext uri="{FF2B5EF4-FFF2-40B4-BE49-F238E27FC236}">
                <a16:creationId xmlns:a16="http://schemas.microsoft.com/office/drawing/2014/main" id="{AF1E6A95-6184-A61C-B1E6-792151737618}"/>
              </a:ext>
            </a:extLst>
          </p:cNvPr>
          <p:cNvSpPr txBox="1"/>
          <p:nvPr/>
        </p:nvSpPr>
        <p:spPr>
          <a:xfrm>
            <a:off x="688769" y="3971079"/>
            <a:ext cx="3800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IQ" dirty="0"/>
              <a:t>توسع دور الموازنة العامة وأصبحت أداة رئيسية من أدوات السياسة المالية تستخدم من قبل الدولة لتحقيق أهداف اقتصادية واجتماعية وسياسية.</a:t>
            </a:r>
            <a:endParaRPr lang="en-US" dirty="0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3B777606-CA9A-6E8B-0D77-C9DC3F91610C}"/>
              </a:ext>
            </a:extLst>
          </p:cNvPr>
          <p:cNvSpPr txBox="1"/>
          <p:nvPr/>
        </p:nvSpPr>
        <p:spPr>
          <a:xfrm>
            <a:off x="8342416" y="4041569"/>
            <a:ext cx="30757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ar-IQ" dirty="0"/>
              <a:t>النظرية الحديثة</a:t>
            </a:r>
            <a:endParaRPr lang="en-US" dirty="0"/>
          </a:p>
        </p:txBody>
      </p:sp>
      <p:cxnSp>
        <p:nvCxnSpPr>
          <p:cNvPr id="9" name="رابط كسهم مستقيم 8">
            <a:extLst>
              <a:ext uri="{FF2B5EF4-FFF2-40B4-BE49-F238E27FC236}">
                <a16:creationId xmlns:a16="http://schemas.microsoft.com/office/drawing/2014/main" id="{AFC7CFB7-1641-1DDF-6B41-D40968722EB9}"/>
              </a:ext>
            </a:extLst>
          </p:cNvPr>
          <p:cNvCxnSpPr>
            <a:cxnSpLocks/>
          </p:cNvCxnSpPr>
          <p:nvPr/>
        </p:nvCxnSpPr>
        <p:spPr>
          <a:xfrm flipH="1" flipV="1">
            <a:off x="4815444" y="4220596"/>
            <a:ext cx="3378530" cy="112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F4D4AF8D-4C98-8F60-DBEA-2D436243A485}"/>
              </a:ext>
            </a:extLst>
          </p:cNvPr>
          <p:cNvSpPr txBox="1"/>
          <p:nvPr/>
        </p:nvSpPr>
        <p:spPr>
          <a:xfrm>
            <a:off x="805543" y="2507718"/>
            <a:ext cx="3800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IQ" dirty="0"/>
              <a:t>دور الموازنة العامة محدود ومقيد في ظل النظرية التقليدية.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814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548233D-5BF0-87FC-28AF-ABC46DDD880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IQ" dirty="0"/>
              <a:t>أسئلة عن المحاضرة</a:t>
            </a:r>
            <a:endParaRPr lang="en-US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E6431A10-6486-4491-F50E-B151C14BE72E}"/>
              </a:ext>
            </a:extLst>
          </p:cNvPr>
          <p:cNvSpPr txBox="1"/>
          <p:nvPr/>
        </p:nvSpPr>
        <p:spPr>
          <a:xfrm>
            <a:off x="838200" y="2079057"/>
            <a:ext cx="10515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ar-IQ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ما تعريف الموازنة العامة؟</a:t>
            </a:r>
          </a:p>
          <a:p>
            <a:pPr marL="342900" indent="-342900">
              <a:buAutoNum type="arabicPeriod"/>
            </a:pPr>
            <a:r>
              <a:rPr lang="ar-IQ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ما هي سمات الموازنة العامة؟</a:t>
            </a:r>
          </a:p>
          <a:p>
            <a:pPr marL="342900" indent="-342900">
              <a:buAutoNum type="arabicPeriod"/>
            </a:pPr>
            <a:r>
              <a:rPr lang="ar-IQ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هل أن الموازنة العامة تشريع أم عمل إداري؟</a:t>
            </a:r>
          </a:p>
          <a:p>
            <a:pPr marL="342900" indent="-342900">
              <a:buAutoNum type="arabicPeriod"/>
            </a:pPr>
            <a:r>
              <a:rPr lang="ar-IQ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ما الأهمية السياسية للموازنة العامة؟</a:t>
            </a:r>
          </a:p>
          <a:p>
            <a:pPr marL="342900" indent="-342900">
              <a:buAutoNum type="arabicPeriod"/>
            </a:pPr>
            <a:r>
              <a:rPr lang="ar-IQ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هل توسع دور الموازنة العامة في النظرية الحديثة؟ بين ذلك؟</a:t>
            </a:r>
          </a:p>
          <a:p>
            <a:r>
              <a:rPr lang="ar-IQ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AutoNum type="arabicPeriod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17384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</Words>
  <Application>Microsoft Office PowerPoint</Application>
  <PresentationFormat>شاشة عريضة</PresentationFormat>
  <Paragraphs>34</Paragraphs>
  <Slides>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Times New Roman</vt:lpstr>
      <vt:lpstr>نسق Office</vt:lpstr>
      <vt:lpstr>مفهوم الموازنة العامة</vt:lpstr>
      <vt:lpstr>المحتويات: -تعريف الموازنة العامة وسماتها. -طبيعة الموازنة العامة. -أهمية الموازنة العامة.  - دور الموازنة العامة في مالية الدولة.</vt:lpstr>
      <vt:lpstr>- من التعريف تنبع سمات الموازنة العامة، وهي: </vt:lpstr>
      <vt:lpstr>طبيعة الموازنة العامة</vt:lpstr>
      <vt:lpstr>أهمية الموازنة العامة</vt:lpstr>
      <vt:lpstr>دور الموازنة العامة في مالية الدولة</vt:lpstr>
      <vt:lpstr>أسئلة عن المحاضرة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مفهوم الموازنة العامة</dc:title>
  <dc:creator>محمد رسول</dc:creator>
  <cp:lastModifiedBy>محمد رسول</cp:lastModifiedBy>
  <cp:revision>1</cp:revision>
  <dcterms:created xsi:type="dcterms:W3CDTF">2024-02-16T21:14:00Z</dcterms:created>
  <dcterms:modified xsi:type="dcterms:W3CDTF">2024-02-16T21:14:24Z</dcterms:modified>
</cp:coreProperties>
</file>