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5" d="100"/>
          <a:sy n="75" d="100"/>
        </p:scale>
        <p:origin x="974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E85BF5-F6C5-9E9A-3274-2D1AD93435F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10912FC-AA1D-4E6A-C1C7-44D528C113E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3A6AC2-6C45-32A7-F137-B17832D326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F97A7C-6BFA-8FDB-0847-F1AEB8B45B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0B1DEB-1E3A-87C8-4761-F802707E57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944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DAD35B-425A-1D6F-C23E-5EBD55279B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86D7C70-D2E7-FDB5-CC82-3D4919FD922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50529CB-2FF4-98A5-3C45-28514473A0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952921-6EB7-7022-A105-EAD689396D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EF70631-3360-DCA5-9A53-C01DD990E0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59542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0D139A4-C822-B7A7-9ABA-90E05303EB2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DC34602-224B-CCBC-AECC-041E0B6431B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EC14B2-8F42-8D9D-9953-4B12800835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DE3226-EA97-3478-AA1D-5DF0E16A51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A7D546B-47E3-C121-A654-022AF6281E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82458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E782F7-88D2-5FCC-1DAB-A26AED8E01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447936-5AE2-E943-F756-896F857E393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8A5A13-2C1E-FCA3-E7EB-77A1F14DF9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873FC25-B0CD-C020-E258-8330C1DA56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AE98E0-B542-1593-2242-844BF723CB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40583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8C3365-05D6-5C8A-9B46-4704F0563F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4DE9E63-62CF-1F15-8DC0-898BF01AA88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E2FE6A-C6FC-9F83-DCD3-624CE77725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7221B3B-F25F-8DC3-311C-5DB71AB56D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329606-26A7-1526-AE62-ADC283FAE4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5086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B88A91-309E-E464-8E1D-79C40F61D3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1B02DB7-0200-EF80-1EC8-445AAF8FE70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0168FD-D33E-95E3-0E59-2150398CE41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389683F-5136-5EFF-5938-F172F490A1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321A625-3D9B-3DD9-410C-224CEA3987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E1ED6EA-C15D-98B7-0B54-6B94B6C4B2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52209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795345-EE69-7AC5-9756-B27185ACF6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8805044-68FE-0B87-0E68-DB560AE1E0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946F0C-6F38-977C-1E95-9B8C566C926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1CB1DDA-B46E-42D1-1B07-51BE6239565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D91A8A4-2539-8A71-775D-3130BCF75E2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8F8DC57-031F-2EC6-C315-CFD1F2799C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D2C2257-D385-6AF6-53CA-12FF0B14A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F0AD5B9-933E-AF9B-B303-95A07479F2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9296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E343E6-C4CE-9C7C-8D6D-FC17730E99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AD3A5CD-F9F6-CE1B-088C-59C23065E6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1A29557-63F5-8E01-C5C2-B1F77DCA03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9E4D79E-F682-8AD1-38D0-46817A9CD5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69923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C782827-963A-DBD6-8BEE-93F695D302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58A8496-9744-BD98-79C2-870590663B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3B9BF2B-8EAC-3E7D-47A0-1BCD538DCB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5829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2211FF-936A-31DE-CC25-3536CB789D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0BBE898-6E97-1E6D-130C-E95D927DE2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E05F509-47B7-B8D7-1C3D-4FCC4E32F94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27C20AB-F715-0C98-B9EA-23670C4931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8694C22-D04F-664A-AE3F-E6D3D17FBB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77F6F25-B06D-E5F9-B2CC-F6EA43FFB7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0124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13B722-D22C-82AE-CFD2-E32364E4E2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46E3B55-B22B-9078-947C-93602B0C270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3A2569-C37F-009D-4EA7-7ED0CC871B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2DFC95-A3D3-D77F-F0FF-35742E9A4B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691C04C-E719-C4C4-E98F-C3CC7A697C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EC8BDCD-0DBC-2BA2-19D8-BCFC06E5BA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08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68C64D4-E36E-20E9-D93E-2E67C8F80F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7CDC820-BDE9-8846-0FFD-A56E837C5D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EBB0AF-B4C4-916C-2CD5-1F10134E22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3D673-5DB1-49B3-A346-9C5C43C9807A}" type="datetimeFigureOut">
              <a:rPr lang="en-US" smtClean="0"/>
              <a:t>3/22/2024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0BE0F2-9523-1557-9F12-CFB007EB367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400FD8-0FE9-2D17-4C25-1460433621C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5443AA-820D-4BEB-8625-CE83D4D0CC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8932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A0A2A5-E070-CCFE-5A43-EA47AD5474A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IQ" dirty="0"/>
              <a:t>الفصل الثالث 	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E5225D9-1596-FDBB-3DB9-37E0E1F4544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IQ" dirty="0"/>
              <a:t>الجرائم المخلة بالاخلاق والاداب العامة </a:t>
            </a:r>
          </a:p>
          <a:p>
            <a:r>
              <a:rPr lang="ar-IQ" dirty="0"/>
              <a:t>المواد من (393-399) ق ع ع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29605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A4423A-A563-A210-1A97-36419B5BD5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IQ" dirty="0"/>
              <a:t>المتطلبات المادية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5C1A133-772B-0E8A-9956-627EAA7905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نشاط الجاني </a:t>
            </a:r>
          </a:p>
          <a:p>
            <a:pPr marL="0" indent="0" algn="r" rtl="1">
              <a:buNone/>
            </a:pPr>
            <a:endParaRPr lang="ar-IQ" dirty="0"/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الفعل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الاخلال الجسيم بالحياء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انعدام الرضا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651723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5732A2-2225-F004-7CA5-1D4F68D808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الشروع في جريمة هتك العرض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4164B4A-244F-82A7-5FDA-7EAB3B5C5C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الاتجاه الاول يرى استحالة الشروع فيها كونها من جرائم السلوك</a:t>
            </a:r>
          </a:p>
          <a:p>
            <a:pPr marL="0" indent="0" algn="r" rtl="1">
              <a:buNone/>
            </a:pPr>
            <a:r>
              <a:rPr lang="ar-IQ" dirty="0"/>
              <a:t>الاتجاه الثاني يرى تحقق الشروع في الجريمة اذا خاب اثر الجاني لسبب خارج عن ارادة الجاني ويكون ذلك في حالتين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اتيان الجاني فعلا لا يخل بالحياء ابتداء تمهيدا لارتكاب الجريمة ولكن يخيب فعله لسبب اجنبي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اتيان الفاعل فعلا يخل بالحياء ابتداء على نحو يسير تمخيدا لارتكاب فعل هتك العرض</a:t>
            </a:r>
          </a:p>
          <a:p>
            <a:pPr marL="514350" indent="-514350" algn="r" rtl="1">
              <a:buFont typeface="+mj-lt"/>
              <a:buAutoNum type="arabicPeriod"/>
            </a:pPr>
            <a:endParaRPr lang="ar-IQ" dirty="0"/>
          </a:p>
          <a:p>
            <a:pPr marL="0" indent="0" algn="r" rtl="1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098391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F8FACF-CB0B-D313-9966-5260EF1379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المتطلبات المعنوية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50A8C61-ADF6-202E-5314-76D5DD4ED08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تعد من الجرائم العمدية التي تستلزم توافر القصد الجرمي </a:t>
            </a:r>
          </a:p>
          <a:p>
            <a:pPr marL="0" indent="0" algn="r" rtl="1">
              <a:buNone/>
            </a:pPr>
            <a:r>
              <a:rPr lang="ar-IQ" dirty="0"/>
              <a:t>عنصر العلم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ان الفعل غير مشروع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ان الفعل مخل بالحياء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انعدام رضا المجنى عليه</a:t>
            </a:r>
          </a:p>
          <a:p>
            <a:pPr marL="0" indent="0" algn="r" rtl="1">
              <a:buNone/>
            </a:pPr>
            <a:r>
              <a:rPr lang="ar-IQ" dirty="0"/>
              <a:t>عنصر الارادة  </a:t>
            </a:r>
          </a:p>
          <a:p>
            <a:pPr marL="514350" indent="-514350" algn="r" rtl="1">
              <a:buFont typeface="+mj-lt"/>
              <a:buAutoNum type="arabicPeriod"/>
            </a:pPr>
            <a:endParaRPr lang="ar-IQ" dirty="0"/>
          </a:p>
        </p:txBody>
      </p:sp>
    </p:spTree>
    <p:extLst>
      <p:ext uri="{BB962C8B-B14F-4D97-AF65-F5344CB8AC3E}">
        <p14:creationId xmlns:p14="http://schemas.microsoft.com/office/powerpoint/2010/main" val="413657365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E8F17E-6C4A-FBB2-99FB-D89DA4FB95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موانع المسؤولية الجزائية في جريمة هتك العرض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48F73B-B83D-A861-6B90-2D3DE9181E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اسباب الاباحة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الدفاع الشرعي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حالة الضرورة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الاكراه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121278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FE6FDE-C7D4-BE33-F375-0516950D9C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جريمة الفعل الفاضح العلني المادة (401) من ق ع ع </a:t>
            </a:r>
            <a:br>
              <a:rPr lang="ar-IQ" dirty="0"/>
            </a:b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675E79-ABA9-2C11-ABA3-5F415DAF58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تعريفها و بيان اركانها </a:t>
            </a:r>
          </a:p>
          <a:p>
            <a:pPr marL="0" indent="0" algn="r" rtl="1">
              <a:buNone/>
            </a:pPr>
            <a:r>
              <a:rPr lang="ar-IQ" dirty="0"/>
              <a:t>المتطلبات المادية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الفعل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العلانية – تصنيف الاماكن  </a:t>
            </a:r>
          </a:p>
          <a:p>
            <a:pPr algn="r" rtl="1">
              <a:buFont typeface="Wingdings" panose="05000000000000000000" pitchFamily="2" charset="2"/>
              <a:buChar char="q"/>
            </a:pPr>
            <a:r>
              <a:rPr lang="ar-IQ" dirty="0"/>
              <a:t> الاماكن العامة </a:t>
            </a:r>
          </a:p>
          <a:p>
            <a:pPr algn="r" rtl="1">
              <a:buFont typeface="Wingdings" panose="05000000000000000000" pitchFamily="2" charset="2"/>
              <a:buChar char="q"/>
            </a:pPr>
            <a:r>
              <a:rPr lang="ar-IQ" dirty="0"/>
              <a:t>الاماكن العامة بالتخصيص</a:t>
            </a:r>
          </a:p>
          <a:p>
            <a:pPr algn="r" rtl="1">
              <a:buFont typeface="Wingdings" panose="05000000000000000000" pitchFamily="2" charset="2"/>
              <a:buChar char="q"/>
            </a:pPr>
            <a:r>
              <a:rPr lang="ar-IQ" dirty="0"/>
              <a:t>الاماكن العامة بالمصادفة</a:t>
            </a:r>
          </a:p>
          <a:p>
            <a:pPr algn="r" rtl="1">
              <a:buFont typeface="Wingdings" panose="05000000000000000000" pitchFamily="2" charset="2"/>
              <a:buChar char="q"/>
            </a:pPr>
            <a:r>
              <a:rPr lang="ar-IQ" dirty="0"/>
              <a:t>المكان الخاص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194769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65C4C8-8972-3166-399A-89394C054C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المتطلبات المعنوية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4BC4C-8A07-714F-C6D1-B9C64D2FCF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تعد من الجرائم العمدية التي تستلزم توافر القصد الجرمي </a:t>
            </a:r>
          </a:p>
          <a:p>
            <a:pPr marL="0" indent="0" algn="r" rtl="1">
              <a:buNone/>
            </a:pPr>
            <a:r>
              <a:rPr lang="ar-IQ" dirty="0"/>
              <a:t>اولا عنصر العلم </a:t>
            </a:r>
          </a:p>
          <a:p>
            <a:pPr marL="0" indent="0" algn="r" rtl="1">
              <a:buNone/>
            </a:pPr>
            <a:r>
              <a:rPr lang="ar-IQ" dirty="0"/>
              <a:t>ثانيا عنصر الارادة</a:t>
            </a:r>
          </a:p>
          <a:p>
            <a:pPr marL="0" indent="0" algn="r" rtl="1">
              <a:buNone/>
            </a:pPr>
            <a:endParaRPr lang="ar-IQ" dirty="0"/>
          </a:p>
          <a:p>
            <a:pPr marL="0" indent="0" algn="r" rtl="1">
              <a:buNone/>
            </a:pPr>
            <a:r>
              <a:rPr lang="ar-IQ" dirty="0"/>
              <a:t>عقوبة الجريمة – من جنس الجنح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745370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115FB0-8448-1EE9-62E9-6057671FA6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عقوبة الفعل الفاصح غير العلني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005EA9-083D-C1EE-70BF-69A4EEB464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المتطلبات الموضوعية و تتمثل باتيان الفاعل المخل بالحياء عمدا على جسم ذكر او انثى بغير رضاه او رضاها</a:t>
            </a:r>
          </a:p>
          <a:p>
            <a:pPr marL="0" indent="0" algn="r" rtl="1">
              <a:buNone/>
            </a:pPr>
            <a:r>
              <a:rPr lang="ar-IQ" dirty="0"/>
              <a:t>المتطلبات المعنوية </a:t>
            </a:r>
          </a:p>
          <a:p>
            <a:pPr marL="0" indent="0" algn="r" rtl="1">
              <a:buNone/>
            </a:pPr>
            <a:r>
              <a:rPr lang="ar-IQ" dirty="0"/>
              <a:t>القصد الجرمي </a:t>
            </a:r>
          </a:p>
          <a:p>
            <a:pPr marL="0" indent="0" algn="r" rtl="1">
              <a:buNone/>
            </a:pPr>
            <a:r>
              <a:rPr lang="ar-IQ" dirty="0"/>
              <a:t>اولا عنصر العلم </a:t>
            </a:r>
          </a:p>
          <a:p>
            <a:pPr marL="0" indent="0" algn="r" rtl="1">
              <a:buNone/>
            </a:pPr>
            <a:r>
              <a:rPr lang="ar-IQ" dirty="0"/>
              <a:t>ثانيا عنصر الارادة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505526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6F55A5-1118-D883-4DF7-9565808024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جريمة التحرش الجنسي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6AE198-D79C-3B03-DA5F-AEF78E5A21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المتطلبات المادية </a:t>
            </a:r>
          </a:p>
          <a:p>
            <a:pPr marL="0" indent="0" algn="r" rtl="1">
              <a:buNone/>
            </a:pPr>
            <a:r>
              <a:rPr lang="ar-IQ" dirty="0"/>
              <a:t>صفة الجاني ان يكون ذو سلطة وظيفية وان يكون الفعل له مدلول جنسي صريح وان يرتكب الفعل في مكان العمل و انعدام رضا المجنى عليه</a:t>
            </a:r>
          </a:p>
          <a:p>
            <a:pPr marL="0" indent="0" algn="r" rtl="1">
              <a:buNone/>
            </a:pPr>
            <a:endParaRPr lang="ar-IQ" dirty="0"/>
          </a:p>
          <a:p>
            <a:pPr marL="0" indent="0" algn="r" rtl="1">
              <a:buNone/>
            </a:pPr>
            <a:r>
              <a:rPr lang="ar-IQ" dirty="0"/>
              <a:t>المتطلبات المعنوية </a:t>
            </a:r>
          </a:p>
          <a:p>
            <a:pPr marL="0" indent="0" algn="r" rtl="1">
              <a:buNone/>
            </a:pPr>
            <a:r>
              <a:rPr lang="ar-IQ" dirty="0"/>
              <a:t>عنصر العلم </a:t>
            </a:r>
          </a:p>
          <a:p>
            <a:pPr marL="0" indent="0" algn="r" rtl="1">
              <a:buNone/>
            </a:pPr>
            <a:r>
              <a:rPr lang="ar-IQ" dirty="0"/>
              <a:t>عنصر الارادة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453121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1D9F47-6FBB-5860-161E-C13E0E4AB6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تصنيف المتحرشين جنسيا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FDF5C34-3CE3-B2AA-84D9-3E93E7FCC0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>
              <a:buFont typeface="Wingdings" panose="05000000000000000000" pitchFamily="2" charset="2"/>
              <a:buChar char="v"/>
            </a:pPr>
            <a:r>
              <a:rPr lang="ar-IQ" dirty="0"/>
              <a:t>المتحرش العام و المتحرش الخاص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IQ" dirty="0"/>
              <a:t>المتحرش الفردي و المتحرشون الجماعة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IQ" dirty="0"/>
              <a:t>متحرش ذكوري و متحرش انثوي و متحرش مثلي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IQ" dirty="0"/>
              <a:t>المتحرش السلطوي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IQ" dirty="0"/>
              <a:t>المتحرش الذكوري</a:t>
            </a:r>
          </a:p>
          <a:p>
            <a:pPr algn="r" rtl="1">
              <a:buFont typeface="Wingdings" panose="05000000000000000000" pitchFamily="2" charset="2"/>
              <a:buChar char="v"/>
            </a:pPr>
            <a:r>
              <a:rPr lang="ar-IQ" dirty="0"/>
              <a:t>المتحرش لاهداف جنسية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249159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2F01C5-494A-0F7B-FE33-45C6A97870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اسباب ارتكاب جريمة التحرش الجنسي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6637DF-389A-BB06-1672-6695F8BF415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اولا العوامل الداخلية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العوامل النفسية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السلوك</a:t>
            </a:r>
          </a:p>
          <a:p>
            <a:pPr marL="0" indent="0" algn="r" rtl="1">
              <a:buNone/>
            </a:pPr>
            <a:r>
              <a:rPr lang="ar-IQ" dirty="0"/>
              <a:t>ثانيا العوامل الخارجية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التفكك الاسري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المعتقدات الاجتماعية الخطا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العوامل الاقتصادية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/>
              <a:t>دور تطوروسائل الاتصالات و التواصل الاجتماعي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2395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4B066C-D6C9-2423-FB30-26564DF842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IQ" dirty="0"/>
              <a:t>انواع الجرائم المخلة بالاخلاق و الاداب العامة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045259-5DB2-63B2-601A-91D7D79A25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>
              <a:buNone/>
            </a:pPr>
            <a:r>
              <a:rPr lang="ar-IQ" dirty="0"/>
              <a:t>جريمة الاغتصاب</a:t>
            </a:r>
          </a:p>
          <a:p>
            <a:pPr marL="0" indent="0" algn="r">
              <a:buNone/>
            </a:pPr>
            <a:r>
              <a:rPr lang="ar-IQ" dirty="0"/>
              <a:t>جريمة اللواط</a:t>
            </a:r>
          </a:p>
          <a:p>
            <a:pPr marL="0" indent="0" algn="r">
              <a:buNone/>
            </a:pPr>
            <a:r>
              <a:rPr lang="ar-IQ" dirty="0"/>
              <a:t>جريمة المواقعة بالاغواء بوعد الزواج </a:t>
            </a:r>
          </a:p>
          <a:p>
            <a:pPr marL="0" indent="0" algn="r">
              <a:buNone/>
            </a:pPr>
            <a:r>
              <a:rPr lang="ar-IQ" dirty="0"/>
              <a:t>جريمة هتك العرض</a:t>
            </a:r>
          </a:p>
          <a:p>
            <a:pPr marL="0" indent="0" algn="r">
              <a:buNone/>
            </a:pPr>
            <a:r>
              <a:rPr lang="ar-IQ" dirty="0"/>
              <a:t>جريمة الفعل الفاضح العلني</a:t>
            </a:r>
          </a:p>
          <a:p>
            <a:pPr marL="0" indent="0" algn="r">
              <a:buNone/>
            </a:pPr>
            <a:r>
              <a:rPr lang="ar-IQ" dirty="0"/>
              <a:t>جريمة الفعل الفاضح غير العلني</a:t>
            </a:r>
          </a:p>
          <a:p>
            <a:pPr marL="0" indent="0" algn="r">
              <a:buNone/>
            </a:pPr>
            <a:r>
              <a:rPr lang="ar-IQ" dirty="0"/>
              <a:t>جريمة التحرش الجنسي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66589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9C1FAB-5AD6-909A-4EC6-1E99D54D16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IQ" dirty="0"/>
              <a:t>جريمة الاغتصاب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E63937-C67B-8A25-6CA0-795D1B4E33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>
              <a:buNone/>
            </a:pPr>
            <a:r>
              <a:rPr lang="ar-IQ" dirty="0"/>
              <a:t>تعريفها </a:t>
            </a:r>
          </a:p>
          <a:p>
            <a:pPr marL="0" indent="0" algn="r">
              <a:buNone/>
            </a:pPr>
            <a:r>
              <a:rPr lang="ar-IQ" dirty="0"/>
              <a:t>علة التجريم </a:t>
            </a:r>
          </a:p>
          <a:p>
            <a:pPr marL="0" indent="0" algn="r">
              <a:buNone/>
            </a:pPr>
            <a:r>
              <a:rPr lang="ar-IQ" dirty="0"/>
              <a:t>المتطلبات المادية </a:t>
            </a:r>
          </a:p>
          <a:p>
            <a:pPr algn="r" rtl="1"/>
            <a:r>
              <a:rPr lang="ar-IQ" dirty="0"/>
              <a:t>  المواقعة غير المشروعة </a:t>
            </a:r>
          </a:p>
          <a:p>
            <a:pPr algn="r" rtl="1"/>
            <a:r>
              <a:rPr lang="ar-IQ" dirty="0"/>
              <a:t>انعدام الرضا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    الاكراه المادي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الاكراه المعنوي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استخدام طرق المباغتة والمكر والحيلة (فقدان الادراك و انعدام الرضا)</a:t>
            </a:r>
          </a:p>
        </p:txBody>
      </p:sp>
    </p:spTree>
    <p:extLst>
      <p:ext uri="{BB962C8B-B14F-4D97-AF65-F5344CB8AC3E}">
        <p14:creationId xmlns:p14="http://schemas.microsoft.com/office/powerpoint/2010/main" val="19284740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463767-ED94-F0F5-671A-8C600B1EB9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IQ" dirty="0"/>
              <a:t>المتطلبات المعنوية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CD2C00-CAB4-5A9B-3147-F64461CBA3C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r">
              <a:buNone/>
            </a:pPr>
            <a:r>
              <a:rPr lang="ar-IQ" dirty="0"/>
              <a:t>اهمية القصد الجنائي في جريمة الاغتصاب </a:t>
            </a:r>
          </a:p>
          <a:p>
            <a:pPr marL="0" indent="0" algn="r">
              <a:buNone/>
            </a:pPr>
            <a:r>
              <a:rPr lang="ar-IQ" dirty="0"/>
              <a:t>عنصر العلم </a:t>
            </a:r>
          </a:p>
          <a:p>
            <a:pPr marL="0" indent="0" algn="r">
              <a:buNone/>
            </a:pPr>
            <a:r>
              <a:rPr lang="ar-IQ" dirty="0"/>
              <a:t>عنصر الارادة </a:t>
            </a:r>
          </a:p>
          <a:p>
            <a:pPr marL="0" indent="0" algn="r">
              <a:buNone/>
            </a:pPr>
            <a:r>
              <a:rPr lang="ar-IQ" dirty="0"/>
              <a:t>عقوبة الجريمة</a:t>
            </a:r>
          </a:p>
          <a:p>
            <a:pPr marL="0" indent="0" algn="r">
              <a:buNone/>
            </a:pPr>
            <a:r>
              <a:rPr lang="ar-IQ" dirty="0"/>
              <a:t>الحالات المشددة للعقوبة </a:t>
            </a:r>
          </a:p>
          <a:p>
            <a:pPr algn="r" rtl="1"/>
            <a:r>
              <a:rPr lang="ar-IQ" dirty="0"/>
              <a:t>اذا لم تبلغ الانثى الثامنة عشر عاما</a:t>
            </a:r>
          </a:p>
          <a:p>
            <a:pPr algn="r" rtl="1"/>
            <a:r>
              <a:rPr lang="ar-IQ" dirty="0"/>
              <a:t>اذا كان الجاني من اقارب المجنى عليها او تولى تربيتها او له سلطة عليها او يعمل لديها</a:t>
            </a:r>
          </a:p>
          <a:p>
            <a:pPr algn="r" rtl="1"/>
            <a:r>
              <a:rPr lang="ar-IQ" dirty="0"/>
              <a:t>اذا كان موظفا او مكلفا بخدمة عامة و استغل مركزه او مهنته لارتكاب الجريمة </a:t>
            </a:r>
          </a:p>
          <a:p>
            <a:pPr algn="r" rtl="1"/>
            <a:r>
              <a:rPr lang="ar-IQ" dirty="0"/>
              <a:t>اذا ساهم في ارتكاب الجريمة شخصان فاكثر </a:t>
            </a:r>
          </a:p>
          <a:p>
            <a:pPr algn="r" rtl="1"/>
            <a:r>
              <a:rPr lang="ar-IQ" dirty="0"/>
              <a:t>اذا اصيبت المجنى عليها بمرض تناسلي</a:t>
            </a:r>
          </a:p>
          <a:p>
            <a:pPr algn="r" rtl="1"/>
            <a:r>
              <a:rPr lang="ar-IQ" dirty="0"/>
              <a:t>اذا حملت المجنى عليها او ازيلت بكارتها </a:t>
            </a:r>
          </a:p>
          <a:p>
            <a:pPr algn="r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849644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E75247-99FE-6998-79D7-A4CE5FEE0C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IQ" dirty="0"/>
              <a:t>عقوبة مواقعة انثى برضاها و لم تبلغ الثامنة عشر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D72A12-FEFA-E94A-0557-2D9E373C0D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>
              <a:buNone/>
            </a:pPr>
            <a:r>
              <a:rPr lang="ar-IQ" dirty="0"/>
              <a:t>يتحقق الرضا صراحة او ضمنا بالقبول بفعل المواقعة </a:t>
            </a:r>
          </a:p>
          <a:p>
            <a:pPr marL="0" indent="0" algn="r">
              <a:buNone/>
            </a:pPr>
            <a:r>
              <a:rPr lang="ar-IQ" dirty="0"/>
              <a:t>تكون العقوبة لا تزيد عن سبع سنوات اذا لم تبلغ الانثى 18 سنة واتمت 15 سنة </a:t>
            </a:r>
          </a:p>
          <a:p>
            <a:pPr marL="0" indent="0" algn="r">
              <a:buNone/>
            </a:pPr>
            <a:r>
              <a:rPr lang="ar-IQ" dirty="0"/>
              <a:t>تكون العقوبة لاتزيد عن عشر سنوات اذا لم تبلغ الانثى 15 سنة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609154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B70BD3-5094-05FA-EB6D-A4114BF496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>
              <a:buNone/>
            </a:pPr>
            <a:r>
              <a:rPr lang="ar-IQ" dirty="0"/>
              <a:t>تعريفها وبيان اركانها </a:t>
            </a:r>
          </a:p>
          <a:p>
            <a:pPr marL="0" indent="0" algn="r">
              <a:buNone/>
            </a:pPr>
            <a:r>
              <a:rPr lang="ar-IQ" dirty="0"/>
              <a:t>المتطلبات المادية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الفعل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انعدام الرضا </a:t>
            </a:r>
          </a:p>
          <a:p>
            <a:pPr marL="0" indent="0" algn="r" rtl="1">
              <a:buNone/>
            </a:pPr>
            <a:r>
              <a:rPr lang="ar-IQ" dirty="0"/>
              <a:t> المتطلبات المعنوية </a:t>
            </a:r>
          </a:p>
          <a:p>
            <a:pPr marL="0" indent="0" algn="r" rtl="1">
              <a:buNone/>
            </a:pPr>
            <a:r>
              <a:rPr lang="ar-IQ" dirty="0"/>
              <a:t>القصد الجنائي </a:t>
            </a:r>
          </a:p>
          <a:p>
            <a:pPr marL="0" indent="0" algn="r" rtl="1">
              <a:buNone/>
            </a:pPr>
            <a:r>
              <a:rPr lang="ar-IQ" dirty="0"/>
              <a:t>عنصر العلم </a:t>
            </a:r>
          </a:p>
          <a:p>
            <a:pPr marL="0" indent="0" algn="r" rtl="1">
              <a:buNone/>
            </a:pPr>
            <a:r>
              <a:rPr lang="ar-IQ" dirty="0"/>
              <a:t>عنصر الارادة</a:t>
            </a:r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43466C97-8743-760E-DF66-47ED1D8FEA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IQ" dirty="0"/>
              <a:t>جريمة اللواط المادة 393 من ق ع ع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034708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77FA01-D2E3-AEC2-8915-70051893AA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/>
            <a:r>
              <a:rPr lang="ar-IQ" dirty="0"/>
              <a:t>جريمة المواقعة بالاغواء بوعد الزواج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EFCA5B7-0BDB-80F6-B4CF-954F8072482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>
              <a:buNone/>
            </a:pPr>
            <a:r>
              <a:rPr lang="ar-IQ" dirty="0"/>
              <a:t>المتطلبات الموضوعية </a:t>
            </a:r>
          </a:p>
          <a:p>
            <a:pPr marL="0" indent="0" algn="r">
              <a:buNone/>
            </a:pPr>
            <a:r>
              <a:rPr lang="ar-IQ" dirty="0"/>
              <a:t>نشاط الجاني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مواقعة انثى تحت تاثير الوعد بالزواج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رفض الزواج من الانثى </a:t>
            </a:r>
          </a:p>
          <a:p>
            <a:pPr marL="514350" indent="-514350" algn="r" rtl="1">
              <a:buFont typeface="+mj-lt"/>
              <a:buAutoNum type="arabicPeriod"/>
            </a:pPr>
            <a:r>
              <a:rPr lang="ar-IQ" dirty="0"/>
              <a:t>محل الجريمة تتمثل بمواقعة انثى لم تتم الثامنة عشر من العمر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67608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6749AF-D22B-9B19-4204-AE108ED060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المتطلبات المعنوية للجريمة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06540F-136A-3333-DFBD-1BD5805A95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انها من الجرائم العمدية التي تستلزم توافر القصد الجنائي </a:t>
            </a:r>
          </a:p>
          <a:p>
            <a:pPr marL="0" indent="0" algn="r" rtl="1">
              <a:buNone/>
            </a:pPr>
            <a:r>
              <a:rPr lang="ar-IQ" dirty="0"/>
              <a:t>عنصر العلم </a:t>
            </a:r>
          </a:p>
          <a:p>
            <a:pPr marL="0" indent="0" algn="r" rtl="1">
              <a:buNone/>
            </a:pPr>
            <a:r>
              <a:rPr lang="ar-IQ" dirty="0"/>
              <a:t>عنصر الارادة </a:t>
            </a:r>
          </a:p>
          <a:p>
            <a:pPr marL="0" indent="0" algn="r" rtl="1">
              <a:buNone/>
            </a:pPr>
            <a:endParaRPr lang="ar-IQ" dirty="0"/>
          </a:p>
          <a:p>
            <a:pPr marL="0" indent="0" algn="r" rtl="1">
              <a:buNone/>
            </a:pPr>
            <a:r>
              <a:rPr lang="ar-IQ" dirty="0"/>
              <a:t>عقوبة الجريمة – جريمة من جنس الجنح تصل عقوبتها لمدة خمس سنوات</a:t>
            </a:r>
          </a:p>
          <a:p>
            <a:pPr marL="0" indent="0" algn="r" rtl="1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13507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DD376-0299-D0C0-5227-F8A3921D45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ar-IQ" dirty="0"/>
              <a:t>جريمة هتك العرض – المواد (396-397) ق ع ع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51C1EA3-90E9-25A8-3BAC-DB92083D975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rtl="1">
              <a:buNone/>
            </a:pPr>
            <a:r>
              <a:rPr lang="ar-IQ" dirty="0"/>
              <a:t>تعريف فعل هتك العرض </a:t>
            </a:r>
          </a:p>
          <a:p>
            <a:pPr marL="0" indent="0" algn="r" rtl="1">
              <a:buNone/>
            </a:pPr>
            <a:r>
              <a:rPr lang="ar-IQ" dirty="0"/>
              <a:t>صور الجريمة </a:t>
            </a:r>
          </a:p>
          <a:p>
            <a:pPr marL="0" indent="0" algn="r" rtl="1">
              <a:buNone/>
            </a:pPr>
            <a:r>
              <a:rPr lang="ar-IQ" dirty="0"/>
              <a:t>اولا الاعتداء على عرض شخص ذكر او انثى بالقوة او التهديد او اي وجه اخر</a:t>
            </a:r>
          </a:p>
          <a:p>
            <a:pPr marL="0" indent="0" algn="r" rtl="1">
              <a:buNone/>
            </a:pPr>
            <a:r>
              <a:rPr lang="ar-IQ" dirty="0"/>
              <a:t>ثانيا الاعتداء على عرض شخص ذكر او انثى ولم يتم 18 سنة </a:t>
            </a:r>
          </a:p>
          <a:p>
            <a:pPr marL="0" indent="0" algn="r" rtl="1">
              <a:buNone/>
            </a:pPr>
            <a:endParaRPr lang="ar-IQ" dirty="0"/>
          </a:p>
          <a:p>
            <a:pPr marL="0" indent="0" algn="r" rtl="1">
              <a:buNone/>
            </a:pPr>
            <a:r>
              <a:rPr lang="ar-IQ" dirty="0"/>
              <a:t>علة التجريم تمثل اعتداء على الحق في الحرية الجنسية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60267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630</Words>
  <Application>Microsoft Office PowerPoint</Application>
  <PresentationFormat>Widescreen</PresentationFormat>
  <Paragraphs>131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4" baseType="lpstr">
      <vt:lpstr>Arial</vt:lpstr>
      <vt:lpstr>Calibri</vt:lpstr>
      <vt:lpstr>Calibri Light</vt:lpstr>
      <vt:lpstr>Wingdings</vt:lpstr>
      <vt:lpstr>Office Theme</vt:lpstr>
      <vt:lpstr>الفصل الثالث  </vt:lpstr>
      <vt:lpstr>انواع الجرائم المخلة بالاخلاق و الاداب العامة </vt:lpstr>
      <vt:lpstr>جريمة الاغتصاب </vt:lpstr>
      <vt:lpstr>المتطلبات المعنوية </vt:lpstr>
      <vt:lpstr>عقوبة مواقعة انثى برضاها و لم تبلغ الثامنة عشر </vt:lpstr>
      <vt:lpstr>جريمة اللواط المادة 393 من ق ع ع </vt:lpstr>
      <vt:lpstr>جريمة المواقعة بالاغواء بوعد الزواج </vt:lpstr>
      <vt:lpstr>المتطلبات المعنوية للجريمة </vt:lpstr>
      <vt:lpstr>جريمة هتك العرض – المواد (396-397) ق ع ع </vt:lpstr>
      <vt:lpstr>المتطلبات المادية </vt:lpstr>
      <vt:lpstr>الشروع في جريمة هتك العرض </vt:lpstr>
      <vt:lpstr>المتطلبات المعنوية </vt:lpstr>
      <vt:lpstr>موانع المسؤولية الجزائية في جريمة هتك العرض </vt:lpstr>
      <vt:lpstr>جريمة الفعل الفاضح العلني المادة (401) من ق ع ع  </vt:lpstr>
      <vt:lpstr>المتطلبات المعنوية </vt:lpstr>
      <vt:lpstr>عقوبة الفعل الفاصح غير العلني </vt:lpstr>
      <vt:lpstr>جريمة التحرش الجنسي</vt:lpstr>
      <vt:lpstr>تصنيف المتحرشين جنسيا</vt:lpstr>
      <vt:lpstr>اسباب ارتكاب جريمة التحرش الجنسي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الفصل الثالث</dc:title>
  <dc:creator>Abdalhmeed Saad</dc:creator>
  <cp:lastModifiedBy>Abdalhmeed Saad</cp:lastModifiedBy>
  <cp:revision>2</cp:revision>
  <dcterms:created xsi:type="dcterms:W3CDTF">2024-03-22T07:42:03Z</dcterms:created>
  <dcterms:modified xsi:type="dcterms:W3CDTF">2024-03-22T08:37:19Z</dcterms:modified>
</cp:coreProperties>
</file>

<file path=docProps/thumbnail.jpeg>
</file>