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97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85BF5-F6C5-9E9A-3274-2D1AD93435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0912FC-AA1D-4E6A-C1C7-44D528C113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3A6AC2-6C45-32A7-F137-B17832D32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3D673-5DB1-49B3-A346-9C5C43C9807A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F97A7C-6BFA-8FDB-0847-F1AEB8B45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0B1DEB-1E3A-87C8-4761-F802707E5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43AA-820D-4BEB-8625-CE83D4D0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94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AD35B-425A-1D6F-C23E-5EBD55279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6D7C70-D2E7-FDB5-CC82-3D4919FD92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0529CB-2FF4-98A5-3C45-28514473A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3D673-5DB1-49B3-A346-9C5C43C9807A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952921-6EB7-7022-A105-EAD689396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F70631-3360-DCA5-9A53-C01DD990E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43AA-820D-4BEB-8625-CE83D4D0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54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D139A4-C822-B7A7-9ABA-90E05303EB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C34602-224B-CCBC-AECC-041E0B6431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EC14B2-8F42-8D9D-9953-4B1280083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3D673-5DB1-49B3-A346-9C5C43C9807A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DE3226-EA97-3478-AA1D-5DF0E16A5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7D546B-47E3-C121-A654-022AF6281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43AA-820D-4BEB-8625-CE83D4D0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245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782F7-88D2-5FCC-1DAB-A26AED8E0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447936-5AE2-E943-F756-896F857E39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8A5A13-2C1E-FCA3-E7EB-77A1F14DF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3D673-5DB1-49B3-A346-9C5C43C9807A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73FC25-B0CD-C020-E258-8330C1DA5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AE98E0-B542-1593-2242-844BF723C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43AA-820D-4BEB-8625-CE83D4D0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058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C3365-05D6-5C8A-9B46-4704F0563F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DE9E63-62CF-1F15-8DC0-898BF01AA8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E2FE6A-C6FC-9F83-DCD3-624CE7772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3D673-5DB1-49B3-A346-9C5C43C9807A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221B3B-F25F-8DC3-311C-5DB71AB56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329606-26A7-1526-AE62-ADC283FAE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43AA-820D-4BEB-8625-CE83D4D0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08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88A91-309E-E464-8E1D-79C40F61D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B02DB7-0200-EF80-1EC8-445AAF8FE7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0168FD-D33E-95E3-0E59-2150398CE4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89683F-5136-5EFF-5938-F172F490A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3D673-5DB1-49B3-A346-9C5C43C9807A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21A625-3D9B-3DD9-410C-224CEA398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1ED6EA-C15D-98B7-0B54-6B94B6C4B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43AA-820D-4BEB-8625-CE83D4D0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220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95345-EE69-7AC5-9756-B27185ACF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805044-68FE-0B87-0E68-DB560AE1E0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946F0C-6F38-977C-1E95-9B8C566C92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CB1DDA-B46E-42D1-1B07-51BE623956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91A8A4-2539-8A71-775D-3130BCF75E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F8DC57-031F-2EC6-C315-CFD1F2799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3D673-5DB1-49B3-A346-9C5C43C9807A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D2C2257-D385-6AF6-53CA-12FF0B14A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0AD5B9-933E-AF9B-B303-95A07479F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43AA-820D-4BEB-8625-CE83D4D0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929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343E6-C4CE-9C7C-8D6D-FC17730E9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D3A5CD-F9F6-CE1B-088C-59C23065E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3D673-5DB1-49B3-A346-9C5C43C9807A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A29557-63F5-8E01-C5C2-B1F77DCA0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E4D79E-F682-8AD1-38D0-46817A9CD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43AA-820D-4BEB-8625-CE83D4D0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992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782827-963A-DBD6-8BEE-93F695D30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3D673-5DB1-49B3-A346-9C5C43C9807A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8A8496-9744-BD98-79C2-870590663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B9BF2B-8EAC-3E7D-47A0-1BCD538DC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43AA-820D-4BEB-8625-CE83D4D0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582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211FF-936A-31DE-CC25-3536CB789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BBE898-6E97-1E6D-130C-E95D927DE2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05F509-47B7-B8D7-1C3D-4FCC4E32F9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7C20AB-F715-0C98-B9EA-23670C493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3D673-5DB1-49B3-A346-9C5C43C9807A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694C22-D04F-664A-AE3F-E6D3D17FB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7F6F25-B06D-E5F9-B2CC-F6EA43FFB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43AA-820D-4BEB-8625-CE83D4D0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012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3B722-D22C-82AE-CFD2-E32364E4E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6E3B55-B22B-9078-947C-93602B0C27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3A2569-C37F-009D-4EA7-7ED0CC871B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2DFC95-A3D3-D77F-F0FF-35742E9A4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3D673-5DB1-49B3-A346-9C5C43C9807A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91C04C-E719-C4C4-E98F-C3CC7A697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C8BDCD-0DBC-2BA2-19D8-BCFC06E5B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43AA-820D-4BEB-8625-CE83D4D0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08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8C64D4-E36E-20E9-D93E-2E67C8F80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CDC820-BDE9-8846-0FFD-A56E837C5D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EBB0AF-B4C4-916C-2CD5-1F10134E22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3D673-5DB1-49B3-A346-9C5C43C9807A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0BE0F2-9523-1557-9F12-CFB007EB36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400FD8-0FE9-2D17-4C25-1460433621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443AA-820D-4BEB-8625-CE83D4D0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893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0A2A5-E070-CCFE-5A43-EA47AD5474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IQ" dirty="0"/>
              <a:t>الفصل الثالث 	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5225D9-1596-FDBB-3DB9-37E0E1F454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IQ" dirty="0"/>
              <a:t>الجرائم المخلة بالاخلاق والاداب العامة </a:t>
            </a:r>
          </a:p>
          <a:p>
            <a:r>
              <a:rPr lang="ar-IQ" dirty="0"/>
              <a:t>المواد من (393-399) ق ع ع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960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4423A-A563-A210-1A97-36419B5BD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/>
              <a:t>المتطلبات المادية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C1A133-772B-0E8A-9956-627EAA7905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IQ" dirty="0"/>
              <a:t>نشاط الجاني </a:t>
            </a:r>
          </a:p>
          <a:p>
            <a:pPr marL="0" indent="0" algn="r" rtl="1">
              <a:buNone/>
            </a:pPr>
            <a:endParaRPr lang="ar-IQ" dirty="0"/>
          </a:p>
          <a:p>
            <a:pPr marL="514350" indent="-514350" algn="r" rtl="1">
              <a:buFont typeface="+mj-lt"/>
              <a:buAutoNum type="arabicPeriod"/>
            </a:pPr>
            <a:r>
              <a:rPr lang="ar-IQ" dirty="0"/>
              <a:t>الفعل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dirty="0"/>
              <a:t>الاخلال الجسيم بالحياء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dirty="0"/>
              <a:t>انعدام الرضا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5172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732A2-2225-F004-7CA5-1D4F68D80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IQ" dirty="0"/>
              <a:t>الشروع في جريمة هتك العرض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164B4A-244F-82A7-5FDA-7EAB3B5C5C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IQ" dirty="0"/>
              <a:t>الاتجاه الاول يرى استحالة الشروع فيها كونها من جرائم السلوك</a:t>
            </a:r>
          </a:p>
          <a:p>
            <a:pPr marL="0" indent="0" algn="r" rtl="1">
              <a:buNone/>
            </a:pPr>
            <a:r>
              <a:rPr lang="ar-IQ" dirty="0"/>
              <a:t>الاتجاه الثاني يرى تحقق الشروع في الجريمة اذا خاب اثر الجاني لسبب خارج عن ارادة الجاني ويكون ذلك في حالتين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dirty="0"/>
              <a:t>اتيان الجاني فعلا لا يخل بالحياء ابتداء تمهيدا لارتكاب الجريمة ولكن يخيب فعله لسبب اجنبي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dirty="0"/>
              <a:t>اتيان الفاعل فعلا يخل بالحياء ابتداء على نحو يسير تمخيدا لارتكاب فعل هتك العرض</a:t>
            </a:r>
          </a:p>
          <a:p>
            <a:pPr marL="514350" indent="-514350" algn="r" rtl="1">
              <a:buFont typeface="+mj-lt"/>
              <a:buAutoNum type="arabicPeriod"/>
            </a:pPr>
            <a:endParaRPr lang="ar-IQ" dirty="0"/>
          </a:p>
          <a:p>
            <a:pPr marL="0" indent="0"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9839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8FACF-CB0B-D313-9966-5260EF137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IQ" dirty="0"/>
              <a:t>المتطلبات المعنوية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0A8C61-ADF6-202E-5314-76D5DD4ED0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IQ" dirty="0"/>
              <a:t>تعد من الجرائم العمدية التي تستلزم توافر القصد الجرمي </a:t>
            </a:r>
          </a:p>
          <a:p>
            <a:pPr marL="0" indent="0" algn="r" rtl="1">
              <a:buNone/>
            </a:pPr>
            <a:r>
              <a:rPr lang="ar-IQ" dirty="0"/>
              <a:t>عنصر العلم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dirty="0"/>
              <a:t>ان الفعل غير مشروع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dirty="0"/>
              <a:t>ان الفعل مخل بالحياء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dirty="0"/>
              <a:t>انعدام رضا المجنى عليه</a:t>
            </a:r>
          </a:p>
          <a:p>
            <a:pPr marL="0" indent="0" algn="r" rtl="1">
              <a:buNone/>
            </a:pPr>
            <a:r>
              <a:rPr lang="ar-IQ" dirty="0"/>
              <a:t>عنصر الارادة  </a:t>
            </a:r>
          </a:p>
          <a:p>
            <a:pPr marL="514350" indent="-514350" algn="r" rtl="1">
              <a:buFont typeface="+mj-lt"/>
              <a:buAutoNum type="arabicPeriod"/>
            </a:pP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1365736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8F17E-6C4A-FBB2-99FB-D89DA4FB9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IQ" dirty="0"/>
              <a:t>موانع المسؤولية الجزائية في جريمة هتك العرض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48F73B-B83D-A861-6B90-2D3DE9181E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r" rtl="1">
              <a:buFont typeface="+mj-lt"/>
              <a:buAutoNum type="arabicPeriod"/>
            </a:pPr>
            <a:r>
              <a:rPr lang="ar-IQ" dirty="0"/>
              <a:t>اسباب الاباحة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dirty="0"/>
              <a:t>الدفاع الشرعي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dirty="0"/>
              <a:t>حالة الضرورة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dirty="0"/>
              <a:t>الاكراه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2127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E6FDE-C7D4-BE33-F375-0516950D9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IQ" dirty="0"/>
              <a:t>جريمة الفعل الفاضح العلني المادة (401) من ق ع ع </a:t>
            </a:r>
            <a:br>
              <a:rPr lang="ar-IQ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675E79-ABA9-2C11-ABA3-5F415DAF58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IQ" dirty="0"/>
              <a:t>تعريفها و بيان اركانها </a:t>
            </a:r>
          </a:p>
          <a:p>
            <a:pPr marL="0" indent="0" algn="r" rtl="1">
              <a:buNone/>
            </a:pPr>
            <a:r>
              <a:rPr lang="ar-IQ" dirty="0"/>
              <a:t>المتطلبات المادية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dirty="0"/>
              <a:t>الفعل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dirty="0"/>
              <a:t>العلانية – تصنيف الاماكن  </a:t>
            </a:r>
          </a:p>
          <a:p>
            <a:pPr algn="r" rtl="1">
              <a:buFont typeface="Wingdings" panose="05000000000000000000" pitchFamily="2" charset="2"/>
              <a:buChar char="q"/>
            </a:pPr>
            <a:r>
              <a:rPr lang="ar-IQ" dirty="0"/>
              <a:t> الاماكن العامة </a:t>
            </a:r>
          </a:p>
          <a:p>
            <a:pPr algn="r" rtl="1">
              <a:buFont typeface="Wingdings" panose="05000000000000000000" pitchFamily="2" charset="2"/>
              <a:buChar char="q"/>
            </a:pPr>
            <a:r>
              <a:rPr lang="ar-IQ" dirty="0"/>
              <a:t>الاماكن العامة بالتخصيص</a:t>
            </a:r>
          </a:p>
          <a:p>
            <a:pPr algn="r" rtl="1">
              <a:buFont typeface="Wingdings" panose="05000000000000000000" pitchFamily="2" charset="2"/>
              <a:buChar char="q"/>
            </a:pPr>
            <a:r>
              <a:rPr lang="ar-IQ" dirty="0"/>
              <a:t>الاماكن العامة بالمصادفة</a:t>
            </a:r>
          </a:p>
          <a:p>
            <a:pPr algn="r" rtl="1">
              <a:buFont typeface="Wingdings" panose="05000000000000000000" pitchFamily="2" charset="2"/>
              <a:buChar char="q"/>
            </a:pPr>
            <a:r>
              <a:rPr lang="ar-IQ" dirty="0"/>
              <a:t>المكان الخاص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9476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5C4C8-8972-3166-399A-89394C054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IQ" dirty="0"/>
              <a:t>المتطلبات المعنوية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4BC4C-8A07-714F-C6D1-B9C64D2FCF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IQ" dirty="0"/>
              <a:t>تعد من الجرائم العمدية التي تستلزم توافر القصد الجرمي </a:t>
            </a:r>
          </a:p>
          <a:p>
            <a:pPr marL="0" indent="0" algn="r" rtl="1">
              <a:buNone/>
            </a:pPr>
            <a:r>
              <a:rPr lang="ar-IQ" dirty="0"/>
              <a:t>اولا عنصر العلم </a:t>
            </a:r>
          </a:p>
          <a:p>
            <a:pPr marL="0" indent="0" algn="r" rtl="1">
              <a:buNone/>
            </a:pPr>
            <a:r>
              <a:rPr lang="ar-IQ" dirty="0"/>
              <a:t>ثانيا عنصر الارادة</a:t>
            </a:r>
          </a:p>
          <a:p>
            <a:pPr marL="0" indent="0" algn="r" rtl="1">
              <a:buNone/>
            </a:pPr>
            <a:endParaRPr lang="ar-IQ" dirty="0"/>
          </a:p>
          <a:p>
            <a:pPr marL="0" indent="0" algn="r" rtl="1">
              <a:buNone/>
            </a:pPr>
            <a:r>
              <a:rPr lang="ar-IQ" dirty="0"/>
              <a:t>عقوبة الجريمة – من جنس الجنح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4537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15FB0-8448-1EE9-62E9-6057671F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IQ" dirty="0"/>
              <a:t>عقوبة الفعل الفاصح غير العلني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005EA9-083D-C1EE-70BF-69A4EEB464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IQ" dirty="0"/>
              <a:t>المتطلبات الموضوعية و تتمثل باتيان الفاعل المخل بالحياء عمدا على جسم ذكر او انثى بغير رضاه او رضاها</a:t>
            </a:r>
          </a:p>
          <a:p>
            <a:pPr marL="0" indent="0" algn="r" rtl="1">
              <a:buNone/>
            </a:pPr>
            <a:r>
              <a:rPr lang="ar-IQ" dirty="0"/>
              <a:t>المتطلبات المعنوية </a:t>
            </a:r>
          </a:p>
          <a:p>
            <a:pPr marL="0" indent="0" algn="r" rtl="1">
              <a:buNone/>
            </a:pPr>
            <a:r>
              <a:rPr lang="ar-IQ" dirty="0"/>
              <a:t>القصد الجرمي </a:t>
            </a:r>
          </a:p>
          <a:p>
            <a:pPr marL="0" indent="0" algn="r" rtl="1">
              <a:buNone/>
            </a:pPr>
            <a:r>
              <a:rPr lang="ar-IQ" dirty="0"/>
              <a:t>اولا عنصر العلم </a:t>
            </a:r>
          </a:p>
          <a:p>
            <a:pPr marL="0" indent="0" algn="r" rtl="1">
              <a:buNone/>
            </a:pPr>
            <a:r>
              <a:rPr lang="ar-IQ" dirty="0"/>
              <a:t>ثانيا عنصر الارادة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0552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6F55A5-1118-D883-4DF7-956580802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IQ" dirty="0"/>
              <a:t>جريمة التحرش الجنسي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6AE198-D79C-3B03-DA5F-AEF78E5A21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IQ" dirty="0"/>
              <a:t>المتطلبات المادية </a:t>
            </a:r>
          </a:p>
          <a:p>
            <a:pPr marL="0" indent="0" algn="r" rtl="1">
              <a:buNone/>
            </a:pPr>
            <a:r>
              <a:rPr lang="ar-IQ" dirty="0"/>
              <a:t>صفة الجاني ان يكون ذو سلطة وظيفية وان يكون الفعل له مدلول جنسي صريح وان يرتكب الفعل في مكان العمل و انعدام رضا المجنى عليه</a:t>
            </a:r>
          </a:p>
          <a:p>
            <a:pPr marL="0" indent="0" algn="r" rtl="1">
              <a:buNone/>
            </a:pPr>
            <a:endParaRPr lang="ar-IQ" dirty="0"/>
          </a:p>
          <a:p>
            <a:pPr marL="0" indent="0" algn="r" rtl="1">
              <a:buNone/>
            </a:pPr>
            <a:r>
              <a:rPr lang="ar-IQ" dirty="0"/>
              <a:t>المتطلبات المعنوية </a:t>
            </a:r>
          </a:p>
          <a:p>
            <a:pPr marL="0" indent="0" algn="r" rtl="1">
              <a:buNone/>
            </a:pPr>
            <a:r>
              <a:rPr lang="ar-IQ" dirty="0"/>
              <a:t>عنصر العلم </a:t>
            </a:r>
          </a:p>
          <a:p>
            <a:pPr marL="0" indent="0" algn="r" rtl="1">
              <a:buNone/>
            </a:pPr>
            <a:r>
              <a:rPr lang="ar-IQ" dirty="0"/>
              <a:t>عنصر الارادة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5312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D9F47-6FBB-5860-161E-C13E0E4AB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IQ" dirty="0"/>
              <a:t>تصنيف المتحرشين جنسيا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DF5C34-3CE3-B2AA-84D9-3E93E7FCC0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Font typeface="Wingdings" panose="05000000000000000000" pitchFamily="2" charset="2"/>
              <a:buChar char="v"/>
            </a:pPr>
            <a:r>
              <a:rPr lang="ar-IQ" dirty="0"/>
              <a:t>المتحرش العام و المتحرش الخاص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IQ" dirty="0"/>
              <a:t>المتحرش الفردي و المتحرشون الجماعة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IQ" dirty="0"/>
              <a:t>متحرش ذكوري و متحرش انثوي و متحرش مثلي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IQ" dirty="0"/>
              <a:t>المتحرش السلطوي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IQ" dirty="0"/>
              <a:t>المتحرش الذكوري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IQ" dirty="0"/>
              <a:t>المتحرش لاهداف جنسية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4915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F01C5-494A-0F7B-FE33-45C6A9787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IQ" dirty="0"/>
              <a:t>اسباب ارتكاب جريمة التحرش الجنسي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637DF-389A-BB06-1672-6695F8BF41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IQ" dirty="0"/>
              <a:t>اولا العوامل الداخلية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dirty="0"/>
              <a:t>العوامل النفسية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dirty="0"/>
              <a:t>السلوك</a:t>
            </a:r>
          </a:p>
          <a:p>
            <a:pPr marL="0" indent="0" algn="r" rtl="1">
              <a:buNone/>
            </a:pPr>
            <a:r>
              <a:rPr lang="ar-IQ" dirty="0"/>
              <a:t>ثانيا العوامل الخارجية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dirty="0"/>
              <a:t>التفكك الاسري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dirty="0"/>
              <a:t>المعتقدات الاجتماعية الخطا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dirty="0"/>
              <a:t>العوامل الاقتصادية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/>
              <a:t>دور تطوروسائل الاتصالات و التواصل الاجتماعي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239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B066C-D6C9-2423-FB30-26564DF84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/>
              <a:t>انواع الجرائم المخلة بالاخلاق و الاداب العامة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045259-5DB2-63B2-601A-91D7D79A25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ar-IQ" dirty="0"/>
              <a:t>جريمة الاغتصاب</a:t>
            </a:r>
          </a:p>
          <a:p>
            <a:pPr marL="0" indent="0" algn="r">
              <a:buNone/>
            </a:pPr>
            <a:r>
              <a:rPr lang="ar-IQ" dirty="0"/>
              <a:t>جريمة اللواط</a:t>
            </a:r>
          </a:p>
          <a:p>
            <a:pPr marL="0" indent="0" algn="r">
              <a:buNone/>
            </a:pPr>
            <a:r>
              <a:rPr lang="ar-IQ" dirty="0"/>
              <a:t>جريمة المواقعة بالاغواء بوعد الزواج </a:t>
            </a:r>
          </a:p>
          <a:p>
            <a:pPr marL="0" indent="0" algn="r">
              <a:buNone/>
            </a:pPr>
            <a:r>
              <a:rPr lang="ar-IQ" dirty="0"/>
              <a:t>جريمة هتك العرض</a:t>
            </a:r>
          </a:p>
          <a:p>
            <a:pPr marL="0" indent="0" algn="r">
              <a:buNone/>
            </a:pPr>
            <a:r>
              <a:rPr lang="ar-IQ" dirty="0"/>
              <a:t>جريمة الفعل الفاضح العلني</a:t>
            </a:r>
          </a:p>
          <a:p>
            <a:pPr marL="0" indent="0" algn="r">
              <a:buNone/>
            </a:pPr>
            <a:r>
              <a:rPr lang="ar-IQ" dirty="0"/>
              <a:t>جريمة الفعل الفاضح غير العلني</a:t>
            </a:r>
          </a:p>
          <a:p>
            <a:pPr marL="0" indent="0" algn="r">
              <a:buNone/>
            </a:pPr>
            <a:r>
              <a:rPr lang="ar-IQ" dirty="0"/>
              <a:t>جريمة التحرش الجنسي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658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C1FAB-5AD6-909A-4EC6-1E99D54D1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/>
              <a:t>جريمة الاغتصاب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E63937-C67B-8A25-6CA0-795D1B4E33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ar-IQ" dirty="0"/>
              <a:t>تعريفها </a:t>
            </a:r>
          </a:p>
          <a:p>
            <a:pPr marL="0" indent="0" algn="r">
              <a:buNone/>
            </a:pPr>
            <a:r>
              <a:rPr lang="ar-IQ" dirty="0"/>
              <a:t>علة التجريم </a:t>
            </a:r>
          </a:p>
          <a:p>
            <a:pPr marL="0" indent="0" algn="r">
              <a:buNone/>
            </a:pPr>
            <a:r>
              <a:rPr lang="ar-IQ" dirty="0"/>
              <a:t>المتطلبات المادية </a:t>
            </a:r>
          </a:p>
          <a:p>
            <a:pPr algn="r" rtl="1"/>
            <a:r>
              <a:rPr lang="ar-IQ" dirty="0"/>
              <a:t>  المواقعة غير المشروعة </a:t>
            </a:r>
          </a:p>
          <a:p>
            <a:pPr algn="r" rtl="1"/>
            <a:r>
              <a:rPr lang="ar-IQ" dirty="0"/>
              <a:t>انعدام الرضا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dirty="0"/>
              <a:t>    الاكراه المادي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dirty="0"/>
              <a:t>الاكراه المعنوي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dirty="0"/>
              <a:t>استخدام طرق المباغتة والمكر والحيلة (فقدان الادراك و انعدام الرضا)</a:t>
            </a:r>
          </a:p>
        </p:txBody>
      </p:sp>
    </p:spTree>
    <p:extLst>
      <p:ext uri="{BB962C8B-B14F-4D97-AF65-F5344CB8AC3E}">
        <p14:creationId xmlns:p14="http://schemas.microsoft.com/office/powerpoint/2010/main" val="1928474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63767-ED94-F0F5-671A-8C600B1EB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/>
              <a:t>المتطلبات المعنوية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CD2C00-CAB4-5A9B-3147-F64461CBA3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r">
              <a:buNone/>
            </a:pPr>
            <a:r>
              <a:rPr lang="ar-IQ" dirty="0"/>
              <a:t>اهمية القصد الجنائي في جريمة الاغتصاب </a:t>
            </a:r>
          </a:p>
          <a:p>
            <a:pPr marL="0" indent="0" algn="r">
              <a:buNone/>
            </a:pPr>
            <a:r>
              <a:rPr lang="ar-IQ" dirty="0"/>
              <a:t>عنصر العلم </a:t>
            </a:r>
          </a:p>
          <a:p>
            <a:pPr marL="0" indent="0" algn="r">
              <a:buNone/>
            </a:pPr>
            <a:r>
              <a:rPr lang="ar-IQ" dirty="0"/>
              <a:t>عنصر الارادة </a:t>
            </a:r>
          </a:p>
          <a:p>
            <a:pPr marL="0" indent="0" algn="r">
              <a:buNone/>
            </a:pPr>
            <a:r>
              <a:rPr lang="ar-IQ" dirty="0"/>
              <a:t>عقوبة الجريمة</a:t>
            </a:r>
          </a:p>
          <a:p>
            <a:pPr marL="0" indent="0" algn="r">
              <a:buNone/>
            </a:pPr>
            <a:r>
              <a:rPr lang="ar-IQ" dirty="0"/>
              <a:t>الحالات المشددة للعقوبة </a:t>
            </a:r>
          </a:p>
          <a:p>
            <a:pPr algn="r" rtl="1"/>
            <a:r>
              <a:rPr lang="ar-IQ" dirty="0"/>
              <a:t>اذا لم تبلغ الانثى الثامنة عشر عاما</a:t>
            </a:r>
          </a:p>
          <a:p>
            <a:pPr algn="r" rtl="1"/>
            <a:r>
              <a:rPr lang="ar-IQ" dirty="0"/>
              <a:t>اذا كان الجاني من اقارب المجنى عليها او تولى تربيتها او له سلطة عليها او يعمل لديها</a:t>
            </a:r>
          </a:p>
          <a:p>
            <a:pPr algn="r" rtl="1"/>
            <a:r>
              <a:rPr lang="ar-IQ" dirty="0"/>
              <a:t>اذا كان موظفا او مكلفا بخدمة عامة و استغل مركزه او مهنته لارتكاب الجريمة </a:t>
            </a:r>
          </a:p>
          <a:p>
            <a:pPr algn="r" rtl="1"/>
            <a:r>
              <a:rPr lang="ar-IQ" dirty="0"/>
              <a:t>اذا ساهم في ارتكاب الجريمة شخصان فاكثر </a:t>
            </a:r>
          </a:p>
          <a:p>
            <a:pPr algn="r" rtl="1"/>
            <a:r>
              <a:rPr lang="ar-IQ" dirty="0"/>
              <a:t>اذا اصيبت المجنى عليها بمرض تناسلي</a:t>
            </a:r>
          </a:p>
          <a:p>
            <a:pPr algn="r" rtl="1"/>
            <a:r>
              <a:rPr lang="ar-IQ" dirty="0"/>
              <a:t>اذا حملت المجنى عليها او ازيلت بكارتها </a:t>
            </a: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964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75247-99FE-6998-79D7-A4CE5FEE0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/>
              <a:t>عقوبة مواقعة انثى برضاها و لم تبلغ الثامنة عشر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72A12-FEFA-E94A-0557-2D9E373C0D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ar-IQ" dirty="0"/>
              <a:t>يتحقق الرضا صراحة او ضمنا بالقبول بفعل المواقعة </a:t>
            </a:r>
          </a:p>
          <a:p>
            <a:pPr marL="0" indent="0" algn="r">
              <a:buNone/>
            </a:pPr>
            <a:r>
              <a:rPr lang="ar-IQ" dirty="0"/>
              <a:t>تكون العقوبة لا تزيد عن سبع سنوات اذا لم تبلغ الانثى 18 سنة واتمت 15 سنة </a:t>
            </a:r>
          </a:p>
          <a:p>
            <a:pPr marL="0" indent="0" algn="r">
              <a:buNone/>
            </a:pPr>
            <a:r>
              <a:rPr lang="ar-IQ" dirty="0"/>
              <a:t>تكون العقوبة لاتزيد عن عشر سنوات اذا لم تبلغ الانثى 15 سنة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091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B70BD3-5094-05FA-EB6D-A4114BF496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ar-IQ" dirty="0"/>
              <a:t>تعريفها وبيان اركانها </a:t>
            </a:r>
          </a:p>
          <a:p>
            <a:pPr marL="0" indent="0" algn="r">
              <a:buNone/>
            </a:pPr>
            <a:r>
              <a:rPr lang="ar-IQ" dirty="0"/>
              <a:t>المتطلبات المادية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dirty="0"/>
              <a:t>الفعل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dirty="0"/>
              <a:t>انعدام الرضا </a:t>
            </a:r>
          </a:p>
          <a:p>
            <a:pPr marL="0" indent="0" algn="r" rtl="1">
              <a:buNone/>
            </a:pPr>
            <a:r>
              <a:rPr lang="ar-IQ" dirty="0"/>
              <a:t> المتطلبات المعنوية </a:t>
            </a:r>
          </a:p>
          <a:p>
            <a:pPr marL="0" indent="0" algn="r" rtl="1">
              <a:buNone/>
            </a:pPr>
            <a:r>
              <a:rPr lang="ar-IQ" dirty="0"/>
              <a:t>القصد الجنائي </a:t>
            </a:r>
          </a:p>
          <a:p>
            <a:pPr marL="0" indent="0" algn="r" rtl="1">
              <a:buNone/>
            </a:pPr>
            <a:r>
              <a:rPr lang="ar-IQ" dirty="0"/>
              <a:t>عنصر العلم </a:t>
            </a:r>
          </a:p>
          <a:p>
            <a:pPr marL="0" indent="0" algn="r" rtl="1">
              <a:buNone/>
            </a:pPr>
            <a:r>
              <a:rPr lang="ar-IQ" dirty="0"/>
              <a:t>عنصر الارادة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3466C97-8743-760E-DF66-47ED1D8FE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/>
              <a:t>جريمة اللواط المادة 393 من ق ع ع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347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7FA01-D2E3-AEC2-8915-70051893A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/>
              <a:t>جريمة المواقعة بالاغواء بوعد الزواج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FCA5B7-0BDB-80F6-B4CF-954F807248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ar-IQ" dirty="0"/>
              <a:t>المتطلبات الموضوعية </a:t>
            </a:r>
          </a:p>
          <a:p>
            <a:pPr marL="0" indent="0" algn="r">
              <a:buNone/>
            </a:pPr>
            <a:r>
              <a:rPr lang="ar-IQ" dirty="0"/>
              <a:t>نشاط الجاني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dirty="0"/>
              <a:t>مواقعة انثى تحت تاثير الوعد بالزواج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dirty="0"/>
              <a:t>رفض الزواج من الانثى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dirty="0"/>
              <a:t>محل الجريمة تتمثل بمواقعة انثى لم تتم الثامنة عشر من العمر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676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749AF-D22B-9B19-4204-AE108ED06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IQ" dirty="0"/>
              <a:t>المتطلبات المعنوية للجريمة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06540F-136A-3333-DFBD-1BD5805A95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IQ" dirty="0"/>
              <a:t>انها من الجرائم العمدية التي تستلزم توافر القصد الجنائي </a:t>
            </a:r>
          </a:p>
          <a:p>
            <a:pPr marL="0" indent="0" algn="r" rtl="1">
              <a:buNone/>
            </a:pPr>
            <a:r>
              <a:rPr lang="ar-IQ" dirty="0"/>
              <a:t>عنصر العلم </a:t>
            </a:r>
          </a:p>
          <a:p>
            <a:pPr marL="0" indent="0" algn="r" rtl="1">
              <a:buNone/>
            </a:pPr>
            <a:r>
              <a:rPr lang="ar-IQ" dirty="0"/>
              <a:t>عنصر الارادة </a:t>
            </a:r>
          </a:p>
          <a:p>
            <a:pPr marL="0" indent="0" algn="r" rtl="1">
              <a:buNone/>
            </a:pPr>
            <a:endParaRPr lang="ar-IQ" dirty="0"/>
          </a:p>
          <a:p>
            <a:pPr marL="0" indent="0" algn="r" rtl="1">
              <a:buNone/>
            </a:pPr>
            <a:r>
              <a:rPr lang="ar-IQ" dirty="0"/>
              <a:t>عقوبة الجريمة – جريمة من جنس الجنح تصل عقوبتها لمدة خمس سنوات</a:t>
            </a:r>
          </a:p>
          <a:p>
            <a:pPr marL="0" indent="0"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350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DD376-0299-D0C0-5227-F8A3921D4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IQ" dirty="0"/>
              <a:t>جريمة هتك العرض – المواد (396-397) ق ع ع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1C1EA3-90E9-25A8-3BAC-DB92083D97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IQ" dirty="0"/>
              <a:t>تعريف فعل هتك العرض </a:t>
            </a:r>
          </a:p>
          <a:p>
            <a:pPr marL="0" indent="0" algn="r" rtl="1">
              <a:buNone/>
            </a:pPr>
            <a:r>
              <a:rPr lang="ar-IQ" dirty="0"/>
              <a:t>صور الجريمة </a:t>
            </a:r>
          </a:p>
          <a:p>
            <a:pPr marL="0" indent="0" algn="r" rtl="1">
              <a:buNone/>
            </a:pPr>
            <a:r>
              <a:rPr lang="ar-IQ" dirty="0"/>
              <a:t>اولا الاعتداء على عرض شخص ذكر او انثى بالقوة او التهديد او اي وجه اخر</a:t>
            </a:r>
          </a:p>
          <a:p>
            <a:pPr marL="0" indent="0" algn="r" rtl="1">
              <a:buNone/>
            </a:pPr>
            <a:r>
              <a:rPr lang="ar-IQ" dirty="0"/>
              <a:t>ثانيا الاعتداء على عرض شخص ذكر او انثى ولم يتم 18 سنة </a:t>
            </a:r>
          </a:p>
          <a:p>
            <a:pPr marL="0" indent="0" algn="r" rtl="1">
              <a:buNone/>
            </a:pPr>
            <a:endParaRPr lang="ar-IQ" dirty="0"/>
          </a:p>
          <a:p>
            <a:pPr marL="0" indent="0" algn="r" rtl="1">
              <a:buNone/>
            </a:pPr>
            <a:r>
              <a:rPr lang="ar-IQ" dirty="0"/>
              <a:t>علة التجريم تمثل اعتداء على الحق في الحرية الجنسية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026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630</Words>
  <Application>Microsoft Office PowerPoint</Application>
  <PresentationFormat>Widescreen</PresentationFormat>
  <Paragraphs>131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Wingdings</vt:lpstr>
      <vt:lpstr>Office Theme</vt:lpstr>
      <vt:lpstr>الفصل الثالث  </vt:lpstr>
      <vt:lpstr>انواع الجرائم المخلة بالاخلاق و الاداب العامة </vt:lpstr>
      <vt:lpstr>جريمة الاغتصاب </vt:lpstr>
      <vt:lpstr>المتطلبات المعنوية </vt:lpstr>
      <vt:lpstr>عقوبة مواقعة انثى برضاها و لم تبلغ الثامنة عشر </vt:lpstr>
      <vt:lpstr>جريمة اللواط المادة 393 من ق ع ع </vt:lpstr>
      <vt:lpstr>جريمة المواقعة بالاغواء بوعد الزواج </vt:lpstr>
      <vt:lpstr>المتطلبات المعنوية للجريمة </vt:lpstr>
      <vt:lpstr>جريمة هتك العرض – المواد (396-397) ق ع ع </vt:lpstr>
      <vt:lpstr>المتطلبات المادية </vt:lpstr>
      <vt:lpstr>الشروع في جريمة هتك العرض </vt:lpstr>
      <vt:lpstr>المتطلبات المعنوية </vt:lpstr>
      <vt:lpstr>موانع المسؤولية الجزائية في جريمة هتك العرض </vt:lpstr>
      <vt:lpstr>جريمة الفعل الفاضح العلني المادة (401) من ق ع ع  </vt:lpstr>
      <vt:lpstr>المتطلبات المعنوية </vt:lpstr>
      <vt:lpstr>عقوبة الفعل الفاصح غير العلني </vt:lpstr>
      <vt:lpstr>جريمة التحرش الجنسي</vt:lpstr>
      <vt:lpstr>تصنيف المتحرشين جنسيا</vt:lpstr>
      <vt:lpstr>اسباب ارتكاب جريمة التحرش الجنسي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الثالث</dc:title>
  <dc:creator>Abdalhmeed Saad</dc:creator>
  <cp:lastModifiedBy>Abdalhmeed Saad</cp:lastModifiedBy>
  <cp:revision>2</cp:revision>
  <dcterms:created xsi:type="dcterms:W3CDTF">2024-03-22T07:42:03Z</dcterms:created>
  <dcterms:modified xsi:type="dcterms:W3CDTF">2024-03-22T08:37:19Z</dcterms:modified>
</cp:coreProperties>
</file>