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sldIdLst>
    <p:sldId id="256" r:id="rId2"/>
    <p:sldId id="257" r:id="rId3"/>
    <p:sldId id="258" r:id="rId4"/>
    <p:sldId id="266" r:id="rId5"/>
    <p:sldId id="265" r:id="rId6"/>
    <p:sldId id="267" r:id="rId7"/>
    <p:sldId id="259" r:id="rId8"/>
    <p:sldId id="260" r:id="rId9"/>
    <p:sldId id="261" r:id="rId10"/>
    <p:sldId id="268" r:id="rId11"/>
    <p:sldId id="262" r:id="rId12"/>
    <p:sldId id="263" r:id="rId13"/>
    <p:sldId id="264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587" autoAdjust="0"/>
  </p:normalViewPr>
  <p:slideViewPr>
    <p:cSldViewPr snapToGrid="0">
      <p:cViewPr>
        <p:scale>
          <a:sx n="75" d="100"/>
          <a:sy n="75" d="100"/>
        </p:scale>
        <p:origin x="931" y="1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49D7-EEC4-4966-8371-A7C7CA0D3DE7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8C297-DA32-4177-9273-3CA54716B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296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49D7-EEC4-4966-8371-A7C7CA0D3DE7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8C297-DA32-4177-9273-3CA54716B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536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49D7-EEC4-4966-8371-A7C7CA0D3DE7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8C297-DA32-4177-9273-3CA54716B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9220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49D7-EEC4-4966-8371-A7C7CA0D3DE7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8C297-DA32-4177-9273-3CA54716BD5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0132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49D7-EEC4-4966-8371-A7C7CA0D3DE7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8C297-DA32-4177-9273-3CA54716B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292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49D7-EEC4-4966-8371-A7C7CA0D3DE7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8C297-DA32-4177-9273-3CA54716B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064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49D7-EEC4-4966-8371-A7C7CA0D3DE7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8C297-DA32-4177-9273-3CA54716B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7622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49D7-EEC4-4966-8371-A7C7CA0D3DE7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8C297-DA32-4177-9273-3CA54716B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8570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49D7-EEC4-4966-8371-A7C7CA0D3DE7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8C297-DA32-4177-9273-3CA54716B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4924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49D7-EEC4-4966-8371-A7C7CA0D3DE7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8C297-DA32-4177-9273-3CA54716B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327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49D7-EEC4-4966-8371-A7C7CA0D3DE7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8C297-DA32-4177-9273-3CA54716B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774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49D7-EEC4-4966-8371-A7C7CA0D3DE7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8C297-DA32-4177-9273-3CA54716B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878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49D7-EEC4-4966-8371-A7C7CA0D3DE7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8C297-DA32-4177-9273-3CA54716B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231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49D7-EEC4-4966-8371-A7C7CA0D3DE7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8C297-DA32-4177-9273-3CA54716B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196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49D7-EEC4-4966-8371-A7C7CA0D3DE7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8C297-DA32-4177-9273-3CA54716B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012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49D7-EEC4-4966-8371-A7C7CA0D3DE7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8C297-DA32-4177-9273-3CA54716B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240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49D7-EEC4-4966-8371-A7C7CA0D3DE7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8C297-DA32-4177-9273-3CA54716B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042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49D7-EEC4-4966-8371-A7C7CA0D3DE7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8C297-DA32-4177-9273-3CA54716B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694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46749D7-EEC4-4966-8371-A7C7CA0D3DE7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C18C297-DA32-4177-9273-3CA54716B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082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  <p:sldLayoutId id="2147483711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1BA8F-FD5C-6057-AEC9-237FEB0F0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8888" y="0"/>
            <a:ext cx="10605451" cy="1604357"/>
          </a:xfrm>
        </p:spPr>
        <p:txBody>
          <a:bodyPr/>
          <a:lstStyle/>
          <a:p>
            <a:pPr algn="r"/>
            <a:r>
              <a:rPr lang="ar-IQ" dirty="0"/>
              <a:t>قانون العقوبات – القسم الخاص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73744A-2BEF-D8D9-D382-502F5D7B9C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7018" y="2854653"/>
            <a:ext cx="6400800" cy="1947333"/>
          </a:xfrm>
        </p:spPr>
        <p:txBody>
          <a:bodyPr/>
          <a:lstStyle/>
          <a:p>
            <a:pPr algn="r"/>
            <a:r>
              <a:rPr lang="ar-IQ" dirty="0"/>
              <a:t>لطلبة المرحلة الثالثة </a:t>
            </a:r>
          </a:p>
          <a:p>
            <a:pPr algn="r"/>
            <a:r>
              <a:rPr lang="ar-IQ" dirty="0"/>
              <a:t>كلية المنصور الجامعة </a:t>
            </a:r>
          </a:p>
          <a:p>
            <a:pPr algn="r"/>
            <a:r>
              <a:rPr lang="ar-IQ" dirty="0"/>
              <a:t>الدكتور سعد عبد الحميد شالف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9981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9B35E-A70A-0807-4319-DB97F8EEB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C10A0F-9714-AE3C-16F3-E10665B09C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ar-IQ" dirty="0"/>
              <a:t>المتطلبات الموضوعية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IQ" dirty="0"/>
              <a:t>صفة الفاعل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IQ" dirty="0"/>
              <a:t>موضوع نشاط الجاني صورة الطلب و القبول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IQ" dirty="0"/>
              <a:t>مقابل الفائدة ( اداء عمل – الامتناع عن عمل – الاخلال بواجبات الوظيفة )  </a:t>
            </a:r>
          </a:p>
          <a:p>
            <a:pPr marL="0" indent="0" algn="r">
              <a:buNone/>
            </a:pPr>
            <a:r>
              <a:rPr lang="ar-IQ" dirty="0"/>
              <a:t>المتطلبات المعنوية </a:t>
            </a:r>
          </a:p>
          <a:p>
            <a:pPr marL="0" indent="0" algn="r">
              <a:buNone/>
            </a:pPr>
            <a:r>
              <a:rPr lang="ar-IQ" dirty="0"/>
              <a:t>   القصد العام ( العلم والارادة )   </a:t>
            </a:r>
          </a:p>
          <a:p>
            <a:pPr marL="0" indent="0" algn="r">
              <a:buNone/>
            </a:pPr>
            <a:r>
              <a:rPr lang="ar-IQ" dirty="0"/>
              <a:t>عقوبة الجريمة </a:t>
            </a:r>
          </a:p>
          <a:p>
            <a:pPr marL="0" indent="0" algn="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300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56AA3-C85E-BACF-2D18-80197DE86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IQ" dirty="0"/>
              <a:t>جريمة عرض الرشوة المادة 313 من ق ع ع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D572A1-90EA-939A-2D09-337827E458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r">
              <a:buNone/>
            </a:pPr>
            <a:r>
              <a:rPr lang="ar-IQ" dirty="0"/>
              <a:t>بيان اركانها </a:t>
            </a:r>
          </a:p>
          <a:p>
            <a:pPr marL="0" indent="0" algn="r">
              <a:buNone/>
            </a:pPr>
            <a:r>
              <a:rPr lang="ar-IQ" dirty="0"/>
              <a:t>المتطلبات الموضوعية 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IQ" dirty="0"/>
              <a:t>نشاط الجاني – الراشي 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IQ" dirty="0"/>
              <a:t>نشاط الموظف – رفض الرشوة 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IQ" dirty="0"/>
              <a:t>موضوع نشاط الجاني </a:t>
            </a:r>
          </a:p>
          <a:p>
            <a:pPr marL="0" indent="0" algn="r" rtl="1">
              <a:buNone/>
            </a:pPr>
            <a:r>
              <a:rPr lang="ar-IQ" dirty="0"/>
              <a:t>المتطلبات المعنوية 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IQ" dirty="0"/>
              <a:t>   القصد العام 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IQ" dirty="0"/>
              <a:t>القصد الخاص   </a:t>
            </a:r>
          </a:p>
          <a:p>
            <a:pPr marL="0" indent="0" algn="r" rtl="1">
              <a:buNone/>
            </a:pPr>
            <a:r>
              <a:rPr lang="ar-IQ" dirty="0"/>
              <a:t>عقوبة الجريمة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102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65175-D487-46E3-150F-AC6CD2E82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/>
              <a:t>جريمة الانتفاع المادي من نفوذ الوظيفة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E8C0CB-7B1E-1880-A266-406000AF95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ar-IQ" dirty="0"/>
              <a:t>اولا جريمة الاختلاس </a:t>
            </a:r>
          </a:p>
          <a:p>
            <a:pPr marL="0" indent="0" algn="r">
              <a:buNone/>
            </a:pPr>
            <a:r>
              <a:rPr lang="ar-IQ" dirty="0"/>
              <a:t>ثانيا جريمة الاستيلاء </a:t>
            </a:r>
          </a:p>
          <a:p>
            <a:pPr marL="0" indent="0" algn="r">
              <a:buNone/>
            </a:pPr>
            <a:r>
              <a:rPr lang="ar-IQ" dirty="0"/>
              <a:t>جريمة الاضرار بمصلحة عامة للحصول على منفعة </a:t>
            </a:r>
          </a:p>
          <a:p>
            <a:pPr marL="0" indent="0" algn="r">
              <a:buNone/>
            </a:pPr>
            <a:r>
              <a:rPr lang="ar-IQ" dirty="0"/>
              <a:t>جريمة الانتفاع من الاشغال او المقاولات او التعهدات </a:t>
            </a:r>
          </a:p>
          <a:p>
            <a:pPr marL="0" indent="0" algn="r">
              <a:buNone/>
            </a:pPr>
            <a:r>
              <a:rPr lang="ar-IQ" dirty="0"/>
              <a:t>جريمة الانتفاع من استخدام العمال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031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D19D4-379A-D796-FA42-A523B132B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/>
              <a:t>جريمة الاختلاس و تناولتها المادة 315 من ق ع ع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A3A64-3D1B-4343-DC16-96013293A0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r">
              <a:buNone/>
            </a:pPr>
            <a:r>
              <a:rPr lang="ar-IQ" dirty="0"/>
              <a:t>تعريف الاختلاس </a:t>
            </a:r>
          </a:p>
          <a:p>
            <a:pPr marL="0" indent="0" algn="r">
              <a:buNone/>
            </a:pPr>
            <a:r>
              <a:rPr lang="ar-IQ" dirty="0"/>
              <a:t>بيان اركانها </a:t>
            </a:r>
          </a:p>
          <a:p>
            <a:pPr marL="0" indent="0" algn="r">
              <a:buNone/>
            </a:pPr>
            <a:r>
              <a:rPr lang="ar-IQ" dirty="0"/>
              <a:t>المتطلبات الموضوعية </a:t>
            </a:r>
          </a:p>
          <a:p>
            <a:pPr marL="0" indent="0" algn="r">
              <a:buNone/>
            </a:pPr>
            <a:r>
              <a:rPr lang="ar-IQ" dirty="0"/>
              <a:t>صفة الجاني </a:t>
            </a:r>
          </a:p>
          <a:p>
            <a:pPr marL="0" indent="0" algn="r">
              <a:buNone/>
            </a:pPr>
            <a:r>
              <a:rPr lang="ar-IQ" dirty="0"/>
              <a:t>موضوع نشاط الجاني </a:t>
            </a:r>
          </a:p>
          <a:p>
            <a:pPr marL="0" indent="0" algn="r">
              <a:buNone/>
            </a:pPr>
            <a:r>
              <a:rPr lang="ar-IQ" dirty="0"/>
              <a:t>المتطلبات المعنوية </a:t>
            </a:r>
          </a:p>
          <a:p>
            <a:pPr marL="0" indent="0" algn="r">
              <a:buNone/>
            </a:pPr>
            <a:r>
              <a:rPr lang="ar-IQ" dirty="0"/>
              <a:t>   القصد العام </a:t>
            </a:r>
          </a:p>
          <a:p>
            <a:pPr marL="0" indent="0" algn="r">
              <a:buNone/>
            </a:pPr>
            <a:r>
              <a:rPr lang="ar-IQ" dirty="0"/>
              <a:t>القصد الخاص   </a:t>
            </a:r>
          </a:p>
          <a:p>
            <a:pPr marL="0" indent="0" algn="r">
              <a:buNone/>
            </a:pPr>
            <a:r>
              <a:rPr lang="ar-IQ" dirty="0"/>
              <a:t>عقوبة الجريمة – العقوبات التبعية و التكميلية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078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5B0F2-FC50-98CB-3614-CD6CADE34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/>
              <a:t>جرائم الانتفاع المادي من نفوذ الوظيفة المواد (315-321) من ق ع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32191C-EAF5-F46F-E662-2EB162E70F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ar-IQ" sz="2800" dirty="0"/>
              <a:t>جريمة</a:t>
            </a:r>
            <a:r>
              <a:rPr lang="ar-IQ" dirty="0"/>
              <a:t>  </a:t>
            </a:r>
            <a:r>
              <a:rPr lang="ar-IQ" sz="2800" dirty="0"/>
              <a:t>الاختلاس </a:t>
            </a:r>
          </a:p>
          <a:p>
            <a:pPr marL="0" indent="0" algn="r">
              <a:buNone/>
            </a:pPr>
            <a:r>
              <a:rPr lang="ar-IQ" sz="2800" dirty="0"/>
              <a:t>تعريفها و بيان اركانها </a:t>
            </a:r>
          </a:p>
          <a:p>
            <a:pPr marL="0" indent="0" algn="r">
              <a:buNone/>
            </a:pPr>
            <a:r>
              <a:rPr lang="ar-IQ" sz="2800" dirty="0"/>
              <a:t>المتطلبات الموضوعية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IQ" sz="2800" dirty="0"/>
              <a:t>صفة الفاعل ( مامور التحصيل – مندوب المامور – امناء الودائع – الصيارفة)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IQ" sz="2800" dirty="0"/>
              <a:t>فعل الاختلاس او الاخفاء</a:t>
            </a:r>
            <a:r>
              <a:rPr lang="ar-IQ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4825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F7E91-9E56-0683-130A-1BE60ADFC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/>
              <a:t>المتطلبات المعنوية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057E09-530A-566D-E292-0A7711825D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ar-IQ" dirty="0"/>
              <a:t>القصد الجرمي </a:t>
            </a:r>
          </a:p>
          <a:p>
            <a:pPr marL="0" indent="0" algn="r">
              <a:buNone/>
            </a:pPr>
            <a:r>
              <a:rPr lang="ar-IQ" dirty="0"/>
              <a:t>عنصر العلم </a:t>
            </a:r>
          </a:p>
          <a:p>
            <a:pPr marL="0" indent="0" algn="r">
              <a:buNone/>
            </a:pPr>
            <a:r>
              <a:rPr lang="ar-IQ" dirty="0"/>
              <a:t>عنصر الارادة </a:t>
            </a:r>
          </a:p>
          <a:p>
            <a:pPr marL="0" indent="0" algn="r">
              <a:buNone/>
            </a:pPr>
            <a:endParaRPr lang="ar-IQ" dirty="0"/>
          </a:p>
          <a:p>
            <a:pPr marL="0" indent="0" algn="r">
              <a:buNone/>
            </a:pPr>
            <a:r>
              <a:rPr lang="ar-IQ" dirty="0"/>
              <a:t>عقوبة الجريمة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9968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123AB-0A59-3AC1-194A-A8B6EC01F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/>
              <a:t>جريمة الاستيلاء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35808B-E735-D732-E15B-A755F65385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ar-IQ" dirty="0"/>
              <a:t>تعريف الاستيلاء </a:t>
            </a:r>
          </a:p>
          <a:p>
            <a:pPr marL="0" indent="0" algn="r">
              <a:buNone/>
            </a:pPr>
            <a:r>
              <a:rPr lang="ar-IQ" dirty="0"/>
              <a:t>علة التجريم </a:t>
            </a:r>
          </a:p>
          <a:p>
            <a:pPr marL="0" indent="0" algn="r">
              <a:buNone/>
            </a:pPr>
            <a:r>
              <a:rPr lang="ar-IQ" dirty="0"/>
              <a:t>ماديات الجريمة </a:t>
            </a:r>
          </a:p>
          <a:p>
            <a:pPr marL="0" indent="0" algn="r">
              <a:buNone/>
            </a:pPr>
            <a:r>
              <a:rPr lang="ar-IQ" dirty="0"/>
              <a:t>صفة الفاعل – موظف </a:t>
            </a:r>
          </a:p>
          <a:p>
            <a:pPr marL="0" indent="0" algn="r">
              <a:buNone/>
            </a:pPr>
            <a:r>
              <a:rPr lang="ar-IQ" dirty="0"/>
              <a:t>الاستيلاء على المال او تسهيل ذلك </a:t>
            </a:r>
          </a:p>
          <a:p>
            <a:pPr marL="0" indent="0" algn="r">
              <a:buNone/>
            </a:pPr>
            <a:r>
              <a:rPr lang="ar-IQ" dirty="0"/>
              <a:t>عدم مشروعية الاستيلاء </a:t>
            </a:r>
          </a:p>
          <a:p>
            <a:pPr marL="0" indent="0" algn="r">
              <a:buNone/>
            </a:pPr>
            <a:r>
              <a:rPr lang="ar-IQ" dirty="0"/>
              <a:t>محل الاستيلاء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470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235F2-8370-3ECC-B475-EBE8A033E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/>
              <a:t>صور الاستيلاء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F33894-DF54-BB9D-9942-E13BAFCAE0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523953"/>
          </a:xfrm>
        </p:spPr>
        <p:txBody>
          <a:bodyPr/>
          <a:lstStyle/>
          <a:p>
            <a:pPr marL="0" indent="0" algn="r" rtl="1">
              <a:buNone/>
            </a:pPr>
            <a:r>
              <a:rPr lang="ar-IQ" dirty="0"/>
              <a:t>المتطلبات الموضوعية </a:t>
            </a:r>
          </a:p>
          <a:p>
            <a:pPr marL="0" indent="0" algn="r" rtl="1">
              <a:buNone/>
            </a:pPr>
            <a:r>
              <a:rPr lang="ar-IQ" dirty="0"/>
              <a:t>نشاط الجاني </a:t>
            </a:r>
          </a:p>
          <a:p>
            <a:pPr marL="0" indent="0" algn="r" rtl="1">
              <a:buNone/>
            </a:pPr>
            <a:r>
              <a:rPr lang="ar-IQ" dirty="0"/>
              <a:t>موضوع نشاط الجاني </a:t>
            </a:r>
          </a:p>
          <a:p>
            <a:pPr marL="0" indent="0" algn="r" rtl="1">
              <a:buNone/>
            </a:pPr>
            <a:r>
              <a:rPr lang="ar-IQ" dirty="0"/>
              <a:t>المتطلبات المعنوية </a:t>
            </a:r>
          </a:p>
          <a:p>
            <a:pPr marL="0" indent="0" algn="r" rtl="1">
              <a:buNone/>
            </a:pPr>
            <a:r>
              <a:rPr lang="ar-IQ" dirty="0"/>
              <a:t>   القصد العام </a:t>
            </a:r>
          </a:p>
          <a:p>
            <a:pPr marL="0" indent="0" algn="r" rtl="1">
              <a:buNone/>
            </a:pPr>
            <a:r>
              <a:rPr lang="ar-IQ" dirty="0"/>
              <a:t>القصد الخاص   </a:t>
            </a:r>
          </a:p>
          <a:p>
            <a:pPr marL="0" indent="0" algn="r" rtl="1">
              <a:buNone/>
            </a:pPr>
            <a:r>
              <a:rPr lang="ar-IQ" dirty="0"/>
              <a:t>عقوبة الجريمة </a:t>
            </a:r>
          </a:p>
          <a:p>
            <a:pPr marL="0" indent="0" algn="r" rtl="1">
              <a:buNone/>
            </a:pPr>
            <a:r>
              <a:rPr lang="ar-IQ" dirty="0"/>
              <a:t>عقوبة الجريمة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605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C6FC7-5AB9-25A4-7AF9-C3F98B13B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IQ" dirty="0"/>
              <a:t>الجرائم المخلة بالثقة العامة  وتناولتها المواد من ( 274-306) من ق ع ع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30DD9-5E7E-38A6-84DD-3E6E08912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286578"/>
          </a:xfrm>
        </p:spPr>
        <p:txBody>
          <a:bodyPr/>
          <a:lstStyle/>
          <a:p>
            <a:pPr marL="0" indent="0" algn="r">
              <a:buNone/>
            </a:pPr>
            <a:r>
              <a:rPr lang="ar-IQ" dirty="0"/>
              <a:t>1-  جريمة تزييف العملة والاوراق النقدية والسندات المالية </a:t>
            </a:r>
          </a:p>
          <a:p>
            <a:pPr marL="0" indent="0" algn="r">
              <a:buNone/>
            </a:pPr>
            <a:r>
              <a:rPr lang="ar-IQ" dirty="0"/>
              <a:t>المتطلبات الموضوعية 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IQ" dirty="0"/>
              <a:t>نشاط الجاني 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IQ" dirty="0"/>
              <a:t>موضوع نشاط الجاني ( التقليد – التزييف – التزوير – الترويج – ادخال العملة المزيفة  او المقلدة او اخراجها – الحيازة بقصد الترويج)</a:t>
            </a:r>
          </a:p>
          <a:p>
            <a:pPr marL="0" indent="0" algn="r" rtl="1">
              <a:buNone/>
            </a:pPr>
            <a:r>
              <a:rPr lang="ar-IQ" dirty="0"/>
              <a:t>المتطلبات المعنوية 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IQ" dirty="0"/>
              <a:t>   القصد العام 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IQ" dirty="0"/>
              <a:t>القصد الخاص   </a:t>
            </a:r>
          </a:p>
          <a:p>
            <a:pPr marL="0" indent="0" algn="r" rtl="1">
              <a:buNone/>
            </a:pPr>
            <a:r>
              <a:rPr lang="ar-IQ" dirty="0"/>
              <a:t>عقوبة الجريمة – العقوبة الاصلية – تشديد العقوبة – الاعفاء من العقوبة </a:t>
            </a:r>
          </a:p>
        </p:txBody>
      </p:sp>
    </p:spTree>
    <p:extLst>
      <p:ext uri="{BB962C8B-B14F-4D97-AF65-F5344CB8AC3E}">
        <p14:creationId xmlns:p14="http://schemas.microsoft.com/office/powerpoint/2010/main" val="2973923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99A3D-8CE8-9F5E-EFE6-50473BEEC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/>
              <a:t>جريمة تزوير المحررات  و تناولتها المواد (286-297) من ق ع ع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647F6-ACCB-83DA-E6B8-D5593A179F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188525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ar-IQ" sz="1400" dirty="0"/>
              <a:t>المتطلبات الموضوعية 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IQ" sz="1400" dirty="0"/>
              <a:t>نشاط الجاني ( تغيير الحقيقة – محل تغيير الحقيقة ) 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IQ" sz="1400" dirty="0"/>
              <a:t>انواع المحررات ( رسمية – عادية )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IQ" sz="1400" dirty="0"/>
              <a:t>طرق تغيير الحقيقة ( الطرق المادية – طرق التزوير المعنوي ) </a:t>
            </a:r>
          </a:p>
          <a:p>
            <a:pPr marL="0" indent="0" algn="r" rtl="1">
              <a:buNone/>
            </a:pPr>
            <a:r>
              <a:rPr lang="ar-IQ" sz="1400" dirty="0"/>
              <a:t>طرق التزوير المادي </a:t>
            </a:r>
          </a:p>
          <a:p>
            <a:pPr marL="0" indent="0" algn="r" rtl="1">
              <a:buNone/>
            </a:pPr>
            <a:r>
              <a:rPr lang="ar-IQ" sz="1400" dirty="0"/>
              <a:t> وضع او تغيير امضاء او بصمة او ختم مزور او صحيح :</a:t>
            </a:r>
          </a:p>
          <a:p>
            <a:pPr marL="0" indent="0" algn="r" rtl="1">
              <a:buNone/>
            </a:pPr>
            <a:r>
              <a:rPr lang="ar-IQ" sz="1400" dirty="0"/>
              <a:t>الحصول بالغش او المباغتة على امضاء او بصمة ابهام او ختم لشخص لا يعلم مضمون المحرر على حقيقته  </a:t>
            </a:r>
          </a:p>
          <a:p>
            <a:pPr marL="0" indent="0" algn="r" rtl="1">
              <a:buNone/>
            </a:pPr>
            <a:r>
              <a:rPr lang="ar-IQ" sz="1400" dirty="0"/>
              <a:t>املاء ورقة ممضاة او مبصومة او مختومة على بياض بغير اقرار صاحب الامضاء او البصمة </a:t>
            </a:r>
          </a:p>
          <a:p>
            <a:pPr marL="0" indent="0" algn="r" rtl="1">
              <a:buNone/>
            </a:pPr>
            <a:r>
              <a:rPr lang="ar-IQ" sz="1400" dirty="0"/>
              <a:t>اجراء اي تغيير بالاضافة او الحذف او التعديل او بغير ذلك في كتابة المحرر او الارقام او الصور او العلامات .</a:t>
            </a:r>
          </a:p>
          <a:p>
            <a:pPr marL="0" indent="0" algn="r" rtl="1">
              <a:buNone/>
            </a:pPr>
            <a:r>
              <a:rPr lang="ar-IQ" sz="1400" dirty="0"/>
              <a:t>اصطناع المحرر او تقليده </a:t>
            </a:r>
          </a:p>
          <a:p>
            <a:pPr marL="0" indent="0" algn="r" rtl="1">
              <a:buNone/>
            </a:pPr>
            <a:endParaRPr lang="ar-IQ" sz="1400" dirty="0"/>
          </a:p>
          <a:p>
            <a:pPr marL="0" indent="0" algn="r" rtl="1">
              <a:buNone/>
            </a:pPr>
            <a:endParaRPr lang="ar-IQ" sz="1400" dirty="0"/>
          </a:p>
          <a:p>
            <a:pPr marL="0" indent="0" algn="r" rtl="1">
              <a:buNone/>
            </a:pPr>
            <a:endParaRPr lang="ar-IQ" sz="1400" dirty="0"/>
          </a:p>
          <a:p>
            <a:pPr marL="0" indent="0" algn="r" rtl="1">
              <a:buNone/>
            </a:pPr>
            <a:endParaRPr lang="ar-IQ" sz="1400" dirty="0"/>
          </a:p>
        </p:txBody>
      </p:sp>
    </p:spTree>
    <p:extLst>
      <p:ext uri="{BB962C8B-B14F-4D97-AF65-F5344CB8AC3E}">
        <p14:creationId xmlns:p14="http://schemas.microsoft.com/office/powerpoint/2010/main" val="972418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733FF-2F37-F635-F410-4AB872447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F8B43D-BF90-B34C-755B-7BB3777DA5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ar-IQ" dirty="0"/>
              <a:t>طرق التزوير المعنوي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IQ" dirty="0"/>
              <a:t>تغيير اقرار اولي الشان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IQ" dirty="0"/>
              <a:t>جعل واقعة مزورة في صورة واقعة صحيحة مع العلم بتزويرها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IQ" dirty="0"/>
              <a:t>جعل واقعة غير معترف بها في صورة واقعة معترف بها 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IQ" dirty="0"/>
              <a:t>انتحال شخصية الغير او استبدالها او الالتصاف بصفة غير صحيحة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098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99A3D-8CE8-9F5E-EFE6-50473BEEC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/>
              <a:t>جريمة تزوير المحررات  و تناولتها المواد (286-297) من ق ع ع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647F6-ACCB-83DA-E6B8-D5593A179F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188525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ar-IQ" sz="1800" dirty="0"/>
              <a:t>الضرر  </a:t>
            </a:r>
          </a:p>
          <a:p>
            <a:pPr marL="0" indent="0" algn="r">
              <a:buNone/>
            </a:pPr>
            <a:r>
              <a:rPr lang="ar-IQ" sz="1800" dirty="0"/>
              <a:t>تعريفه </a:t>
            </a:r>
          </a:p>
          <a:p>
            <a:pPr marL="0" indent="0" algn="r">
              <a:buNone/>
            </a:pPr>
            <a:r>
              <a:rPr lang="ar-IQ" sz="1800" dirty="0"/>
              <a:t>انواعه الضرر </a:t>
            </a:r>
          </a:p>
          <a:p>
            <a:pPr marL="0" indent="0" algn="r">
              <a:buNone/>
            </a:pPr>
            <a:r>
              <a:rPr lang="ar-IQ" sz="1800" dirty="0"/>
              <a:t>الضرر المادي و الضرر المعنوي </a:t>
            </a:r>
          </a:p>
          <a:p>
            <a:pPr marL="0" indent="0" algn="r">
              <a:buNone/>
            </a:pPr>
            <a:r>
              <a:rPr lang="ar-IQ" sz="1800" dirty="0"/>
              <a:t>الضرر العام و الضرر الخاص </a:t>
            </a:r>
          </a:p>
          <a:p>
            <a:pPr marL="0" indent="0" algn="r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90801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4191F-820A-BDEA-A0C4-69DA365E1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/>
              <a:t>المتطلبات المعنوية لجريمة التزوير 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FC3140-8FFA-46EE-29E9-D9DF8BE7B05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19150" y="2222500"/>
            <a:ext cx="10553700" cy="36369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buFont typeface="Wingdings" panose="05000000000000000000" pitchFamily="2" charset="2"/>
              <a:buChar char="§"/>
            </a:pPr>
            <a:r>
              <a:rPr lang="ar-IQ" sz="1800" dirty="0"/>
              <a:t>المتطلبات المعنوية 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IQ" sz="1800" dirty="0"/>
              <a:t>   القصد العام 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IQ" sz="1800" dirty="0"/>
              <a:t>القصد الخاص   </a:t>
            </a:r>
          </a:p>
          <a:p>
            <a:pPr marL="0" indent="0" algn="r" rtl="1">
              <a:buNone/>
            </a:pPr>
            <a:r>
              <a:rPr lang="ar-IQ" sz="1800" dirty="0"/>
              <a:t>عقوبة الجريمة –</a:t>
            </a:r>
          </a:p>
          <a:p>
            <a:pPr marL="0" indent="0" algn="r" rtl="1">
              <a:buNone/>
            </a:pPr>
            <a:r>
              <a:rPr lang="ar-IQ" sz="1800" dirty="0"/>
              <a:t> عقوبة تزوير المحررات الرسمية </a:t>
            </a:r>
          </a:p>
          <a:p>
            <a:pPr marL="0" indent="0" algn="r" rtl="1">
              <a:buNone/>
            </a:pPr>
            <a:r>
              <a:rPr lang="ar-IQ" sz="1800" dirty="0"/>
              <a:t>عقوبة تزوير المحررات العادية </a:t>
            </a:r>
          </a:p>
          <a:p>
            <a:pPr marL="0" indent="0" algn="r" rtl="1">
              <a:buNone/>
            </a:pPr>
            <a:r>
              <a:rPr lang="ar-IQ" sz="1800" dirty="0"/>
              <a:t> الاعفاء من العقوبة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33446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E6C71-E39F-5DBC-BC14-9B2690682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IQ" dirty="0"/>
              <a:t>جريمة استعمال المحررات المزورة و تناولتها المادة 298 ق ع ع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9CC815-6F16-7132-1B30-50C6CE3E50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ar-IQ" dirty="0"/>
              <a:t>المتطلبات المادية </a:t>
            </a:r>
          </a:p>
          <a:p>
            <a:pPr algn="r"/>
            <a:r>
              <a:rPr lang="ar-IQ" dirty="0"/>
              <a:t>نشاط الجاني </a:t>
            </a:r>
          </a:p>
          <a:p>
            <a:pPr algn="r"/>
            <a:r>
              <a:rPr lang="ar-IQ" dirty="0"/>
              <a:t>موضوع نشاط الجاني </a:t>
            </a:r>
          </a:p>
          <a:p>
            <a:pPr algn="r"/>
            <a:r>
              <a:rPr lang="ar-IQ" dirty="0"/>
              <a:t>المتطلبات المعنوية </a:t>
            </a:r>
          </a:p>
          <a:p>
            <a:pPr algn="r"/>
            <a:r>
              <a:rPr lang="ar-IQ" dirty="0"/>
              <a:t>   القصد العام    </a:t>
            </a:r>
          </a:p>
          <a:p>
            <a:pPr algn="r"/>
            <a:r>
              <a:rPr lang="ar-IQ" dirty="0"/>
              <a:t>عقوبة الجريمة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939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5F56C-0B63-19C2-2E31-685EE3A4C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IQ" dirty="0"/>
              <a:t>الجرائم المخلة بواجبات الوظيفة  و تناولتها المواد (307-341) من ق ع ع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DDE129-EE79-BF53-BDA1-F2C7C599D6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ar-IQ" dirty="0"/>
              <a:t>اولا – جريمة الرشوة </a:t>
            </a:r>
          </a:p>
          <a:p>
            <a:pPr marL="0" indent="0" algn="r">
              <a:buNone/>
            </a:pPr>
            <a:r>
              <a:rPr lang="ar-IQ" dirty="0"/>
              <a:t>ثانيا – جريمة عرض الرشوة </a:t>
            </a:r>
          </a:p>
          <a:p>
            <a:pPr marL="0" indent="0" algn="r">
              <a:buNone/>
            </a:pPr>
            <a:r>
              <a:rPr lang="ar-IQ" dirty="0"/>
              <a:t>ثالثا-   جريمة الاختلاس </a:t>
            </a:r>
          </a:p>
          <a:p>
            <a:pPr marL="0" indent="0" algn="r">
              <a:buNone/>
            </a:pPr>
            <a:r>
              <a:rPr lang="ar-IQ" dirty="0"/>
              <a:t>رابعا – جريمة الاستيلاء على المال العام </a:t>
            </a:r>
          </a:p>
          <a:p>
            <a:pPr marL="0" indent="0" algn="r">
              <a:buNone/>
            </a:pPr>
            <a:r>
              <a:rPr lang="ar-IQ" dirty="0"/>
              <a:t>خامسا – جريمة الانتفاع من استخدام العمال </a:t>
            </a:r>
          </a:p>
          <a:p>
            <a:pPr marL="0" indent="0" algn="r">
              <a:buNone/>
            </a:pPr>
            <a:endParaRPr lang="ar-IQ" dirty="0"/>
          </a:p>
          <a:p>
            <a:pPr marL="0" indent="0" algn="r">
              <a:buNone/>
            </a:pPr>
            <a:endParaRPr lang="ar-IQ" dirty="0"/>
          </a:p>
          <a:p>
            <a:pPr marL="0" indent="0" algn="r">
              <a:buNone/>
            </a:pPr>
            <a:endParaRPr lang="ar-IQ" dirty="0"/>
          </a:p>
          <a:p>
            <a:pPr marL="0" indent="0" algn="r">
              <a:buNone/>
            </a:pPr>
            <a:endParaRPr lang="ar-IQ" dirty="0"/>
          </a:p>
          <a:p>
            <a:pPr marL="0" indent="0" algn="r">
              <a:buNone/>
            </a:pPr>
            <a:endParaRPr lang="ar-IQ" dirty="0"/>
          </a:p>
          <a:p>
            <a:pPr marL="0" indent="0" algn="r">
              <a:buNone/>
            </a:pPr>
            <a:endParaRPr lang="ar-IQ" dirty="0"/>
          </a:p>
          <a:p>
            <a:pPr marL="0" indent="0" algn="r">
              <a:buNone/>
            </a:pPr>
            <a:endParaRPr lang="ar-IQ" dirty="0"/>
          </a:p>
          <a:p>
            <a:pPr marL="0" indent="0" algn="r">
              <a:buNone/>
            </a:pPr>
            <a:endParaRPr lang="ar-IQ" dirty="0"/>
          </a:p>
          <a:p>
            <a:pPr marL="0" indent="0" algn="r">
              <a:buNone/>
            </a:pPr>
            <a:endParaRPr lang="ar-IQ" dirty="0"/>
          </a:p>
          <a:p>
            <a:pPr marL="0" indent="0" algn="r">
              <a:buNone/>
            </a:pPr>
            <a:endParaRPr lang="ar-IQ" dirty="0"/>
          </a:p>
          <a:p>
            <a:pPr marL="0" indent="0" algn="r">
              <a:buNone/>
            </a:pPr>
            <a:endParaRPr lang="ar-IQ" dirty="0"/>
          </a:p>
          <a:p>
            <a:pPr marL="0" indent="0" algn="r">
              <a:buNone/>
            </a:pPr>
            <a:endParaRPr lang="ar-IQ" dirty="0"/>
          </a:p>
          <a:p>
            <a:pPr marL="0" indent="0" algn="r">
              <a:buNone/>
            </a:pPr>
            <a:endParaRPr lang="ar-IQ" dirty="0"/>
          </a:p>
          <a:p>
            <a:pPr marL="0" indent="0" algn="r">
              <a:buNone/>
            </a:pPr>
            <a:endParaRPr lang="ar-IQ" dirty="0"/>
          </a:p>
          <a:p>
            <a:pPr marL="0" indent="0" algn="r">
              <a:buNone/>
            </a:pPr>
            <a:endParaRPr lang="ar-IQ" dirty="0"/>
          </a:p>
          <a:p>
            <a:pPr marL="0" indent="0" algn="r">
              <a:buNone/>
            </a:pPr>
            <a:endParaRPr lang="ar-IQ" dirty="0"/>
          </a:p>
          <a:p>
            <a:pPr marL="0" indent="0" algn="r">
              <a:buNone/>
            </a:pPr>
            <a:endParaRPr lang="ar-IQ" dirty="0"/>
          </a:p>
          <a:p>
            <a:pPr marL="0" indent="0" algn="r">
              <a:buNone/>
            </a:pPr>
            <a:endParaRPr lang="ar-IQ" dirty="0"/>
          </a:p>
          <a:p>
            <a:pPr marL="0" indent="0" algn="r">
              <a:buNone/>
            </a:pPr>
            <a:endParaRPr lang="ar-IQ" dirty="0"/>
          </a:p>
          <a:p>
            <a:pPr marL="0" indent="0" algn="r">
              <a:buNone/>
            </a:pPr>
            <a:endParaRPr lang="ar-IQ" dirty="0"/>
          </a:p>
          <a:p>
            <a:pPr marL="0" indent="0" algn="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361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8626F-76F9-0C85-1E68-12E1AB135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IQ" dirty="0"/>
              <a:t>جريمة الرشوة و تناولتها المواد من (307- 314)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E0CEB-784E-96D9-0019-EE2DC558C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dirty="0"/>
              <a:t>ماهية الجريمة </a:t>
            </a:r>
          </a:p>
          <a:p>
            <a:pPr marL="0" indent="0" algn="r" rtl="1">
              <a:buNone/>
            </a:pPr>
            <a:r>
              <a:rPr lang="ar-IQ" dirty="0"/>
              <a:t>تعريفها وبيان اركانها </a:t>
            </a:r>
          </a:p>
          <a:p>
            <a:pPr marL="0" indent="0" algn="r" rtl="1">
              <a:buNone/>
            </a:pPr>
            <a:r>
              <a:rPr lang="ar-IQ" dirty="0"/>
              <a:t>اطرافها </a:t>
            </a:r>
          </a:p>
          <a:p>
            <a:pPr marL="0" indent="0" algn="r" rtl="1">
              <a:buNone/>
            </a:pPr>
            <a:r>
              <a:rPr lang="ar-IQ" dirty="0"/>
              <a:t>علة التجريم </a:t>
            </a:r>
          </a:p>
          <a:p>
            <a:pPr marL="0" indent="0" algn="r" rtl="1">
              <a:buNone/>
            </a:pPr>
            <a:r>
              <a:rPr lang="ar-IQ" dirty="0"/>
              <a:t>التكييف القانوني </a:t>
            </a:r>
          </a:p>
          <a:p>
            <a:pPr marL="0" indent="0" algn="r" rtl="1">
              <a:buNone/>
            </a:pPr>
            <a:r>
              <a:rPr lang="ar-IQ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193842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105</TotalTime>
  <Words>608</Words>
  <Application>Microsoft Office PowerPoint</Application>
  <PresentationFormat>Widescreen</PresentationFormat>
  <Paragraphs>146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Tw Cen MT</vt:lpstr>
      <vt:lpstr>Wingdings</vt:lpstr>
      <vt:lpstr>Droplet</vt:lpstr>
      <vt:lpstr>قانون العقوبات – القسم الخاص</vt:lpstr>
      <vt:lpstr>الجرائم المخلة بالثقة العامة  وتناولتها المواد من ( 274-306) من ق ع ع </vt:lpstr>
      <vt:lpstr>جريمة تزوير المحررات  و تناولتها المواد (286-297) من ق ع ع </vt:lpstr>
      <vt:lpstr>PowerPoint Presentation</vt:lpstr>
      <vt:lpstr>جريمة تزوير المحررات  و تناولتها المواد (286-297) من ق ع ع </vt:lpstr>
      <vt:lpstr>المتطلبات المعنوية لجريمة التزوير </vt:lpstr>
      <vt:lpstr>جريمة استعمال المحررات المزورة و تناولتها المادة 298 ق ع ع</vt:lpstr>
      <vt:lpstr>الجرائم المخلة بواجبات الوظيفة  و تناولتها المواد (307-341) من ق ع ع</vt:lpstr>
      <vt:lpstr>جريمة الرشوة و تناولتها المواد من (307- 314) </vt:lpstr>
      <vt:lpstr>PowerPoint Presentation</vt:lpstr>
      <vt:lpstr>جريمة عرض الرشوة المادة 313 من ق ع ع </vt:lpstr>
      <vt:lpstr>جريمة الانتفاع المادي من نفوذ الوظيفة </vt:lpstr>
      <vt:lpstr>جريمة الاختلاس و تناولتها المادة 315 من ق ع ع </vt:lpstr>
      <vt:lpstr>جرائم الانتفاع المادي من نفوذ الوظيفة المواد (315-321) من ق ع </vt:lpstr>
      <vt:lpstr>المتطلبات المعنوية </vt:lpstr>
      <vt:lpstr>جريمة الاستيلاء </vt:lpstr>
      <vt:lpstr>صور الاستيلاء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قانون العقوبات – القسم الخاص</dc:title>
  <dc:creator>Abdalhmeed Saad</dc:creator>
  <cp:lastModifiedBy>Abdalhmeed Saad</cp:lastModifiedBy>
  <cp:revision>2</cp:revision>
  <dcterms:created xsi:type="dcterms:W3CDTF">2024-03-21T11:54:48Z</dcterms:created>
  <dcterms:modified xsi:type="dcterms:W3CDTF">2024-03-21T13:40:39Z</dcterms:modified>
</cp:coreProperties>
</file>