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9614C3E-A8AD-4FD7-A9D7-B1A5E362CCC0}" type="datetimeFigureOut">
              <a:rPr lang="en-US" smtClean="0"/>
              <a:t>3/24/2024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8921CF-FC0F-4386-80A1-825D24278E99}" type="slidenum">
              <a:rPr lang="en-US" smtClean="0"/>
              <a:t>‹#›</a:t>
            </a:fld>
            <a:endParaRPr lang="en-US"/>
          </a:p>
        </p:txBody>
      </p:sp>
    </p:spTree>
    <p:extLst>
      <p:ext uri="{BB962C8B-B14F-4D97-AF65-F5344CB8AC3E}">
        <p14:creationId xmlns:p14="http://schemas.microsoft.com/office/powerpoint/2010/main" val="38142586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614C3E-A8AD-4FD7-A9D7-B1A5E362CCC0}" type="datetimeFigureOut">
              <a:rPr lang="en-US" smtClean="0"/>
              <a:t>3/24/2024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8921CF-FC0F-4386-80A1-825D24278E99}" type="slidenum">
              <a:rPr lang="en-US" smtClean="0"/>
              <a:t>‹#›</a:t>
            </a:fld>
            <a:endParaRPr lang="en-US"/>
          </a:p>
        </p:txBody>
      </p:sp>
    </p:spTree>
    <p:extLst>
      <p:ext uri="{BB962C8B-B14F-4D97-AF65-F5344CB8AC3E}">
        <p14:creationId xmlns:p14="http://schemas.microsoft.com/office/powerpoint/2010/main" val="1160257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614C3E-A8AD-4FD7-A9D7-B1A5E362CCC0}" type="datetimeFigureOut">
              <a:rPr lang="en-US" smtClean="0"/>
              <a:t>3/24/2024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8921CF-FC0F-4386-80A1-825D24278E99}"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8616183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614C3E-A8AD-4FD7-A9D7-B1A5E362CCC0}" type="datetimeFigureOut">
              <a:rPr lang="en-US" smtClean="0"/>
              <a:t>3/24/2024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8921CF-FC0F-4386-80A1-825D24278E99}" type="slidenum">
              <a:rPr lang="en-US" smtClean="0"/>
              <a:t>‹#›</a:t>
            </a:fld>
            <a:endParaRPr lang="en-US"/>
          </a:p>
        </p:txBody>
      </p:sp>
    </p:spTree>
    <p:extLst>
      <p:ext uri="{BB962C8B-B14F-4D97-AF65-F5344CB8AC3E}">
        <p14:creationId xmlns:p14="http://schemas.microsoft.com/office/powerpoint/2010/main" val="40993954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614C3E-A8AD-4FD7-A9D7-B1A5E362CCC0}" type="datetimeFigureOut">
              <a:rPr lang="en-US" smtClean="0"/>
              <a:t>3/24/2024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8921CF-FC0F-4386-80A1-825D24278E99}"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804500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614C3E-A8AD-4FD7-A9D7-B1A5E362CCC0}" type="datetimeFigureOut">
              <a:rPr lang="en-US" smtClean="0"/>
              <a:t>3/24/2024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8921CF-FC0F-4386-80A1-825D24278E99}" type="slidenum">
              <a:rPr lang="en-US" smtClean="0"/>
              <a:t>‹#›</a:t>
            </a:fld>
            <a:endParaRPr lang="en-US"/>
          </a:p>
        </p:txBody>
      </p:sp>
    </p:spTree>
    <p:extLst>
      <p:ext uri="{BB962C8B-B14F-4D97-AF65-F5344CB8AC3E}">
        <p14:creationId xmlns:p14="http://schemas.microsoft.com/office/powerpoint/2010/main" val="3469142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9614C3E-A8AD-4FD7-A9D7-B1A5E362CCC0}" type="datetimeFigureOut">
              <a:rPr lang="en-US" smtClean="0"/>
              <a:t>3/24/2024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8921CF-FC0F-4386-80A1-825D24278E99}" type="slidenum">
              <a:rPr lang="en-US" smtClean="0"/>
              <a:t>‹#›</a:t>
            </a:fld>
            <a:endParaRPr lang="en-US"/>
          </a:p>
        </p:txBody>
      </p:sp>
    </p:spTree>
    <p:extLst>
      <p:ext uri="{BB962C8B-B14F-4D97-AF65-F5344CB8AC3E}">
        <p14:creationId xmlns:p14="http://schemas.microsoft.com/office/powerpoint/2010/main" val="40812121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9614C3E-A8AD-4FD7-A9D7-B1A5E362CCC0}" type="datetimeFigureOut">
              <a:rPr lang="en-US" smtClean="0"/>
              <a:t>3/24/2024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8921CF-FC0F-4386-80A1-825D24278E99}" type="slidenum">
              <a:rPr lang="en-US" smtClean="0"/>
              <a:t>‹#›</a:t>
            </a:fld>
            <a:endParaRPr lang="en-US"/>
          </a:p>
        </p:txBody>
      </p:sp>
    </p:spTree>
    <p:extLst>
      <p:ext uri="{BB962C8B-B14F-4D97-AF65-F5344CB8AC3E}">
        <p14:creationId xmlns:p14="http://schemas.microsoft.com/office/powerpoint/2010/main" val="1211075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9614C3E-A8AD-4FD7-A9D7-B1A5E362CCC0}" type="datetimeFigureOut">
              <a:rPr lang="en-US" smtClean="0"/>
              <a:t>3/24/2024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8921CF-FC0F-4386-80A1-825D24278E99}" type="slidenum">
              <a:rPr lang="en-US" smtClean="0"/>
              <a:t>‹#›</a:t>
            </a:fld>
            <a:endParaRPr lang="en-US"/>
          </a:p>
        </p:txBody>
      </p:sp>
    </p:spTree>
    <p:extLst>
      <p:ext uri="{BB962C8B-B14F-4D97-AF65-F5344CB8AC3E}">
        <p14:creationId xmlns:p14="http://schemas.microsoft.com/office/powerpoint/2010/main" val="508104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614C3E-A8AD-4FD7-A9D7-B1A5E362CCC0}" type="datetimeFigureOut">
              <a:rPr lang="en-US" smtClean="0"/>
              <a:t>3/24/2024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8921CF-FC0F-4386-80A1-825D24278E99}" type="slidenum">
              <a:rPr lang="en-US" smtClean="0"/>
              <a:t>‹#›</a:t>
            </a:fld>
            <a:endParaRPr lang="en-US"/>
          </a:p>
        </p:txBody>
      </p:sp>
    </p:spTree>
    <p:extLst>
      <p:ext uri="{BB962C8B-B14F-4D97-AF65-F5344CB8AC3E}">
        <p14:creationId xmlns:p14="http://schemas.microsoft.com/office/powerpoint/2010/main" val="26698115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9614C3E-A8AD-4FD7-A9D7-B1A5E362CCC0}" type="datetimeFigureOut">
              <a:rPr lang="en-US" smtClean="0"/>
              <a:t>3/24/2024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8921CF-FC0F-4386-80A1-825D24278E99}" type="slidenum">
              <a:rPr lang="en-US" smtClean="0"/>
              <a:t>‹#›</a:t>
            </a:fld>
            <a:endParaRPr lang="en-US"/>
          </a:p>
        </p:txBody>
      </p:sp>
    </p:spTree>
    <p:extLst>
      <p:ext uri="{BB962C8B-B14F-4D97-AF65-F5344CB8AC3E}">
        <p14:creationId xmlns:p14="http://schemas.microsoft.com/office/powerpoint/2010/main" val="4186000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9614C3E-A8AD-4FD7-A9D7-B1A5E362CCC0}" type="datetimeFigureOut">
              <a:rPr lang="en-US" smtClean="0"/>
              <a:t>3/24/2024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88921CF-FC0F-4386-80A1-825D24278E99}" type="slidenum">
              <a:rPr lang="en-US" smtClean="0"/>
              <a:t>‹#›</a:t>
            </a:fld>
            <a:endParaRPr lang="en-US"/>
          </a:p>
        </p:txBody>
      </p:sp>
    </p:spTree>
    <p:extLst>
      <p:ext uri="{BB962C8B-B14F-4D97-AF65-F5344CB8AC3E}">
        <p14:creationId xmlns:p14="http://schemas.microsoft.com/office/powerpoint/2010/main" val="7915285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9614C3E-A8AD-4FD7-A9D7-B1A5E362CCC0}" type="datetimeFigureOut">
              <a:rPr lang="en-US" smtClean="0"/>
              <a:t>3/24/2024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8921CF-FC0F-4386-80A1-825D24278E99}" type="slidenum">
              <a:rPr lang="en-US" smtClean="0"/>
              <a:t>‹#›</a:t>
            </a:fld>
            <a:endParaRPr lang="en-US"/>
          </a:p>
        </p:txBody>
      </p:sp>
    </p:spTree>
    <p:extLst>
      <p:ext uri="{BB962C8B-B14F-4D97-AF65-F5344CB8AC3E}">
        <p14:creationId xmlns:p14="http://schemas.microsoft.com/office/powerpoint/2010/main" val="33237385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614C3E-A8AD-4FD7-A9D7-B1A5E362CCC0}" type="datetimeFigureOut">
              <a:rPr lang="en-US" smtClean="0"/>
              <a:t>3/24/2024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88921CF-FC0F-4386-80A1-825D24278E99}" type="slidenum">
              <a:rPr lang="en-US" smtClean="0"/>
              <a:t>‹#›</a:t>
            </a:fld>
            <a:endParaRPr lang="en-US"/>
          </a:p>
        </p:txBody>
      </p:sp>
    </p:spTree>
    <p:extLst>
      <p:ext uri="{BB962C8B-B14F-4D97-AF65-F5344CB8AC3E}">
        <p14:creationId xmlns:p14="http://schemas.microsoft.com/office/powerpoint/2010/main" val="28819928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614C3E-A8AD-4FD7-A9D7-B1A5E362CCC0}" type="datetimeFigureOut">
              <a:rPr lang="en-US" smtClean="0"/>
              <a:t>3/24/2024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8921CF-FC0F-4386-80A1-825D24278E99}" type="slidenum">
              <a:rPr lang="en-US" smtClean="0"/>
              <a:t>‹#›</a:t>
            </a:fld>
            <a:endParaRPr lang="en-US"/>
          </a:p>
        </p:txBody>
      </p:sp>
    </p:spTree>
    <p:extLst>
      <p:ext uri="{BB962C8B-B14F-4D97-AF65-F5344CB8AC3E}">
        <p14:creationId xmlns:p14="http://schemas.microsoft.com/office/powerpoint/2010/main" val="9250418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614C3E-A8AD-4FD7-A9D7-B1A5E362CCC0}" type="datetimeFigureOut">
              <a:rPr lang="en-US" smtClean="0"/>
              <a:t>3/24/2024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8921CF-FC0F-4386-80A1-825D24278E99}" type="slidenum">
              <a:rPr lang="en-US" smtClean="0"/>
              <a:t>‹#›</a:t>
            </a:fld>
            <a:endParaRPr lang="en-US"/>
          </a:p>
        </p:txBody>
      </p:sp>
    </p:spTree>
    <p:extLst>
      <p:ext uri="{BB962C8B-B14F-4D97-AF65-F5344CB8AC3E}">
        <p14:creationId xmlns:p14="http://schemas.microsoft.com/office/powerpoint/2010/main" val="1417082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9614C3E-A8AD-4FD7-A9D7-B1A5E362CCC0}" type="datetimeFigureOut">
              <a:rPr lang="en-US" smtClean="0"/>
              <a:t>3/24/2024</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288921CF-FC0F-4386-80A1-825D24278E99}" type="slidenum">
              <a:rPr lang="en-US" smtClean="0"/>
              <a:t>‹#›</a:t>
            </a:fld>
            <a:endParaRPr lang="en-US"/>
          </a:p>
        </p:txBody>
      </p:sp>
    </p:spTree>
    <p:extLst>
      <p:ext uri="{BB962C8B-B14F-4D97-AF65-F5344CB8AC3E}">
        <p14:creationId xmlns:p14="http://schemas.microsoft.com/office/powerpoint/2010/main" val="10195347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46579" y="671987"/>
            <a:ext cx="9144000" cy="2387600"/>
          </a:xfrm>
        </p:spPr>
        <p:txBody>
          <a:bodyPr/>
          <a:lstStyle/>
          <a:p>
            <a:r>
              <a:rPr lang="ar-IQ" dirty="0" smtClean="0"/>
              <a:t>آثار إكتساب الجنسية الجماعية</a:t>
            </a:r>
            <a:endParaRPr lang="en-US" dirty="0"/>
          </a:p>
        </p:txBody>
      </p:sp>
      <p:sp>
        <p:nvSpPr>
          <p:cNvPr id="3" name="Subtitle 2"/>
          <p:cNvSpPr>
            <a:spLocks noGrp="1"/>
          </p:cNvSpPr>
          <p:nvPr>
            <p:ph type="subTitle" idx="1"/>
          </p:nvPr>
        </p:nvSpPr>
        <p:spPr/>
        <p:txBody>
          <a:bodyPr>
            <a:normAutofit/>
          </a:bodyPr>
          <a:lstStyle/>
          <a:p>
            <a:r>
              <a:rPr lang="ar-IQ" sz="2400" b="1" dirty="0" smtClean="0"/>
              <a:t>وهي الاثار التي تمتد لأسرة مكتسب الجنسية كالزوجة والأولاد البالغين وغير البالغين.</a:t>
            </a:r>
            <a:endParaRPr lang="en-US" sz="2400" b="1" dirty="0"/>
          </a:p>
        </p:txBody>
      </p:sp>
    </p:spTree>
    <p:extLst>
      <p:ext uri="{BB962C8B-B14F-4D97-AF65-F5344CB8AC3E}">
        <p14:creationId xmlns:p14="http://schemas.microsoft.com/office/powerpoint/2010/main" val="7175593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41946" y="1624053"/>
            <a:ext cx="8079475" cy="2964914"/>
          </a:xfrm>
          <a:prstGeom prst="rect">
            <a:avLst/>
          </a:prstGeom>
        </p:spPr>
        <p:txBody>
          <a:bodyPr wrap="square">
            <a:spAutoFit/>
          </a:bodyPr>
          <a:lstStyle/>
          <a:p>
            <a:pPr algn="r">
              <a:lnSpc>
                <a:spcPct val="150000"/>
              </a:lnSpc>
              <a:spcAft>
                <a:spcPts val="800"/>
              </a:spcAft>
            </a:pPr>
            <a:r>
              <a:rPr lang="ar-IQ" sz="2400" b="1" dirty="0">
                <a:latin typeface="Calibri" panose="020F0502020204030204" pitchFamily="34" charset="0"/>
                <a:ea typeface="Calibri" panose="020F0502020204030204" pitchFamily="34" charset="0"/>
              </a:rPr>
              <a:t> </a:t>
            </a:r>
            <a:r>
              <a:rPr lang="ar-IQ" sz="2400" b="1" dirty="0" smtClean="0">
                <a:latin typeface="Calibri" panose="020F0502020204030204" pitchFamily="34" charset="0"/>
                <a:ea typeface="Calibri" panose="020F0502020204030204" pitchFamily="34" charset="0"/>
              </a:rPr>
              <a:t>                                         الزوجة</a:t>
            </a:r>
            <a:endParaRPr lang="en-US" sz="2400" b="1" dirty="0" smtClean="0">
              <a:effectLst/>
              <a:latin typeface="Calibri" panose="020F0502020204030204" pitchFamily="34" charset="0"/>
              <a:ea typeface="Calibri" panose="020F0502020204030204" pitchFamily="34" charset="0"/>
              <a:cs typeface="Arial" panose="020B0604020202020204" pitchFamily="34" charset="0"/>
            </a:endParaRPr>
          </a:p>
          <a:p>
            <a:pPr algn="r">
              <a:lnSpc>
                <a:spcPct val="150000"/>
              </a:lnSpc>
              <a:spcAft>
                <a:spcPts val="800"/>
              </a:spcAft>
            </a:pPr>
            <a:r>
              <a:rPr lang="ar-IQ" sz="2400" b="1" dirty="0">
                <a:latin typeface="Calibri" panose="020F0502020204030204" pitchFamily="34" charset="0"/>
                <a:ea typeface="Calibri" panose="020F0502020204030204" pitchFamily="34" charset="0"/>
              </a:rPr>
              <a:t>لاتتأثر زوجة مكتسب الجنسية بإكتسابه للجنسية فتبقى محتفظة بجنسيتها مالم تكن قد قدّمت هي شخصياً طلباً للتجنّس ايضاً بشكلٍ مستقل عن زوجها فحينها تكتسب الجنسية بشكلٍ مستقل. كما لايتأثر الزّوج بإكتساب زوجته لجنسية أخرى مالم يكن قد قدّم طلباً مستقلاً للتجنس.</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5148923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5910" y="2005926"/>
            <a:ext cx="9307773" cy="2862322"/>
          </a:xfrm>
          <a:prstGeom prst="rect">
            <a:avLst/>
          </a:prstGeom>
        </p:spPr>
        <p:txBody>
          <a:bodyPr wrap="square">
            <a:spAutoFit/>
          </a:bodyPr>
          <a:lstStyle/>
          <a:p>
            <a:pPr marL="685800" marR="0" algn="r">
              <a:lnSpc>
                <a:spcPct val="150000"/>
              </a:lnSpc>
              <a:spcBef>
                <a:spcPts val="0"/>
              </a:spcBef>
              <a:spcAft>
                <a:spcPts val="0"/>
              </a:spcAft>
            </a:pPr>
            <a:r>
              <a:rPr lang="ar-IQ" sz="2400" b="1" dirty="0">
                <a:latin typeface="Calibri" panose="020F0502020204030204" pitchFamily="34" charset="0"/>
                <a:ea typeface="Calibri" panose="020F0502020204030204" pitchFamily="34" charset="0"/>
              </a:rPr>
              <a:t> </a:t>
            </a:r>
            <a:r>
              <a:rPr lang="ar-IQ" sz="2400" b="1" dirty="0" smtClean="0">
                <a:latin typeface="Calibri" panose="020F0502020204030204" pitchFamily="34" charset="0"/>
                <a:ea typeface="Calibri" panose="020F0502020204030204" pitchFamily="34" charset="0"/>
              </a:rPr>
              <a:t>                                         الأبناء البالغين</a:t>
            </a:r>
            <a:endParaRPr lang="en-US" sz="2400" b="1" dirty="0" smtClean="0">
              <a:effectLst/>
              <a:latin typeface="Calibri" panose="020F0502020204030204" pitchFamily="34" charset="0"/>
              <a:ea typeface="Calibri" panose="020F0502020204030204" pitchFamily="34" charset="0"/>
              <a:cs typeface="Arial" panose="020B0604020202020204" pitchFamily="34" charset="0"/>
            </a:endParaRPr>
          </a:p>
          <a:p>
            <a:pPr marL="685800" marR="0" algn="r">
              <a:lnSpc>
                <a:spcPct val="150000"/>
              </a:lnSpc>
              <a:spcBef>
                <a:spcPts val="0"/>
              </a:spcBef>
              <a:spcAft>
                <a:spcPts val="800"/>
              </a:spcAft>
            </a:pPr>
            <a:r>
              <a:rPr lang="ar-IQ" sz="2400" b="1" dirty="0">
                <a:latin typeface="Calibri" panose="020F0502020204030204" pitchFamily="34" charset="0"/>
                <a:ea typeface="Calibri" panose="020F0502020204030204" pitchFamily="34" charset="0"/>
              </a:rPr>
              <a:t>لايتأثر أبناء مكتسب الجنسية البالغين بإكتساب والدهم لجنسية دولة اخرى , مالم يكونوا قد قدّموا هم ايضاً طلباً لإكتساب جنسية تلك الدولة بشكلٍ مستقل عن جنسية والدهم.</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849634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3458" y="2074165"/>
            <a:ext cx="8652680" cy="2308324"/>
          </a:xfrm>
          <a:prstGeom prst="rect">
            <a:avLst/>
          </a:prstGeom>
        </p:spPr>
        <p:txBody>
          <a:bodyPr wrap="square">
            <a:spAutoFit/>
          </a:bodyPr>
          <a:lstStyle/>
          <a:p>
            <a:pPr marL="457200" marR="0" algn="r">
              <a:lnSpc>
                <a:spcPct val="150000"/>
              </a:lnSpc>
              <a:spcBef>
                <a:spcPts val="0"/>
              </a:spcBef>
              <a:spcAft>
                <a:spcPts val="0"/>
              </a:spcAft>
            </a:pPr>
            <a:r>
              <a:rPr lang="ar-IQ" sz="2400" b="1">
                <a:latin typeface="Calibri" panose="020F0502020204030204" pitchFamily="34" charset="0"/>
                <a:ea typeface="Calibri" panose="020F0502020204030204" pitchFamily="34" charset="0"/>
              </a:rPr>
              <a:t> </a:t>
            </a:r>
            <a:r>
              <a:rPr lang="ar-IQ" sz="2400" b="1" smtClean="0">
                <a:latin typeface="Calibri" panose="020F0502020204030204" pitchFamily="34" charset="0"/>
                <a:ea typeface="Calibri" panose="020F0502020204030204" pitchFamily="34" charset="0"/>
              </a:rPr>
              <a:t>                                 </a:t>
            </a:r>
            <a:r>
              <a:rPr lang="ar-IQ" sz="2400" b="1" dirty="0" smtClean="0">
                <a:latin typeface="Calibri" panose="020F0502020204030204" pitchFamily="34" charset="0"/>
                <a:ea typeface="Calibri" panose="020F0502020204030204" pitchFamily="34" charset="0"/>
              </a:rPr>
              <a:t>الأبناء </a:t>
            </a:r>
            <a:r>
              <a:rPr lang="ar-IQ" sz="2400" b="1" dirty="0">
                <a:latin typeface="Calibri" panose="020F0502020204030204" pitchFamily="34" charset="0"/>
                <a:ea typeface="Calibri" panose="020F0502020204030204" pitchFamily="34" charset="0"/>
              </a:rPr>
              <a:t>غير </a:t>
            </a:r>
            <a:r>
              <a:rPr lang="ar-IQ" sz="2400" b="1" dirty="0" smtClean="0">
                <a:latin typeface="Calibri" panose="020F0502020204030204" pitchFamily="34" charset="0"/>
                <a:ea typeface="Calibri" panose="020F0502020204030204" pitchFamily="34" charset="0"/>
              </a:rPr>
              <a:t>البالغين</a:t>
            </a:r>
          </a:p>
          <a:p>
            <a:pPr marL="457200" marR="0" algn="r">
              <a:lnSpc>
                <a:spcPct val="150000"/>
              </a:lnSpc>
              <a:spcBef>
                <a:spcPts val="0"/>
              </a:spcBef>
              <a:spcAft>
                <a:spcPts val="0"/>
              </a:spcAft>
            </a:pPr>
            <a:r>
              <a:rPr lang="ar-IQ" sz="2400" b="1" dirty="0" smtClean="0">
                <a:latin typeface="Calibri" panose="020F0502020204030204" pitchFamily="34" charset="0"/>
                <a:ea typeface="Calibri" panose="020F0502020204030204" pitchFamily="34" charset="0"/>
              </a:rPr>
              <a:t>يتأثر </a:t>
            </a:r>
            <a:r>
              <a:rPr lang="ar-IQ" sz="2400" b="1" dirty="0">
                <a:latin typeface="Calibri" panose="020F0502020204030204" pitchFamily="34" charset="0"/>
                <a:ea typeface="Calibri" panose="020F0502020204030204" pitchFamily="34" charset="0"/>
              </a:rPr>
              <a:t>الأبناء القصّر أوغيرالبالغين فقط بإكتساب والدهم لجنسية دولة أخرى فيكتسبون جنسيته  بالتبعية نظراً لكونه المسؤول عن تربيتهم ورعايتهم وتوجيههم.</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244005447"/>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25</TotalTime>
  <Words>118</Words>
  <Application>Microsoft Office PowerPoint</Application>
  <PresentationFormat>Widescreen</PresentationFormat>
  <Paragraphs>8</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Tahoma</vt:lpstr>
      <vt:lpstr>Trebuchet MS</vt:lpstr>
      <vt:lpstr>Wingdings 3</vt:lpstr>
      <vt:lpstr>Facet</vt:lpstr>
      <vt:lpstr>آثار إكتساب الجنسية الجماعية</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آثار إكتساب الجنسية الجماعية</dc:title>
  <dc:creator>Microsoft account</dc:creator>
  <cp:lastModifiedBy>Microsoft account</cp:lastModifiedBy>
  <cp:revision>2</cp:revision>
  <dcterms:created xsi:type="dcterms:W3CDTF">2024-03-24T00:07:10Z</dcterms:created>
  <dcterms:modified xsi:type="dcterms:W3CDTF">2024-03-24T00:33:04Z</dcterms:modified>
</cp:coreProperties>
</file>