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8" r:id="rId1"/>
  </p:sldMasterIdLst>
  <p:sldIdLst>
    <p:sldId id="256" r:id="rId2"/>
    <p:sldId id="257" r:id="rId3"/>
    <p:sldId id="260" r:id="rId4"/>
    <p:sldId id="261"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71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9893943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33400659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22926253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29473090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57624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17936344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32155027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40138681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2553885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DFA6842-E9FB-4673-AD0D-443CFC4D8620}" type="datetimeFigureOut">
              <a:rPr lang="en-US" smtClean="0"/>
              <a:t>3/23/2024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798274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DFA6842-E9FB-4673-AD0D-443CFC4D8620}"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3273263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DFA6842-E9FB-4673-AD0D-443CFC4D8620}" type="datetimeFigureOut">
              <a:rPr lang="en-US" smtClean="0"/>
              <a:t>3/23/2024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3605543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DFA6842-E9FB-4673-AD0D-443CFC4D8620}" type="datetimeFigureOut">
              <a:rPr lang="en-US" smtClean="0"/>
              <a:t>3/23/2024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7406639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FA6842-E9FB-4673-AD0D-443CFC4D8620}" type="datetimeFigureOut">
              <a:rPr lang="en-US" smtClean="0"/>
              <a:t>3/23/2024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4627052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FA6842-E9FB-4673-AD0D-443CFC4D8620}"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582966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DFA6842-E9FB-4673-AD0D-443CFC4D8620}" type="datetimeFigureOut">
              <a:rPr lang="en-US" smtClean="0"/>
              <a:t>3/23/2024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6CEA991-9EB0-42B8-BE59-1A42DB887CB4}" type="slidenum">
              <a:rPr lang="en-US" smtClean="0"/>
              <a:t>‹#›</a:t>
            </a:fld>
            <a:endParaRPr lang="en-US"/>
          </a:p>
        </p:txBody>
      </p:sp>
    </p:spTree>
    <p:extLst>
      <p:ext uri="{BB962C8B-B14F-4D97-AF65-F5344CB8AC3E}">
        <p14:creationId xmlns:p14="http://schemas.microsoft.com/office/powerpoint/2010/main" val="1289393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ADFA6842-E9FB-4673-AD0D-443CFC4D8620}" type="datetimeFigureOut">
              <a:rPr lang="en-US" smtClean="0"/>
              <a:t>3/23/2024</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E6CEA991-9EB0-42B8-BE59-1A42DB887CB4}" type="slidenum">
              <a:rPr lang="en-US" smtClean="0"/>
              <a:t>‹#›</a:t>
            </a:fld>
            <a:endParaRPr lang="en-US"/>
          </a:p>
        </p:txBody>
      </p:sp>
    </p:spTree>
    <p:extLst>
      <p:ext uri="{BB962C8B-B14F-4D97-AF65-F5344CB8AC3E}">
        <p14:creationId xmlns:p14="http://schemas.microsoft.com/office/powerpoint/2010/main" val="4166788368"/>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4705" y="284579"/>
            <a:ext cx="8425773" cy="2049187"/>
          </a:xfrm>
        </p:spPr>
        <p:txBody>
          <a:bodyPr>
            <a:normAutofit/>
          </a:bodyPr>
          <a:lstStyle/>
          <a:p>
            <a:pPr algn="r"/>
            <a:r>
              <a:rPr lang="ar-IQ" sz="2800" dirty="0" smtClean="0"/>
              <a:t>القانون الدولي الخاص                                   </a:t>
            </a:r>
            <a:endParaRPr lang="en-US" sz="2800" dirty="0"/>
          </a:p>
        </p:txBody>
      </p:sp>
      <p:sp>
        <p:nvSpPr>
          <p:cNvPr id="3" name="Subtitle 2"/>
          <p:cNvSpPr>
            <a:spLocks noGrp="1"/>
          </p:cNvSpPr>
          <p:nvPr>
            <p:ph type="subTitle" idx="1"/>
          </p:nvPr>
        </p:nvSpPr>
        <p:spPr>
          <a:xfrm>
            <a:off x="3370997" y="3098041"/>
            <a:ext cx="6155140" cy="1121391"/>
          </a:xfrm>
        </p:spPr>
        <p:txBody>
          <a:bodyPr>
            <a:normAutofit/>
          </a:bodyPr>
          <a:lstStyle/>
          <a:p>
            <a:r>
              <a:rPr lang="ar-IQ" sz="2400" dirty="0" smtClean="0"/>
              <a:t>  التعريف بالقانون الدولي الخاص                 </a:t>
            </a:r>
            <a:endParaRPr lang="en-US" sz="2400" dirty="0"/>
          </a:p>
        </p:txBody>
      </p:sp>
    </p:spTree>
    <p:extLst>
      <p:ext uri="{BB962C8B-B14F-4D97-AF65-F5344CB8AC3E}">
        <p14:creationId xmlns:p14="http://schemas.microsoft.com/office/powerpoint/2010/main" val="457490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09684" y="2551837"/>
            <a:ext cx="8434316" cy="2905283"/>
          </a:xfrm>
          <a:prstGeom prst="rect">
            <a:avLst/>
          </a:prstGeom>
        </p:spPr>
        <p:txBody>
          <a:bodyPr wrap="square">
            <a:spAutoFit/>
          </a:bodyPr>
          <a:lstStyle/>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ماهو القانون الدولي الخاص؟</a:t>
            </a: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هو </a:t>
            </a:r>
            <a:r>
              <a:rPr lang="ar-IQ" sz="2400" b="1" dirty="0">
                <a:latin typeface="Calibri" panose="020F0502020204030204" pitchFamily="34" charset="0"/>
                <a:ea typeface="Calibri" panose="020F0502020204030204" pitchFamily="34" charset="0"/>
                <a:cs typeface="Arial" panose="020B0604020202020204" pitchFamily="34" charset="0"/>
              </a:rPr>
              <a:t>ذلك الفرع من فروع القانون الذي يبحث في التوزيع الدولي للآفراد,الجنسية والموطن, وتحديد مركز الأجانب في دولةٍ ما بهدف دراسة تنازع القوانين, لتحديد القانون واجب التطبيق في علاقة ذات عنصر أجنبي وتحديد المحكمة المختصة بنظرها وتنفيذ الأحكام الأجنبية.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16446535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747750" y="1333947"/>
            <a:ext cx="6096000" cy="3929281"/>
          </a:xfrm>
          <a:prstGeom prst="rect">
            <a:avLst/>
          </a:prstGeom>
        </p:spPr>
        <p:txBody>
          <a:bodyPr>
            <a:spAutoFit/>
          </a:bodyPr>
          <a:lstStyle/>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مصادر القانون الدولي الخاص</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اولاً- التشريع.</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ثانياٍ-العرف.</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ثالثاً-القضاء.</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رابعاٍ-الاتفاقيات الدولية.</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خامساً- مباديء </a:t>
            </a:r>
            <a:r>
              <a:rPr lang="ar-IQ" sz="2400" b="1" dirty="0">
                <a:latin typeface="Calibri" panose="020F0502020204030204" pitchFamily="34" charset="0"/>
                <a:ea typeface="Calibri" panose="020F0502020204030204" pitchFamily="34" charset="0"/>
                <a:cs typeface="Arial" panose="020B0604020202020204" pitchFamily="34" charset="0"/>
              </a:rPr>
              <a:t>القانون الدولي الخاص.</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656646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0" y="1551563"/>
            <a:ext cx="6096000" cy="4585871"/>
          </a:xfrm>
          <a:prstGeom prst="rect">
            <a:avLst/>
          </a:prstGeom>
        </p:spPr>
        <p:txBody>
          <a:bodyPr>
            <a:spAutoFit/>
          </a:bodyPr>
          <a:lstStyle/>
          <a:p>
            <a:pPr algn="r">
              <a:lnSpc>
                <a:spcPct val="150000"/>
              </a:lnSpc>
              <a:spcAft>
                <a:spcPts val="800"/>
              </a:spcAft>
            </a:pPr>
            <a:r>
              <a:rPr lang="ar-IQ" sz="2400" b="1" dirty="0">
                <a:latin typeface="Calibri" panose="020F0502020204030204" pitchFamily="34" charset="0"/>
                <a:ea typeface="Calibri" panose="020F0502020204030204" pitchFamily="34" charset="0"/>
                <a:cs typeface="Arial" panose="020B0604020202020204" pitchFamily="34" charset="0"/>
              </a:rPr>
              <a:t>موضوعات القانون الدولي الخاص</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اولا-الجنسية</a:t>
            </a:r>
            <a:r>
              <a:rPr lang="ar-IQ" sz="2400" b="1" dirty="0">
                <a:latin typeface="Calibri" panose="020F0502020204030204" pitchFamily="34" charset="0"/>
                <a:ea typeface="Calibri" panose="020F0502020204030204" pitchFamily="34" charset="0"/>
                <a:cs typeface="Arial" panose="020B0604020202020204" pitchFamily="34" charset="0"/>
              </a:rPr>
              <a:t>.</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ثانيا-الموطن</a:t>
            </a:r>
            <a:r>
              <a:rPr lang="ar-IQ" sz="2400" b="1" dirty="0">
                <a:latin typeface="Calibri" panose="020F0502020204030204" pitchFamily="34" charset="0"/>
                <a:ea typeface="Calibri" panose="020F0502020204030204" pitchFamily="34" charset="0"/>
                <a:cs typeface="Arial" panose="020B0604020202020204" pitchFamily="34" charset="0"/>
              </a:rPr>
              <a:t>.</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ثالثا-مركز </a:t>
            </a:r>
            <a:r>
              <a:rPr lang="ar-IQ" sz="2400" b="1" dirty="0">
                <a:latin typeface="Calibri" panose="020F0502020204030204" pitchFamily="34" charset="0"/>
                <a:ea typeface="Calibri" panose="020F0502020204030204" pitchFamily="34" charset="0"/>
                <a:cs typeface="Arial" panose="020B0604020202020204" pitchFamily="34" charset="0"/>
              </a:rPr>
              <a:t>الأجانب.</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رابعا-تنازع </a:t>
            </a:r>
            <a:r>
              <a:rPr lang="ar-IQ" sz="2400" b="1" dirty="0">
                <a:latin typeface="Calibri" panose="020F0502020204030204" pitchFamily="34" charset="0"/>
                <a:ea typeface="Calibri" panose="020F0502020204030204" pitchFamily="34" charset="0"/>
                <a:cs typeface="Arial" panose="020B0604020202020204" pitchFamily="34" charset="0"/>
              </a:rPr>
              <a:t>القوانين.</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خامسا-قواعد </a:t>
            </a:r>
            <a:r>
              <a:rPr lang="ar-IQ" sz="2400" b="1" dirty="0">
                <a:latin typeface="Calibri" panose="020F0502020204030204" pitchFamily="34" charset="0"/>
                <a:ea typeface="Calibri" panose="020F0502020204030204" pitchFamily="34" charset="0"/>
                <a:cs typeface="Arial" panose="020B0604020202020204" pitchFamily="34" charset="0"/>
              </a:rPr>
              <a:t>الاختصاص القضائي الدولي.</a:t>
            </a:r>
            <a:endParaRPr lang="en-US" sz="2400" b="1" dirty="0">
              <a:latin typeface="Calibri" panose="020F0502020204030204" pitchFamily="34" charset="0"/>
              <a:ea typeface="Calibri" panose="020F0502020204030204" pitchFamily="34" charset="0"/>
              <a:cs typeface="Arial" panose="020B0604020202020204" pitchFamily="34" charset="0"/>
            </a:endParaRPr>
          </a:p>
          <a:p>
            <a:pPr algn="r">
              <a:lnSpc>
                <a:spcPct val="150000"/>
              </a:lnSpc>
              <a:spcAft>
                <a:spcPts val="800"/>
              </a:spcAft>
            </a:pPr>
            <a:r>
              <a:rPr lang="ar-IQ" sz="2400" b="1" dirty="0" smtClean="0">
                <a:latin typeface="Calibri" panose="020F0502020204030204" pitchFamily="34" charset="0"/>
                <a:ea typeface="Calibri" panose="020F0502020204030204" pitchFamily="34" charset="0"/>
                <a:cs typeface="Arial" panose="020B0604020202020204" pitchFamily="34" charset="0"/>
              </a:rPr>
              <a:t>سادسا-تنفيذ </a:t>
            </a:r>
            <a:r>
              <a:rPr lang="ar-IQ" sz="2400" b="1" dirty="0">
                <a:latin typeface="Calibri" panose="020F0502020204030204" pitchFamily="34" charset="0"/>
                <a:ea typeface="Calibri" panose="020F0502020204030204" pitchFamily="34" charset="0"/>
                <a:cs typeface="Arial" panose="020B0604020202020204" pitchFamily="34" charset="0"/>
              </a:rPr>
              <a:t>الأحكام الأجنبية.</a:t>
            </a:r>
            <a:endParaRPr lang="en-US" sz="2400" b="1" dirty="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066024611"/>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73</TotalTime>
  <Words>98</Words>
  <Application>Microsoft Office PowerPoint</Application>
  <PresentationFormat>Widescreen</PresentationFormat>
  <Paragraphs>17</Paragraphs>
  <Slides>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vt:i4>
      </vt:variant>
    </vt:vector>
  </HeadingPairs>
  <TitlesOfParts>
    <vt:vector size="10" baseType="lpstr">
      <vt:lpstr>Arial</vt:lpstr>
      <vt:lpstr>Calibri</vt:lpstr>
      <vt:lpstr>Tahoma</vt:lpstr>
      <vt:lpstr>Trebuchet MS</vt:lpstr>
      <vt:lpstr>Wingdings 3</vt:lpstr>
      <vt:lpstr>Facet</vt:lpstr>
      <vt:lpstr>القانون الدولي الخاص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القانون الدولي الخاص</dc:title>
  <dc:creator>Microsoft account</dc:creator>
  <cp:lastModifiedBy>Microsoft account</cp:lastModifiedBy>
  <cp:revision>8</cp:revision>
  <dcterms:created xsi:type="dcterms:W3CDTF">2024-03-18T18:07:25Z</dcterms:created>
  <dcterms:modified xsi:type="dcterms:W3CDTF">2024-03-22T22:24:24Z</dcterms:modified>
</cp:coreProperties>
</file>