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1808265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2745559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02007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2055288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50256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25526298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1431305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200712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781784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A43F-AA89-40D6-813E-28518EA190B0}" type="datetimeFigureOut">
              <a:rPr lang="en-US" smtClean="0"/>
              <a:t>3/24/2024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3047923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4CEA43F-AA89-40D6-813E-28518EA190B0}" type="datetimeFigureOut">
              <a:rPr lang="en-US" smtClean="0"/>
              <a:t>3/24/2024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1595311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4CEA43F-AA89-40D6-813E-28518EA190B0}" type="datetimeFigureOut">
              <a:rPr lang="en-US" smtClean="0"/>
              <a:t>3/24/2024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178741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4CEA43F-AA89-40D6-813E-28518EA190B0}" type="datetimeFigureOut">
              <a:rPr lang="en-US" smtClean="0"/>
              <a:t>3/24/2024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3251933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EA43F-AA89-40D6-813E-28518EA190B0}" type="datetimeFigureOut">
              <a:rPr lang="en-US" smtClean="0"/>
              <a:t>3/24/2024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2393461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CEA43F-AA89-40D6-813E-28518EA190B0}" type="datetimeFigureOut">
              <a:rPr lang="en-US" smtClean="0"/>
              <a:t>3/24/2024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4063632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CEA43F-AA89-40D6-813E-28518EA190B0}" type="datetimeFigureOut">
              <a:rPr lang="en-US" smtClean="0"/>
              <a:t>3/24/2024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33332-547A-420A-8CAF-93D758CFF2A6}" type="slidenum">
              <a:rPr lang="en-US" smtClean="0"/>
              <a:t>‹#›</a:t>
            </a:fld>
            <a:endParaRPr lang="en-US"/>
          </a:p>
        </p:txBody>
      </p:sp>
    </p:spTree>
    <p:extLst>
      <p:ext uri="{BB962C8B-B14F-4D97-AF65-F5344CB8AC3E}">
        <p14:creationId xmlns:p14="http://schemas.microsoft.com/office/powerpoint/2010/main" val="36795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CEA43F-AA89-40D6-813E-28518EA190B0}" type="datetimeFigureOut">
              <a:rPr lang="en-US" smtClean="0"/>
              <a:t>3/24/2024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F933332-547A-420A-8CAF-93D758CFF2A6}" type="slidenum">
              <a:rPr lang="en-US" smtClean="0"/>
              <a:t>‹#›</a:t>
            </a:fld>
            <a:endParaRPr lang="en-US"/>
          </a:p>
        </p:txBody>
      </p:sp>
    </p:spTree>
    <p:extLst>
      <p:ext uri="{BB962C8B-B14F-4D97-AF65-F5344CB8AC3E}">
        <p14:creationId xmlns:p14="http://schemas.microsoft.com/office/powerpoint/2010/main" val="1674631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40009"/>
            <a:ext cx="7766936" cy="1646302"/>
          </a:xfrm>
        </p:spPr>
        <p:txBody>
          <a:bodyPr/>
          <a:lstStyle/>
          <a:p>
            <a:pPr algn="ctr"/>
            <a:r>
              <a:rPr lang="ar-IQ" sz="3600" b="1" dirty="0" smtClean="0"/>
              <a:t>آثار إكتساب الجنسية الفردية</a:t>
            </a:r>
            <a:endParaRPr lang="en-US" sz="3600" b="1" dirty="0"/>
          </a:p>
        </p:txBody>
      </p:sp>
      <p:sp>
        <p:nvSpPr>
          <p:cNvPr id="3" name="Subtitle 2"/>
          <p:cNvSpPr>
            <a:spLocks noGrp="1"/>
          </p:cNvSpPr>
          <p:nvPr>
            <p:ph type="subTitle" idx="1"/>
          </p:nvPr>
        </p:nvSpPr>
        <p:spPr>
          <a:xfrm>
            <a:off x="1524000" y="3602037"/>
            <a:ext cx="9144000" cy="2716875"/>
          </a:xfrm>
        </p:spPr>
        <p:txBody>
          <a:bodyPr>
            <a:normAutofit/>
          </a:bodyPr>
          <a:lstStyle/>
          <a:p>
            <a:pPr algn="r"/>
            <a:r>
              <a:rPr lang="ar-IQ" sz="2600" b="1" dirty="0" smtClean="0"/>
              <a:t>وهي </a:t>
            </a:r>
            <a:r>
              <a:rPr lang="ar-IQ" sz="2600" b="1" dirty="0"/>
              <a:t>الآثار التي تنصرف لمكتسب الجنسية بذاته وهي </a:t>
            </a:r>
            <a:r>
              <a:rPr lang="ar-IQ" sz="2600" b="1" dirty="0" smtClean="0"/>
              <a:t>كمايلي:</a:t>
            </a:r>
            <a:endParaRPr lang="en-US" sz="2600" b="1" dirty="0"/>
          </a:p>
          <a:p>
            <a:pPr algn="r"/>
            <a:r>
              <a:rPr lang="ar-IQ" sz="2600" b="1" dirty="0"/>
              <a:t>اولا:الحقوق المدنية : يتمتع مكتسب الجنسية فور تجنّسه بذات الحقوق المدنية المقررة للمواطن الأصلي وفقاً لأحكام المادة التاسعة من قانون الجنسية العراقية النافذ رقم 26 لسنة 2006 إلا ماإستثني بنص خاص.</a:t>
            </a:r>
            <a:endParaRPr lang="en-US" sz="2600" b="1" dirty="0"/>
          </a:p>
          <a:p>
            <a:pPr algn="r"/>
            <a:endParaRPr lang="ar-IQ" dirty="0" smtClean="0"/>
          </a:p>
          <a:p>
            <a:endParaRPr lang="en-US" dirty="0"/>
          </a:p>
        </p:txBody>
      </p:sp>
    </p:spTree>
    <p:extLst>
      <p:ext uri="{BB962C8B-B14F-4D97-AF65-F5344CB8AC3E}">
        <p14:creationId xmlns:p14="http://schemas.microsoft.com/office/powerpoint/2010/main" val="3151479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958" y="2344088"/>
            <a:ext cx="8570794" cy="2862322"/>
          </a:xfrm>
          <a:prstGeom prst="rect">
            <a:avLst/>
          </a:prstGeom>
        </p:spPr>
        <p:txBody>
          <a:bodyPr wrap="square">
            <a:spAutoFit/>
          </a:bodyPr>
          <a:lstStyle/>
          <a:p>
            <a:pPr algn="r">
              <a:lnSpc>
                <a:spcPct val="150000"/>
              </a:lnSpc>
              <a:spcAft>
                <a:spcPts val="800"/>
              </a:spcAft>
            </a:pPr>
            <a:r>
              <a:rPr lang="ar-IQ" sz="2400" b="1" dirty="0">
                <a:latin typeface="Calibri" panose="020F0502020204030204" pitchFamily="34" charset="0"/>
                <a:ea typeface="Calibri" panose="020F0502020204030204" pitchFamily="34" charset="0"/>
              </a:rPr>
              <a:t>ثانياً: الحقوق السياسية :يحضر على مكتسب الجنسية تولّي بعض المناصب السّيادية في الدولة ومنها منصب وزير أو عضو برلمان إلا بعد إنقضاء عشر سنوات على إكتسابه للجنسية,ولم يُحرم من حق الإنتخاب, وهومانصّت عليه المادة التاسعة/2 من قانون الجنسية النافذ, مع عدم سريان ذلك على من إكتسب الجنسية بطريق الولادة المضاعفة وفقاً لأحكام المادة الخامسة من القانون</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25875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6537" y="1921270"/>
            <a:ext cx="9157648" cy="4175502"/>
          </a:xfrm>
          <a:prstGeom prst="rect">
            <a:avLst/>
          </a:prstGeom>
        </p:spPr>
        <p:txBody>
          <a:bodyPr wrap="square">
            <a:spAutoFit/>
          </a:bodyPr>
          <a:lstStyle/>
          <a:p>
            <a:pPr algn="r">
              <a:lnSpc>
                <a:spcPct val="150000"/>
              </a:lnSpc>
              <a:spcAft>
                <a:spcPts val="800"/>
              </a:spcAft>
            </a:pPr>
            <a:r>
              <a:rPr lang="ar-IQ" sz="2400" b="1" dirty="0" smtClean="0">
                <a:latin typeface="Calibri" panose="020F0502020204030204" pitchFamily="34" charset="0"/>
                <a:ea typeface="Calibri" panose="020F0502020204030204" pitchFamily="34" charset="0"/>
              </a:rPr>
              <a:t>إستثناءات:</a:t>
            </a:r>
          </a:p>
          <a:p>
            <a:pPr algn="r">
              <a:lnSpc>
                <a:spcPct val="150000"/>
              </a:lnSpc>
              <a:spcAft>
                <a:spcPts val="800"/>
              </a:spcAft>
            </a:pPr>
            <a:r>
              <a:rPr lang="ar-IQ" sz="2400" b="1" dirty="0" smtClean="0">
                <a:latin typeface="Calibri" panose="020F0502020204030204" pitchFamily="34" charset="0"/>
                <a:ea typeface="Calibri" panose="020F0502020204030204" pitchFamily="34" charset="0"/>
              </a:rPr>
              <a:t>ثالثاً: يُحضر </a:t>
            </a:r>
            <a:r>
              <a:rPr lang="ar-IQ" sz="2400" b="1" dirty="0">
                <a:latin typeface="Calibri" panose="020F0502020204030204" pitchFamily="34" charset="0"/>
                <a:ea typeface="Calibri" panose="020F0502020204030204" pitchFamily="34" charset="0"/>
              </a:rPr>
              <a:t>على المتجنس إشغال منصب رئيس الجمهورية أونائبه وفقاً لأحكام المادة </a:t>
            </a:r>
            <a:r>
              <a:rPr lang="ar-IQ" sz="2400" b="1" dirty="0" smtClean="0">
                <a:latin typeface="Calibri" panose="020F0502020204030204" pitchFamily="34" charset="0"/>
                <a:ea typeface="Calibri" panose="020F0502020204030204" pitchFamily="34" charset="0"/>
              </a:rPr>
              <a:t>التاسعة /3من قانون الجنسية العراقية النافذ. </a:t>
            </a:r>
            <a:r>
              <a:rPr lang="ar-IQ" sz="2400" b="1" dirty="0">
                <a:latin typeface="Calibri" panose="020F0502020204030204" pitchFamily="34" charset="0"/>
                <a:ea typeface="Calibri" panose="020F0502020204030204" pitchFamily="34" charset="0"/>
              </a:rPr>
              <a:t>كما حضرت المادة 77 من دستور العراق النافذ لسنة 2005 إشغال المتجنس لمنصب رئيس الوزراء.</a:t>
            </a:r>
            <a:endParaRPr lang="en-US" sz="2400" b="1" dirty="0" smtClean="0">
              <a:effectLst/>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rPr>
              <a:t>رابعاً: أجاز قانون الجنسية العراقية النافذ تعدّد الجنسية للمتجنّس في المادة العاشرة منه كما أجازتها المادة الثامنة عشر من الدستور النافذ, إلا أنه يُحظرعليه تولّي المناصب السّيادية والأمنية المهمة, إلا اذا تخلّى عن جنسيته الأجنبية.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682404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TotalTime>
  <Words>184</Words>
  <Application>Microsoft Office PowerPoint</Application>
  <PresentationFormat>Widescreen</PresentationFormat>
  <Paragraphs>7</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Tahoma</vt:lpstr>
      <vt:lpstr>Trebuchet MS</vt:lpstr>
      <vt:lpstr>Wingdings 3</vt:lpstr>
      <vt:lpstr>Facet</vt:lpstr>
      <vt:lpstr>آثار إكتساب الجنسية الفردية</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آثار إكتساب الجنسية</dc:title>
  <dc:creator>Microsoft account</dc:creator>
  <cp:lastModifiedBy>Microsoft account</cp:lastModifiedBy>
  <cp:revision>2</cp:revision>
  <dcterms:created xsi:type="dcterms:W3CDTF">2024-03-23T23:44:59Z</dcterms:created>
  <dcterms:modified xsi:type="dcterms:W3CDTF">2024-03-23T23:59:35Z</dcterms:modified>
</cp:coreProperties>
</file>