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A5FCAB2-865E-42A4-BDD1-2F6892A9D42A}" type="datetimeFigureOut">
              <a:rPr lang="en-US" smtClean="0"/>
              <a:t>3/23/2024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18CAAC-AA05-4445-B25E-3B48065F393F}" type="slidenum">
              <a:rPr lang="en-US" smtClean="0"/>
              <a:t>‹#›</a:t>
            </a:fld>
            <a:endParaRPr lang="en-US"/>
          </a:p>
        </p:txBody>
      </p:sp>
    </p:spTree>
    <p:extLst>
      <p:ext uri="{BB962C8B-B14F-4D97-AF65-F5344CB8AC3E}">
        <p14:creationId xmlns:p14="http://schemas.microsoft.com/office/powerpoint/2010/main" val="19784391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5FCAB2-865E-42A4-BDD1-2F6892A9D42A}" type="datetimeFigureOut">
              <a:rPr lang="en-US" smtClean="0"/>
              <a:t>3/23/2024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18CAAC-AA05-4445-B25E-3B48065F393F}" type="slidenum">
              <a:rPr lang="en-US" smtClean="0"/>
              <a:t>‹#›</a:t>
            </a:fld>
            <a:endParaRPr lang="en-US"/>
          </a:p>
        </p:txBody>
      </p:sp>
    </p:spTree>
    <p:extLst>
      <p:ext uri="{BB962C8B-B14F-4D97-AF65-F5344CB8AC3E}">
        <p14:creationId xmlns:p14="http://schemas.microsoft.com/office/powerpoint/2010/main" val="8916811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5FCAB2-865E-42A4-BDD1-2F6892A9D42A}" type="datetimeFigureOut">
              <a:rPr lang="en-US" smtClean="0"/>
              <a:t>3/23/2024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18CAAC-AA05-4445-B25E-3B48065F393F}"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2295122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5FCAB2-865E-42A4-BDD1-2F6892A9D42A}" type="datetimeFigureOut">
              <a:rPr lang="en-US" smtClean="0"/>
              <a:t>3/23/2024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18CAAC-AA05-4445-B25E-3B48065F393F}" type="slidenum">
              <a:rPr lang="en-US" smtClean="0"/>
              <a:t>‹#›</a:t>
            </a:fld>
            <a:endParaRPr lang="en-US"/>
          </a:p>
        </p:txBody>
      </p:sp>
    </p:spTree>
    <p:extLst>
      <p:ext uri="{BB962C8B-B14F-4D97-AF65-F5344CB8AC3E}">
        <p14:creationId xmlns:p14="http://schemas.microsoft.com/office/powerpoint/2010/main" val="24384646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5FCAB2-865E-42A4-BDD1-2F6892A9D42A}" type="datetimeFigureOut">
              <a:rPr lang="en-US" smtClean="0"/>
              <a:t>3/23/2024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18CAAC-AA05-4445-B25E-3B48065F393F}"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51571585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5FCAB2-865E-42A4-BDD1-2F6892A9D42A}" type="datetimeFigureOut">
              <a:rPr lang="en-US" smtClean="0"/>
              <a:t>3/23/2024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18CAAC-AA05-4445-B25E-3B48065F393F}" type="slidenum">
              <a:rPr lang="en-US" smtClean="0"/>
              <a:t>‹#›</a:t>
            </a:fld>
            <a:endParaRPr lang="en-US"/>
          </a:p>
        </p:txBody>
      </p:sp>
    </p:spTree>
    <p:extLst>
      <p:ext uri="{BB962C8B-B14F-4D97-AF65-F5344CB8AC3E}">
        <p14:creationId xmlns:p14="http://schemas.microsoft.com/office/powerpoint/2010/main" val="8681534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A5FCAB2-865E-42A4-BDD1-2F6892A9D42A}" type="datetimeFigureOut">
              <a:rPr lang="en-US" smtClean="0"/>
              <a:t>3/23/2024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18CAAC-AA05-4445-B25E-3B48065F393F}" type="slidenum">
              <a:rPr lang="en-US" smtClean="0"/>
              <a:t>‹#›</a:t>
            </a:fld>
            <a:endParaRPr lang="en-US"/>
          </a:p>
        </p:txBody>
      </p:sp>
    </p:spTree>
    <p:extLst>
      <p:ext uri="{BB962C8B-B14F-4D97-AF65-F5344CB8AC3E}">
        <p14:creationId xmlns:p14="http://schemas.microsoft.com/office/powerpoint/2010/main" val="311349413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A5FCAB2-865E-42A4-BDD1-2F6892A9D42A}" type="datetimeFigureOut">
              <a:rPr lang="en-US" smtClean="0"/>
              <a:t>3/23/2024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18CAAC-AA05-4445-B25E-3B48065F393F}" type="slidenum">
              <a:rPr lang="en-US" smtClean="0"/>
              <a:t>‹#›</a:t>
            </a:fld>
            <a:endParaRPr lang="en-US"/>
          </a:p>
        </p:txBody>
      </p:sp>
    </p:spTree>
    <p:extLst>
      <p:ext uri="{BB962C8B-B14F-4D97-AF65-F5344CB8AC3E}">
        <p14:creationId xmlns:p14="http://schemas.microsoft.com/office/powerpoint/2010/main" val="40009662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A5FCAB2-865E-42A4-BDD1-2F6892A9D42A}" type="datetimeFigureOut">
              <a:rPr lang="en-US" smtClean="0"/>
              <a:t>3/23/2024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18CAAC-AA05-4445-B25E-3B48065F393F}" type="slidenum">
              <a:rPr lang="en-US" smtClean="0"/>
              <a:t>‹#›</a:t>
            </a:fld>
            <a:endParaRPr lang="en-US"/>
          </a:p>
        </p:txBody>
      </p:sp>
    </p:spTree>
    <p:extLst>
      <p:ext uri="{BB962C8B-B14F-4D97-AF65-F5344CB8AC3E}">
        <p14:creationId xmlns:p14="http://schemas.microsoft.com/office/powerpoint/2010/main" val="569654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5FCAB2-865E-42A4-BDD1-2F6892A9D42A}" type="datetimeFigureOut">
              <a:rPr lang="en-US" smtClean="0"/>
              <a:t>3/23/2024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18CAAC-AA05-4445-B25E-3B48065F393F}" type="slidenum">
              <a:rPr lang="en-US" smtClean="0"/>
              <a:t>‹#›</a:t>
            </a:fld>
            <a:endParaRPr lang="en-US"/>
          </a:p>
        </p:txBody>
      </p:sp>
    </p:spTree>
    <p:extLst>
      <p:ext uri="{BB962C8B-B14F-4D97-AF65-F5344CB8AC3E}">
        <p14:creationId xmlns:p14="http://schemas.microsoft.com/office/powerpoint/2010/main" val="42310401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A5FCAB2-865E-42A4-BDD1-2F6892A9D42A}" type="datetimeFigureOut">
              <a:rPr lang="en-US" smtClean="0"/>
              <a:t>3/23/2024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18CAAC-AA05-4445-B25E-3B48065F393F}" type="slidenum">
              <a:rPr lang="en-US" smtClean="0"/>
              <a:t>‹#›</a:t>
            </a:fld>
            <a:endParaRPr lang="en-US"/>
          </a:p>
        </p:txBody>
      </p:sp>
    </p:spTree>
    <p:extLst>
      <p:ext uri="{BB962C8B-B14F-4D97-AF65-F5344CB8AC3E}">
        <p14:creationId xmlns:p14="http://schemas.microsoft.com/office/powerpoint/2010/main" val="32932758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A5FCAB2-865E-42A4-BDD1-2F6892A9D42A}" type="datetimeFigureOut">
              <a:rPr lang="en-US" smtClean="0"/>
              <a:t>3/23/2024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18CAAC-AA05-4445-B25E-3B48065F393F}" type="slidenum">
              <a:rPr lang="en-US" smtClean="0"/>
              <a:t>‹#›</a:t>
            </a:fld>
            <a:endParaRPr lang="en-US"/>
          </a:p>
        </p:txBody>
      </p:sp>
    </p:spTree>
    <p:extLst>
      <p:ext uri="{BB962C8B-B14F-4D97-AF65-F5344CB8AC3E}">
        <p14:creationId xmlns:p14="http://schemas.microsoft.com/office/powerpoint/2010/main" val="19940263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A5FCAB2-865E-42A4-BDD1-2F6892A9D42A}" type="datetimeFigureOut">
              <a:rPr lang="en-US" smtClean="0"/>
              <a:t>3/23/2024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18CAAC-AA05-4445-B25E-3B48065F393F}" type="slidenum">
              <a:rPr lang="en-US" smtClean="0"/>
              <a:t>‹#›</a:t>
            </a:fld>
            <a:endParaRPr lang="en-US"/>
          </a:p>
        </p:txBody>
      </p:sp>
    </p:spTree>
    <p:extLst>
      <p:ext uri="{BB962C8B-B14F-4D97-AF65-F5344CB8AC3E}">
        <p14:creationId xmlns:p14="http://schemas.microsoft.com/office/powerpoint/2010/main" val="9947392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FCAB2-865E-42A4-BDD1-2F6892A9D42A}" type="datetimeFigureOut">
              <a:rPr lang="en-US" smtClean="0"/>
              <a:t>3/23/2024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18CAAC-AA05-4445-B25E-3B48065F393F}" type="slidenum">
              <a:rPr lang="en-US" smtClean="0"/>
              <a:t>‹#›</a:t>
            </a:fld>
            <a:endParaRPr lang="en-US"/>
          </a:p>
        </p:txBody>
      </p:sp>
    </p:spTree>
    <p:extLst>
      <p:ext uri="{BB962C8B-B14F-4D97-AF65-F5344CB8AC3E}">
        <p14:creationId xmlns:p14="http://schemas.microsoft.com/office/powerpoint/2010/main" val="41310068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5FCAB2-865E-42A4-BDD1-2F6892A9D42A}" type="datetimeFigureOut">
              <a:rPr lang="en-US" smtClean="0"/>
              <a:t>3/23/2024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18CAAC-AA05-4445-B25E-3B48065F393F}" type="slidenum">
              <a:rPr lang="en-US" smtClean="0"/>
              <a:t>‹#›</a:t>
            </a:fld>
            <a:endParaRPr lang="en-US"/>
          </a:p>
        </p:txBody>
      </p:sp>
    </p:spTree>
    <p:extLst>
      <p:ext uri="{BB962C8B-B14F-4D97-AF65-F5344CB8AC3E}">
        <p14:creationId xmlns:p14="http://schemas.microsoft.com/office/powerpoint/2010/main" val="6504795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5FCAB2-865E-42A4-BDD1-2F6892A9D42A}" type="datetimeFigureOut">
              <a:rPr lang="en-US" smtClean="0"/>
              <a:t>3/23/2024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18CAAC-AA05-4445-B25E-3B48065F393F}" type="slidenum">
              <a:rPr lang="en-US" smtClean="0"/>
              <a:t>‹#›</a:t>
            </a:fld>
            <a:endParaRPr lang="en-US"/>
          </a:p>
        </p:txBody>
      </p:sp>
    </p:spTree>
    <p:extLst>
      <p:ext uri="{BB962C8B-B14F-4D97-AF65-F5344CB8AC3E}">
        <p14:creationId xmlns:p14="http://schemas.microsoft.com/office/powerpoint/2010/main" val="4037133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A5FCAB2-865E-42A4-BDD1-2F6892A9D42A}" type="datetimeFigureOut">
              <a:rPr lang="en-US" smtClean="0"/>
              <a:t>3/23/2024</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1E18CAAC-AA05-4445-B25E-3B48065F393F}" type="slidenum">
              <a:rPr lang="en-US" smtClean="0"/>
              <a:t>‹#›</a:t>
            </a:fld>
            <a:endParaRPr lang="en-US"/>
          </a:p>
        </p:txBody>
      </p:sp>
    </p:spTree>
    <p:extLst>
      <p:ext uri="{BB962C8B-B14F-4D97-AF65-F5344CB8AC3E}">
        <p14:creationId xmlns:p14="http://schemas.microsoft.com/office/powerpoint/2010/main" val="708159128"/>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IQ" dirty="0" smtClean="0"/>
              <a:t>وظيفة الجنسية</a:t>
            </a:r>
            <a:br>
              <a:rPr lang="ar-IQ" dirty="0" smtClean="0"/>
            </a:br>
            <a:endParaRPr lang="en-US" dirty="0"/>
          </a:p>
        </p:txBody>
      </p:sp>
      <p:sp>
        <p:nvSpPr>
          <p:cNvPr id="3" name="Subtitle 2"/>
          <p:cNvSpPr>
            <a:spLocks noGrp="1"/>
          </p:cNvSpPr>
          <p:nvPr>
            <p:ph type="subTitle" idx="1"/>
          </p:nvPr>
        </p:nvSpPr>
        <p:spPr/>
        <p:txBody>
          <a:bodyPr>
            <a:normAutofit/>
          </a:bodyPr>
          <a:lstStyle/>
          <a:p>
            <a:r>
              <a:rPr lang="ar-IQ" sz="2400" b="1" dirty="0" smtClean="0"/>
              <a:t>هنالك وظيفتان أساسيتان للجنسية</a:t>
            </a:r>
            <a:endParaRPr lang="en-US" sz="2400" b="1" dirty="0"/>
          </a:p>
        </p:txBody>
      </p:sp>
    </p:spTree>
    <p:extLst>
      <p:ext uri="{BB962C8B-B14F-4D97-AF65-F5344CB8AC3E}">
        <p14:creationId xmlns:p14="http://schemas.microsoft.com/office/powerpoint/2010/main" val="18245640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82890" y="2379995"/>
            <a:ext cx="9253182" cy="3067506"/>
          </a:xfrm>
          <a:prstGeom prst="rect">
            <a:avLst/>
          </a:prstGeom>
        </p:spPr>
        <p:txBody>
          <a:bodyPr wrap="square">
            <a:spAutoFit/>
          </a:bodyPr>
          <a:lstStyle/>
          <a:p>
            <a:pPr algn="r">
              <a:lnSpc>
                <a:spcPct val="150000"/>
              </a:lnSpc>
              <a:spcAft>
                <a:spcPts val="800"/>
              </a:spcAft>
            </a:pPr>
            <a:r>
              <a:rPr lang="ar-IQ" dirty="0">
                <a:latin typeface="Calibri" panose="020F0502020204030204" pitchFamily="34" charset="0"/>
                <a:ea typeface="Calibri" panose="020F0502020204030204" pitchFamily="34" charset="0"/>
              </a:rPr>
              <a:t> </a:t>
            </a:r>
            <a:r>
              <a:rPr lang="ar-IQ" sz="2400" b="1" dirty="0" smtClean="0">
                <a:latin typeface="Calibri" panose="020F0502020204030204" pitchFamily="34" charset="0"/>
                <a:ea typeface="Calibri" panose="020F0502020204030204" pitchFamily="34" charset="0"/>
              </a:rPr>
              <a:t>اولا:الوظيفة الداخلية:</a:t>
            </a:r>
            <a:endParaRPr lang="en-US" sz="2400" b="1" dirty="0" smtClean="0">
              <a:effectLst/>
              <a:latin typeface="Calibri" panose="020F0502020204030204" pitchFamily="34" charset="0"/>
              <a:ea typeface="Calibri" panose="020F0502020204030204" pitchFamily="34" charset="0"/>
              <a:cs typeface="Arial" panose="020B0604020202020204" pitchFamily="34" charset="0"/>
            </a:endParaRPr>
          </a:p>
          <a:p>
            <a:pPr algn="r">
              <a:lnSpc>
                <a:spcPct val="150000"/>
              </a:lnSpc>
              <a:spcAft>
                <a:spcPts val="800"/>
              </a:spcAft>
            </a:pPr>
            <a:r>
              <a:rPr lang="ar-IQ" sz="2400" b="1" dirty="0">
                <a:latin typeface="Calibri" panose="020F0502020204030204" pitchFamily="34" charset="0"/>
                <a:ea typeface="Calibri" panose="020F0502020204030204" pitchFamily="34" charset="0"/>
              </a:rPr>
              <a:t>1-انها تميّز الوطنيين عن الأجانب , كما انها تميّز المواطنين الأصليين عن الطارئين في الحقوق</a:t>
            </a:r>
            <a:r>
              <a:rPr lang="ar-IQ" sz="2400" b="1" dirty="0" smtClean="0">
                <a:latin typeface="Calibri" panose="020F0502020204030204" pitchFamily="34" charset="0"/>
                <a:ea typeface="Calibri" panose="020F0502020204030204" pitchFamily="34" charset="0"/>
              </a:rPr>
              <a:t>.</a:t>
            </a:r>
            <a:endParaRPr lang="en-US" sz="2400" b="1" dirty="0" smtClean="0">
              <a:effectLst/>
              <a:latin typeface="Calibri" panose="020F0502020204030204" pitchFamily="34" charset="0"/>
              <a:ea typeface="Calibri" panose="020F0502020204030204" pitchFamily="34" charset="0"/>
              <a:cs typeface="Arial" panose="020B0604020202020204" pitchFamily="34" charset="0"/>
            </a:endParaRPr>
          </a:p>
          <a:p>
            <a:pPr algn="r"/>
            <a:r>
              <a:rPr lang="ar-IQ" sz="2400" b="1" dirty="0" smtClean="0">
                <a:latin typeface="Calibri" panose="020F0502020204030204" pitchFamily="34" charset="0"/>
                <a:ea typeface="Calibri" panose="020F0502020204030204" pitchFamily="34" charset="0"/>
              </a:rPr>
              <a:t>2-تعتبر </a:t>
            </a:r>
            <a:r>
              <a:rPr lang="ar-IQ" sz="2400" b="1" dirty="0">
                <a:latin typeface="Calibri" panose="020F0502020204030204" pitchFamily="34" charset="0"/>
                <a:ea typeface="Calibri" panose="020F0502020204030204" pitchFamily="34" charset="0"/>
              </a:rPr>
              <a:t>أساس لتحديد النظام القانوني الذي يخضع له الأفراد, وهي وظيفة داخلية ذات أبعاد دولية</a:t>
            </a:r>
            <a:r>
              <a:rPr lang="ar-IQ" sz="2400" b="1" dirty="0" smtClean="0">
                <a:latin typeface="Calibri" panose="020F0502020204030204" pitchFamily="34" charset="0"/>
                <a:ea typeface="Calibri" panose="020F0502020204030204" pitchFamily="34" charset="0"/>
              </a:rPr>
              <a:t>.</a:t>
            </a:r>
          </a:p>
          <a:p>
            <a:pPr algn="r"/>
            <a:endParaRPr lang="en-US" sz="2400" b="1" dirty="0"/>
          </a:p>
        </p:txBody>
      </p:sp>
    </p:spTree>
    <p:extLst>
      <p:ext uri="{BB962C8B-B14F-4D97-AF65-F5344CB8AC3E}">
        <p14:creationId xmlns:p14="http://schemas.microsoft.com/office/powerpoint/2010/main" val="20986205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69743" y="2606722"/>
            <a:ext cx="8352430" cy="4278094"/>
          </a:xfrm>
          <a:prstGeom prst="rect">
            <a:avLst/>
          </a:prstGeom>
        </p:spPr>
        <p:txBody>
          <a:bodyPr wrap="square">
            <a:spAutoFit/>
          </a:bodyPr>
          <a:lstStyle/>
          <a:p>
            <a:pPr algn="r" rtl="1">
              <a:lnSpc>
                <a:spcPct val="150000"/>
              </a:lnSpc>
              <a:spcAft>
                <a:spcPts val="800"/>
              </a:spcAft>
            </a:pPr>
            <a:r>
              <a:rPr lang="ar-IQ" sz="2400" b="1" dirty="0" smtClean="0">
                <a:latin typeface="Calibri" panose="020F0502020204030204" pitchFamily="34" charset="0"/>
                <a:ea typeface="Calibri" panose="020F0502020204030204" pitchFamily="34" charset="0"/>
              </a:rPr>
              <a:t>ثانيا:الوظيفة الدولية:</a:t>
            </a:r>
          </a:p>
          <a:p>
            <a:pPr algn="r" rtl="1">
              <a:lnSpc>
                <a:spcPct val="150000"/>
              </a:lnSpc>
              <a:spcAft>
                <a:spcPts val="800"/>
              </a:spcAft>
            </a:pPr>
            <a:r>
              <a:rPr lang="ar-IQ" sz="2400" b="1" dirty="0">
                <a:latin typeface="Calibri" panose="020F0502020204030204" pitchFamily="34" charset="0"/>
                <a:ea typeface="Calibri" panose="020F0502020204030204" pitchFamily="34" charset="0"/>
              </a:rPr>
              <a:t>1</a:t>
            </a:r>
            <a:r>
              <a:rPr lang="ar-IQ" sz="2400" b="1" dirty="0" smtClean="0">
                <a:latin typeface="Calibri" panose="020F0502020204030204" pitchFamily="34" charset="0"/>
                <a:ea typeface="Calibri" panose="020F0502020204030204" pitchFamily="34" charset="0"/>
              </a:rPr>
              <a:t>- </a:t>
            </a:r>
            <a:r>
              <a:rPr lang="ar-IQ" sz="2400" b="1" dirty="0">
                <a:latin typeface="Calibri" panose="020F0502020204030204" pitchFamily="34" charset="0"/>
                <a:ea typeface="Calibri" panose="020F0502020204030204" pitchFamily="34" charset="0"/>
              </a:rPr>
              <a:t>من القواعد المتفق عليها دولياً , إلتزام الدول بالحماية الدبلوماسية لجميع وطنييها والتي تتجلى في حق المطالبة نيابةً عنهم بتعويض أي ضرر يتعرضوا له من دولة أخرى, اذا لم يستطيعوا المطالبة بحقوقهم وفقاً لإجراءات التقاضي في تلك </a:t>
            </a:r>
            <a:r>
              <a:rPr lang="ar-IQ" sz="2400" b="1" dirty="0" smtClean="0">
                <a:latin typeface="Calibri" panose="020F0502020204030204" pitchFamily="34" charset="0"/>
                <a:ea typeface="Calibri" panose="020F0502020204030204" pitchFamily="34" charset="0"/>
              </a:rPr>
              <a:t>الدولة.</a:t>
            </a:r>
          </a:p>
          <a:p>
            <a:pPr algn="r" rtl="1">
              <a:lnSpc>
                <a:spcPct val="150000"/>
              </a:lnSpc>
              <a:spcAft>
                <a:spcPts val="800"/>
              </a:spcAft>
            </a:pPr>
            <a:r>
              <a:rPr lang="ar-IQ" sz="2400" b="1" dirty="0"/>
              <a:t>2-التزام الدول بعدم إبعاد مواطنيها وعدم رفض قبولهم عند إبعادهم من دولة اخرى.</a:t>
            </a:r>
            <a:endParaRPr lang="en-US" sz="2400" b="1" dirty="0"/>
          </a:p>
          <a:p>
            <a:pPr algn="r" rtl="1">
              <a:lnSpc>
                <a:spcPct val="150000"/>
              </a:lnSpc>
              <a:spcAft>
                <a:spcPts val="800"/>
              </a:spcAft>
            </a:pPr>
            <a:endParaRPr lang="en-US" sz="2400" b="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731402584"/>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17</TotalTime>
  <Words>64</Words>
  <Application>Microsoft Office PowerPoint</Application>
  <PresentationFormat>Widescreen</PresentationFormat>
  <Paragraphs>8</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Arial</vt:lpstr>
      <vt:lpstr>Calibri</vt:lpstr>
      <vt:lpstr>Tahoma</vt:lpstr>
      <vt:lpstr>Trebuchet MS</vt:lpstr>
      <vt:lpstr>Wingdings 3</vt:lpstr>
      <vt:lpstr>Facet</vt:lpstr>
      <vt:lpstr>وظيفة الجنسية </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وظيفة الجنسية</dc:title>
  <dc:creator>Microsoft account</dc:creator>
  <cp:lastModifiedBy>Microsoft account</cp:lastModifiedBy>
  <cp:revision>2</cp:revision>
  <dcterms:created xsi:type="dcterms:W3CDTF">2024-03-22T21:12:48Z</dcterms:created>
  <dcterms:modified xsi:type="dcterms:W3CDTF">2024-03-22T21:29:51Z</dcterms:modified>
</cp:coreProperties>
</file>