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9AAF7A-68C4-4D49-83C5-EF48A3346121}" type="datetimeFigureOut">
              <a:rPr lang="en-US" smtClean="0"/>
              <a:t>3/24/2024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D5DDB-0D51-47BF-A6D8-A99229571C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34697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9AAF7A-68C4-4D49-83C5-EF48A3346121}" type="datetimeFigureOut">
              <a:rPr lang="en-US" smtClean="0"/>
              <a:t>3/24/2024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D5DDB-0D51-47BF-A6D8-A99229571C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32391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9AAF7A-68C4-4D49-83C5-EF48A3346121}" type="datetimeFigureOut">
              <a:rPr lang="en-US" smtClean="0"/>
              <a:t>3/24/2024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D5DDB-0D51-47BF-A6D8-A99229571CFC}" type="slidenum">
              <a:rPr lang="en-US" smtClean="0"/>
              <a:t>‹#›</a:t>
            </a:fld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61456133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9AAF7A-68C4-4D49-83C5-EF48A3346121}" type="datetimeFigureOut">
              <a:rPr lang="en-US" smtClean="0"/>
              <a:t>3/24/2024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D5DDB-0D51-47BF-A6D8-A99229571C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17567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9AAF7A-68C4-4D49-83C5-EF48A3346121}" type="datetimeFigureOut">
              <a:rPr lang="en-US" smtClean="0"/>
              <a:t>3/24/2024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D5DDB-0D51-47BF-A6D8-A99229571CFC}" type="slidenum">
              <a:rPr lang="en-US" smtClean="0"/>
              <a:t>‹#›</a:t>
            </a:fld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59038075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9AAF7A-68C4-4D49-83C5-EF48A3346121}" type="datetimeFigureOut">
              <a:rPr lang="en-US" smtClean="0"/>
              <a:t>3/24/2024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D5DDB-0D51-47BF-A6D8-A99229571C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298285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9AAF7A-68C4-4D49-83C5-EF48A3346121}" type="datetimeFigureOut">
              <a:rPr lang="en-US" smtClean="0"/>
              <a:t>3/24/2024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D5DDB-0D51-47BF-A6D8-A99229571C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955749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9AAF7A-68C4-4D49-83C5-EF48A3346121}" type="datetimeFigureOut">
              <a:rPr lang="en-US" smtClean="0"/>
              <a:t>3/24/2024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D5DDB-0D51-47BF-A6D8-A99229571C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28360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9AAF7A-68C4-4D49-83C5-EF48A3346121}" type="datetimeFigureOut">
              <a:rPr lang="en-US" smtClean="0"/>
              <a:t>3/24/2024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D5DDB-0D51-47BF-A6D8-A99229571C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44708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9AAF7A-68C4-4D49-83C5-EF48A3346121}" type="datetimeFigureOut">
              <a:rPr lang="en-US" smtClean="0"/>
              <a:t>3/24/2024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D5DDB-0D51-47BF-A6D8-A99229571C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61125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9AAF7A-68C4-4D49-83C5-EF48A3346121}" type="datetimeFigureOut">
              <a:rPr lang="en-US" smtClean="0"/>
              <a:t>3/24/2024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D5DDB-0D51-47BF-A6D8-A99229571C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80224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9AAF7A-68C4-4D49-83C5-EF48A3346121}" type="datetimeFigureOut">
              <a:rPr lang="en-US" smtClean="0"/>
              <a:t>3/24/2024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D5DDB-0D51-47BF-A6D8-A99229571C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03784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9AAF7A-68C4-4D49-83C5-EF48A3346121}" type="datetimeFigureOut">
              <a:rPr lang="en-US" smtClean="0"/>
              <a:t>3/24/2024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D5DDB-0D51-47BF-A6D8-A99229571C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14998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9AAF7A-68C4-4D49-83C5-EF48A3346121}" type="datetimeFigureOut">
              <a:rPr lang="en-US" smtClean="0"/>
              <a:t>3/24/2024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D5DDB-0D51-47BF-A6D8-A99229571C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16820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9AAF7A-68C4-4D49-83C5-EF48A3346121}" type="datetimeFigureOut">
              <a:rPr lang="en-US" smtClean="0"/>
              <a:t>3/24/2024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D5DDB-0D51-47BF-A6D8-A99229571C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11998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9AAF7A-68C4-4D49-83C5-EF48A3346121}" type="datetimeFigureOut">
              <a:rPr lang="en-US" smtClean="0"/>
              <a:t>3/24/2024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D5DDB-0D51-47BF-A6D8-A99229571C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78759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9AAF7A-68C4-4D49-83C5-EF48A3346121}" type="datetimeFigureOut">
              <a:rPr lang="en-US" smtClean="0"/>
              <a:t>3/24/2024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C6AD5DDB-0D51-47BF-A6D8-A99229571C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85953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73707" y="589383"/>
            <a:ext cx="7766936" cy="1646302"/>
          </a:xfrm>
        </p:spPr>
        <p:txBody>
          <a:bodyPr/>
          <a:lstStyle/>
          <a:p>
            <a:pPr algn="ctr"/>
            <a:r>
              <a:rPr lang="ar-IQ" sz="3600" b="1" dirty="0" smtClean="0"/>
              <a:t>الجنسية المكتسبة</a:t>
            </a:r>
            <a:endParaRPr lang="en-US" sz="36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933" y="2796820"/>
            <a:ext cx="9921923" cy="3262786"/>
          </a:xfrm>
        </p:spPr>
        <p:txBody>
          <a:bodyPr>
            <a:normAutofit fontScale="47500" lnSpcReduction="20000"/>
          </a:bodyPr>
          <a:lstStyle/>
          <a:p>
            <a:pPr>
              <a:lnSpc>
                <a:spcPct val="220000"/>
              </a:lnSpc>
            </a:pPr>
            <a:r>
              <a:rPr lang="ar-IQ" sz="5000" b="1" dirty="0"/>
              <a:t>وهي الجنسية التي يكتسبها الشخص بعد الميلاد وتسمى الجنسية اللاحقة لأن عناصر إكتسابها لاتكتمل بالميلاد وانما لاحقاً. .ولاتمنح للشخص الابعد تقديم طلب وموافقة السلطة المختصة عليه. </a:t>
            </a:r>
            <a:endParaRPr lang="en-US" sz="5000" b="1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99122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IQ" b="1" dirty="0" smtClean="0"/>
              <a:t>أسباب إكتساب الجنسية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641974"/>
            <a:ext cx="8596668" cy="4840713"/>
          </a:xfrm>
        </p:spPr>
        <p:txBody>
          <a:bodyPr>
            <a:normAutofit fontScale="85000" lnSpcReduction="10000"/>
          </a:bodyPr>
          <a:lstStyle/>
          <a:p>
            <a:pPr marL="0" indent="0" algn="r" rtl="1">
              <a:lnSpc>
                <a:spcPct val="250000"/>
              </a:lnSpc>
              <a:buNone/>
            </a:pPr>
            <a:r>
              <a:rPr lang="ar-IQ" sz="2400" dirty="0"/>
              <a:t> </a:t>
            </a:r>
            <a:r>
              <a:rPr lang="ar-IQ" sz="2400" b="1" dirty="0" smtClean="0"/>
              <a:t>اولا-التجنس بالاقامة لمدة (10) سنوات مع شروط اخرى. تتجلى في:</a:t>
            </a:r>
            <a:endParaRPr lang="en-US" sz="2400" b="1" dirty="0" smtClean="0"/>
          </a:p>
          <a:p>
            <a:pPr marL="0" indent="0" algn="r">
              <a:lnSpc>
                <a:spcPct val="250000"/>
              </a:lnSpc>
              <a:buNone/>
            </a:pPr>
            <a:r>
              <a:rPr lang="ar-IQ" sz="2400" b="1" dirty="0" smtClean="0"/>
              <a:t>1-حسن السيرة والسلوك وعدم محكوميته عن جناية أو جنحة مخلة بالشرف.</a:t>
            </a:r>
            <a:endParaRPr lang="en-US" sz="2400" b="1" dirty="0" smtClean="0"/>
          </a:p>
          <a:p>
            <a:pPr marL="0" indent="0" algn="r">
              <a:lnSpc>
                <a:spcPct val="250000"/>
              </a:lnSpc>
              <a:buNone/>
            </a:pPr>
            <a:r>
              <a:rPr lang="ar-IQ" sz="2400" b="1" dirty="0" smtClean="0"/>
              <a:t>2-أن يكون له وسيلة جلية للتعيش.</a:t>
            </a:r>
            <a:endParaRPr lang="en-US" sz="2400" b="1" dirty="0" smtClean="0"/>
          </a:p>
          <a:p>
            <a:pPr marL="0" indent="0" algn="r">
              <a:lnSpc>
                <a:spcPct val="250000"/>
              </a:lnSpc>
              <a:buNone/>
            </a:pPr>
            <a:r>
              <a:rPr lang="ar-IQ" sz="2400" b="1" dirty="0" smtClean="0"/>
              <a:t>3-أن يكون سالم من الأمراض الأنتقالية. </a:t>
            </a:r>
            <a:endParaRPr lang="en-US" sz="2400" b="1" dirty="0" smtClean="0"/>
          </a:p>
          <a:p>
            <a:pPr marL="0" indent="0" algn="r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49868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628633" y="479438"/>
            <a:ext cx="7474424" cy="59606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Aft>
                <a:spcPts val="800"/>
              </a:spcAft>
            </a:pPr>
            <a:r>
              <a:rPr lang="ar-IQ" sz="2400" b="1" dirty="0" smtClean="0">
                <a:latin typeface="Calibri" panose="020F0502020204030204" pitchFamily="34" charset="0"/>
                <a:ea typeface="Calibri" panose="020F0502020204030204" pitchFamily="34" charset="0"/>
              </a:rPr>
              <a:t>                 تتمة أسباب إكتساب الجنسية            </a:t>
            </a:r>
          </a:p>
          <a:p>
            <a:pPr algn="r">
              <a:lnSpc>
                <a:spcPct val="150000"/>
              </a:lnSpc>
              <a:spcAft>
                <a:spcPts val="800"/>
              </a:spcAft>
            </a:pPr>
            <a:r>
              <a:rPr lang="ar-IQ" sz="2400" b="1" dirty="0" smtClean="0">
                <a:latin typeface="Calibri" panose="020F0502020204030204" pitchFamily="34" charset="0"/>
                <a:ea typeface="Calibri" panose="020F0502020204030204" pitchFamily="34" charset="0"/>
              </a:rPr>
              <a:t>ثانيا-الزواج </a:t>
            </a:r>
            <a:r>
              <a:rPr lang="ar-IQ" sz="2400" b="1" dirty="0">
                <a:latin typeface="Calibri" panose="020F0502020204030204" pitchFamily="34" charset="0"/>
                <a:ea typeface="Calibri" panose="020F0502020204030204" pitchFamily="34" charset="0"/>
              </a:rPr>
              <a:t>المختلط.سواءاً بزواج اجنبية من عراقي أو بزواج أجنبي من عراقية والإقامة لمدة (5) سنوات اضافة الى الشروط الأخرى.</a:t>
            </a:r>
            <a:endParaRPr lang="en-US" sz="2400" b="1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r">
              <a:lnSpc>
                <a:spcPct val="150000"/>
              </a:lnSpc>
              <a:spcAft>
                <a:spcPts val="800"/>
              </a:spcAft>
            </a:pPr>
            <a:r>
              <a:rPr lang="ar-IQ" sz="2400" b="1" dirty="0">
                <a:latin typeface="Calibri" panose="020F0502020204030204" pitchFamily="34" charset="0"/>
                <a:ea typeface="Calibri" panose="020F0502020204030204" pitchFamily="34" charset="0"/>
              </a:rPr>
              <a:t>ثالثا- الولادة المضاعفة بولادة الأب والإبن في العراق مع  توفر الشروط الأخرى.</a:t>
            </a:r>
            <a:endParaRPr lang="en-US" sz="2400" b="1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r">
              <a:lnSpc>
                <a:spcPct val="150000"/>
              </a:lnSpc>
              <a:spcAft>
                <a:spcPts val="800"/>
              </a:spcAft>
            </a:pPr>
            <a:r>
              <a:rPr lang="ar-IQ" sz="2400" b="1" dirty="0">
                <a:latin typeface="Calibri" panose="020F0502020204030204" pitchFamily="34" charset="0"/>
                <a:ea typeface="Calibri" panose="020F0502020204030204" pitchFamily="34" charset="0"/>
              </a:rPr>
              <a:t>رابعا-التبعية بسبب صغر السن.بإكتساب من لم يبلغ سن الرشد للجنسية تبعاً لتجنّس والده.</a:t>
            </a:r>
            <a:endParaRPr lang="en-US" sz="2400" b="1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r">
              <a:lnSpc>
                <a:spcPct val="150000"/>
              </a:lnSpc>
              <a:spcAft>
                <a:spcPts val="800"/>
              </a:spcAft>
            </a:pPr>
            <a:r>
              <a:rPr lang="ar-IQ" sz="2400" b="1" dirty="0" smtClean="0">
                <a:latin typeface="Calibri" panose="020F0502020204030204" pitchFamily="34" charset="0"/>
                <a:ea typeface="Calibri" panose="020F0502020204030204" pitchFamily="34" charset="0"/>
              </a:rPr>
              <a:t>خامسا-إكتساب </a:t>
            </a:r>
            <a:r>
              <a:rPr lang="ar-IQ" sz="2400" b="1" dirty="0">
                <a:latin typeface="Calibri" panose="020F0502020204030204" pitchFamily="34" charset="0"/>
                <a:ea typeface="Calibri" panose="020F0502020204030204" pitchFamily="34" charset="0"/>
              </a:rPr>
              <a:t>الجنسية لمن يولد في خارج العراق من أم عراقية وأب مجهول أوعديم الجنسية.</a:t>
            </a:r>
            <a:endParaRPr lang="en-US" sz="2400" b="1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r>
              <a:rPr lang="ar-IQ" sz="2400" b="1" dirty="0" smtClean="0">
                <a:latin typeface="Calibri" panose="020F0502020204030204" pitchFamily="34" charset="0"/>
                <a:ea typeface="Calibri" panose="020F0502020204030204" pitchFamily="34" charset="0"/>
              </a:rPr>
              <a:t>                         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16086487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146412" y="746794"/>
            <a:ext cx="8079474" cy="6370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ar-IQ" sz="2400" b="1" dirty="0" smtClean="0">
                <a:latin typeface="Calibri" panose="020F0502020204030204" pitchFamily="34" charset="0"/>
                <a:ea typeface="Calibri" panose="020F0502020204030204" pitchFamily="34" charset="0"/>
              </a:rPr>
              <a:t>تتمة أسباب إكتساب الجنسية</a:t>
            </a:r>
          </a:p>
          <a:p>
            <a:pPr algn="ctr"/>
            <a:endParaRPr lang="ar-IQ" sz="2400" b="1" dirty="0" smtClean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algn="r"/>
            <a:r>
              <a:rPr lang="ar-IQ" sz="2400" b="1" dirty="0" smtClean="0">
                <a:latin typeface="Calibri" panose="020F0502020204030204" pitchFamily="34" charset="0"/>
                <a:ea typeface="Calibri" panose="020F0502020204030204" pitchFamily="34" charset="0"/>
              </a:rPr>
              <a:t>سادسا-أكتساب الجنسية على أساس إداء خدمة نافعة للبلاد.</a:t>
            </a:r>
          </a:p>
          <a:p>
            <a:pPr algn="r"/>
            <a:r>
              <a:rPr lang="ar-IQ" sz="2400" b="1" dirty="0" smtClean="0">
                <a:latin typeface="Calibri" panose="020F0502020204030204" pitchFamily="34" charset="0"/>
                <a:ea typeface="Calibri" panose="020F0502020204030204" pitchFamily="34" charset="0"/>
              </a:rPr>
              <a:t>   </a:t>
            </a:r>
          </a:p>
          <a:p>
            <a:pPr algn="r"/>
            <a:r>
              <a:rPr lang="ar-IQ" sz="2400" b="1" dirty="0" smtClean="0">
                <a:latin typeface="Calibri" panose="020F0502020204030204" pitchFamily="34" charset="0"/>
                <a:ea typeface="Calibri" panose="020F0502020204030204" pitchFamily="34" charset="0"/>
              </a:rPr>
              <a:t>مع ملاحظة مايلي:</a:t>
            </a:r>
          </a:p>
          <a:p>
            <a:pPr algn="r"/>
            <a:r>
              <a:rPr lang="ar-IQ" sz="2400" b="1" dirty="0" smtClean="0"/>
              <a:t> </a:t>
            </a:r>
            <a:endParaRPr lang="en-US" sz="2400" b="1" dirty="0" smtClean="0"/>
          </a:p>
          <a:p>
            <a:pPr algn="r"/>
            <a:r>
              <a:rPr lang="ar-IQ" sz="2400" b="1" dirty="0" smtClean="0"/>
              <a:t>-عدم جواز منح الجنسية العراقية للفلسطينيين ضماناً لحق العودة لبلادهم.</a:t>
            </a:r>
          </a:p>
          <a:p>
            <a:pPr algn="r"/>
            <a:endParaRPr lang="en-US" sz="2400" b="1" dirty="0" smtClean="0"/>
          </a:p>
          <a:p>
            <a:pPr algn="r"/>
            <a:r>
              <a:rPr lang="ar-IQ" sz="2400" b="1" dirty="0" smtClean="0"/>
              <a:t>-لايجوز منح الجنسية العراقية لأغراض سياسة التوطين السكاني المخل بالتركيبة السكانية.</a:t>
            </a:r>
          </a:p>
          <a:p>
            <a:pPr algn="r"/>
            <a:endParaRPr lang="en-US" sz="2400" b="1" dirty="0" smtClean="0"/>
          </a:p>
          <a:p>
            <a:pPr algn="r"/>
            <a:r>
              <a:rPr lang="ar-IQ" sz="2400" b="1" dirty="0" smtClean="0"/>
              <a:t>- ولم يجز المشرع العراقي منح الجنسية على أساس التبني أو بسبب الهجرة الى العراق</a:t>
            </a:r>
            <a:r>
              <a:rPr lang="ar-IQ" sz="2400" b="1" dirty="0" smtClean="0">
                <a:latin typeface="Calibri" panose="020F0502020204030204" pitchFamily="34" charset="0"/>
                <a:ea typeface="Calibri" panose="020F0502020204030204" pitchFamily="34" charset="0"/>
              </a:rPr>
              <a:t> .                    </a:t>
            </a:r>
          </a:p>
          <a:p>
            <a:endParaRPr lang="ar-IQ" sz="2400" b="1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endParaRPr lang="ar-IQ" sz="2400" b="1" dirty="0" smtClean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endParaRPr lang="ar-IQ" sz="2400" b="1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r>
              <a:rPr lang="ar-IQ" sz="2400" b="1" dirty="0" smtClean="0"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030296538"/>
      </p:ext>
    </p:extLst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27</TotalTime>
  <Words>163</Words>
  <Application>Microsoft Office PowerPoint</Application>
  <PresentationFormat>Widescreen</PresentationFormat>
  <Paragraphs>28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0" baseType="lpstr">
      <vt:lpstr>Arial</vt:lpstr>
      <vt:lpstr>Calibri</vt:lpstr>
      <vt:lpstr>Tahoma</vt:lpstr>
      <vt:lpstr>Trebuchet MS</vt:lpstr>
      <vt:lpstr>Wingdings 3</vt:lpstr>
      <vt:lpstr>Facet</vt:lpstr>
      <vt:lpstr>الجنسية المكتسبة</vt:lpstr>
      <vt:lpstr>أسباب إكتساب الجنسية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الجنسية المكتسبة</dc:title>
  <dc:creator>Microsoft account</dc:creator>
  <cp:lastModifiedBy>Microsoft account</cp:lastModifiedBy>
  <cp:revision>4</cp:revision>
  <dcterms:created xsi:type="dcterms:W3CDTF">2024-03-23T22:46:02Z</dcterms:created>
  <dcterms:modified xsi:type="dcterms:W3CDTF">2024-03-24T00:06:21Z</dcterms:modified>
</cp:coreProperties>
</file>