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notesMasterIdLst>
    <p:notesMasterId r:id="rId36"/>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varScale="1">
        <p:scale>
          <a:sx n="66" d="100"/>
          <a:sy n="66" d="100"/>
        </p:scale>
        <p:origin x="-1506" y="-11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78D8B62-9A84-4D07-8420-FAF36A3B462E}" type="doc">
      <dgm:prSet loTypeId="urn:microsoft.com/office/officeart/2005/8/layout/arrow6" loCatId="relationship" qsTypeId="urn:microsoft.com/office/officeart/2005/8/quickstyle/simple1" qsCatId="simple" csTypeId="urn:microsoft.com/office/officeart/2005/8/colors/accent1_2" csCatId="accent1" phldr="1"/>
      <dgm:spPr/>
      <dgm:t>
        <a:bodyPr/>
        <a:lstStyle/>
        <a:p>
          <a:pPr rtl="1"/>
          <a:endParaRPr lang="ar-IQ"/>
        </a:p>
      </dgm:t>
    </dgm:pt>
    <dgm:pt modelId="{8F77DFF4-959F-4D98-9692-69FE43D14499}">
      <dgm:prSet phldrT="[نص]">
        <dgm:style>
          <a:lnRef idx="3">
            <a:schemeClr val="lt1"/>
          </a:lnRef>
          <a:fillRef idx="1">
            <a:schemeClr val="accent4"/>
          </a:fillRef>
          <a:effectRef idx="1">
            <a:schemeClr val="accent4"/>
          </a:effectRef>
          <a:fontRef idx="minor">
            <a:schemeClr val="lt1"/>
          </a:fontRef>
        </dgm:style>
      </dgm:prSet>
      <dgm:spPr/>
      <dgm:t>
        <a:bodyPr/>
        <a:lstStyle/>
        <a:p>
          <a:pPr rtl="1"/>
          <a:r>
            <a:rPr lang="ar-IQ" dirty="0" smtClean="0"/>
            <a:t>المحاضرة القادمة / الفصل السابع / الموظف الدولي</a:t>
          </a:r>
          <a:endParaRPr lang="ar-IQ" dirty="0"/>
        </a:p>
      </dgm:t>
    </dgm:pt>
    <dgm:pt modelId="{53791B7B-CE74-4D0F-8553-B1D1694FFD74}" type="parTrans" cxnId="{D907D32F-5FE8-4D25-9F8E-2CFE028045FF}">
      <dgm:prSet/>
      <dgm:spPr/>
      <dgm:t>
        <a:bodyPr/>
        <a:lstStyle/>
        <a:p>
          <a:pPr rtl="1"/>
          <a:endParaRPr lang="ar-IQ"/>
        </a:p>
      </dgm:t>
    </dgm:pt>
    <dgm:pt modelId="{A0FFBDEE-3642-453E-A473-3F8D55B6262C}" type="sibTrans" cxnId="{D907D32F-5FE8-4D25-9F8E-2CFE028045FF}">
      <dgm:prSet/>
      <dgm:spPr/>
      <dgm:t>
        <a:bodyPr/>
        <a:lstStyle/>
        <a:p>
          <a:pPr rtl="1"/>
          <a:endParaRPr lang="ar-IQ"/>
        </a:p>
      </dgm:t>
    </dgm:pt>
    <dgm:pt modelId="{F40E6563-4CCF-438B-8440-BD9A714EABD3}">
      <dgm:prSet phldrT="[نص]">
        <dgm:style>
          <a:lnRef idx="3">
            <a:schemeClr val="lt1"/>
          </a:lnRef>
          <a:fillRef idx="1">
            <a:schemeClr val="accent4"/>
          </a:fillRef>
          <a:effectRef idx="1">
            <a:schemeClr val="accent4"/>
          </a:effectRef>
          <a:fontRef idx="minor">
            <a:schemeClr val="lt1"/>
          </a:fontRef>
        </dgm:style>
      </dgm:prSet>
      <dgm:spPr/>
      <dgm:t>
        <a:bodyPr/>
        <a:lstStyle/>
        <a:p>
          <a:pPr rtl="1"/>
          <a:r>
            <a:rPr lang="ar-IQ" dirty="0" smtClean="0"/>
            <a:t>(15د)امتحان شفوي أو تحريري/ الفصل السادس/ سلطات المنظمات الدولية</a:t>
          </a:r>
          <a:endParaRPr lang="ar-IQ" dirty="0"/>
        </a:p>
      </dgm:t>
    </dgm:pt>
    <dgm:pt modelId="{61D9E309-2406-4518-9FF5-C34F0D2AB6F2}" type="parTrans" cxnId="{87FD50E2-E665-4607-9D09-085C8102926C}">
      <dgm:prSet/>
      <dgm:spPr/>
      <dgm:t>
        <a:bodyPr/>
        <a:lstStyle/>
        <a:p>
          <a:pPr rtl="1"/>
          <a:endParaRPr lang="ar-IQ"/>
        </a:p>
      </dgm:t>
    </dgm:pt>
    <dgm:pt modelId="{E4E8956A-FBF9-42F3-A14F-2B1668C55047}" type="sibTrans" cxnId="{87FD50E2-E665-4607-9D09-085C8102926C}">
      <dgm:prSet/>
      <dgm:spPr/>
      <dgm:t>
        <a:bodyPr/>
        <a:lstStyle/>
        <a:p>
          <a:pPr rtl="1"/>
          <a:endParaRPr lang="ar-IQ"/>
        </a:p>
      </dgm:t>
    </dgm:pt>
    <dgm:pt modelId="{45C9EC6A-D268-4871-A0F3-DAC9C79C1AD8}">
      <dgm:prSet/>
      <dgm:spPr/>
      <dgm:t>
        <a:bodyPr/>
        <a:lstStyle/>
        <a:p>
          <a:pPr rtl="1"/>
          <a:endParaRPr lang="ar-IQ"/>
        </a:p>
      </dgm:t>
    </dgm:pt>
    <dgm:pt modelId="{7738F5CF-9E4B-4CB5-82DE-A674D8E4A42D}" type="parTrans" cxnId="{F631FBD4-64AE-4C9C-9965-133207FBD954}">
      <dgm:prSet/>
      <dgm:spPr/>
      <dgm:t>
        <a:bodyPr/>
        <a:lstStyle/>
        <a:p>
          <a:pPr rtl="1"/>
          <a:endParaRPr lang="ar-IQ"/>
        </a:p>
      </dgm:t>
    </dgm:pt>
    <dgm:pt modelId="{3A487D07-8AC8-4D0D-9FF0-4E4DB144821B}" type="sibTrans" cxnId="{F631FBD4-64AE-4C9C-9965-133207FBD954}">
      <dgm:prSet/>
      <dgm:spPr/>
      <dgm:t>
        <a:bodyPr/>
        <a:lstStyle/>
        <a:p>
          <a:pPr rtl="1"/>
          <a:endParaRPr lang="ar-IQ"/>
        </a:p>
      </dgm:t>
    </dgm:pt>
    <dgm:pt modelId="{7FF55290-9CC2-4120-A663-98920C04154C}">
      <dgm:prSet/>
      <dgm:spPr/>
      <dgm:t>
        <a:bodyPr/>
        <a:lstStyle/>
        <a:p>
          <a:pPr rtl="1"/>
          <a:endParaRPr lang="ar-IQ"/>
        </a:p>
      </dgm:t>
    </dgm:pt>
    <dgm:pt modelId="{25F8EC47-5610-432C-B53A-13B37AD637AD}" type="parTrans" cxnId="{AB2D7969-99E9-415D-8622-264C2CA3D246}">
      <dgm:prSet/>
      <dgm:spPr/>
      <dgm:t>
        <a:bodyPr/>
        <a:lstStyle/>
        <a:p>
          <a:pPr rtl="1"/>
          <a:endParaRPr lang="ar-IQ"/>
        </a:p>
      </dgm:t>
    </dgm:pt>
    <dgm:pt modelId="{8B3DD656-8F12-4163-97A0-DD2DE948E978}" type="sibTrans" cxnId="{AB2D7969-99E9-415D-8622-264C2CA3D246}">
      <dgm:prSet/>
      <dgm:spPr/>
      <dgm:t>
        <a:bodyPr/>
        <a:lstStyle/>
        <a:p>
          <a:pPr rtl="1"/>
          <a:endParaRPr lang="ar-IQ"/>
        </a:p>
      </dgm:t>
    </dgm:pt>
    <dgm:pt modelId="{34AB670E-AABC-4D7F-B169-2BB5FB5978F5}" type="pres">
      <dgm:prSet presAssocID="{778D8B62-9A84-4D07-8420-FAF36A3B462E}" presName="compositeShape" presStyleCnt="0">
        <dgm:presLayoutVars>
          <dgm:chMax val="2"/>
          <dgm:dir/>
          <dgm:resizeHandles val="exact"/>
        </dgm:presLayoutVars>
      </dgm:prSet>
      <dgm:spPr/>
      <dgm:t>
        <a:bodyPr/>
        <a:lstStyle/>
        <a:p>
          <a:pPr rtl="1"/>
          <a:endParaRPr lang="ar-IQ"/>
        </a:p>
      </dgm:t>
    </dgm:pt>
    <dgm:pt modelId="{C1AEC3AB-273B-4509-9C58-82708131EEAC}" type="pres">
      <dgm:prSet presAssocID="{778D8B62-9A84-4D07-8420-FAF36A3B462E}" presName="ribbon" presStyleLbl="node1" presStyleIdx="0" presStyleCnt="1"/>
      <dgm:spPr/>
    </dgm:pt>
    <dgm:pt modelId="{21941098-C29E-44AD-88F0-20E73F7CE75B}" type="pres">
      <dgm:prSet presAssocID="{778D8B62-9A84-4D07-8420-FAF36A3B462E}" presName="leftArrowText" presStyleLbl="node1" presStyleIdx="0" presStyleCnt="1" custScaleY="103830">
        <dgm:presLayoutVars>
          <dgm:chMax val="0"/>
          <dgm:bulletEnabled val="1"/>
        </dgm:presLayoutVars>
      </dgm:prSet>
      <dgm:spPr/>
      <dgm:t>
        <a:bodyPr/>
        <a:lstStyle/>
        <a:p>
          <a:pPr rtl="1"/>
          <a:endParaRPr lang="ar-IQ"/>
        </a:p>
      </dgm:t>
    </dgm:pt>
    <dgm:pt modelId="{53659352-3AE2-4062-8CAB-97C01D20D01A}" type="pres">
      <dgm:prSet presAssocID="{778D8B62-9A84-4D07-8420-FAF36A3B462E}" presName="rightArrowText" presStyleLbl="node1" presStyleIdx="0" presStyleCnt="1" custScaleY="97709">
        <dgm:presLayoutVars>
          <dgm:chMax val="0"/>
          <dgm:bulletEnabled val="1"/>
        </dgm:presLayoutVars>
      </dgm:prSet>
      <dgm:spPr/>
      <dgm:t>
        <a:bodyPr/>
        <a:lstStyle/>
        <a:p>
          <a:pPr rtl="1"/>
          <a:endParaRPr lang="ar-IQ"/>
        </a:p>
      </dgm:t>
    </dgm:pt>
  </dgm:ptLst>
  <dgm:cxnLst>
    <dgm:cxn modelId="{76A8C447-7501-4F3F-9B03-F0D82EC28679}" type="presOf" srcId="{778D8B62-9A84-4D07-8420-FAF36A3B462E}" destId="{34AB670E-AABC-4D7F-B169-2BB5FB5978F5}" srcOrd="0" destOrd="0" presId="urn:microsoft.com/office/officeart/2005/8/layout/arrow6"/>
    <dgm:cxn modelId="{D907D32F-5FE8-4D25-9F8E-2CFE028045FF}" srcId="{778D8B62-9A84-4D07-8420-FAF36A3B462E}" destId="{8F77DFF4-959F-4D98-9692-69FE43D14499}" srcOrd="0" destOrd="0" parTransId="{53791B7B-CE74-4D0F-8553-B1D1694FFD74}" sibTransId="{A0FFBDEE-3642-453E-A473-3F8D55B6262C}"/>
    <dgm:cxn modelId="{7B3FF089-DED4-4C5F-9DE0-E585F89430CF}" type="presOf" srcId="{8F77DFF4-959F-4D98-9692-69FE43D14499}" destId="{21941098-C29E-44AD-88F0-20E73F7CE75B}" srcOrd="0" destOrd="0" presId="urn:microsoft.com/office/officeart/2005/8/layout/arrow6"/>
    <dgm:cxn modelId="{A5450253-0D09-4FC4-B9DF-C85C77AF30B8}" type="presOf" srcId="{F40E6563-4CCF-438B-8440-BD9A714EABD3}" destId="{53659352-3AE2-4062-8CAB-97C01D20D01A}" srcOrd="0" destOrd="0" presId="urn:microsoft.com/office/officeart/2005/8/layout/arrow6"/>
    <dgm:cxn modelId="{AB2D7969-99E9-415D-8622-264C2CA3D246}" srcId="{778D8B62-9A84-4D07-8420-FAF36A3B462E}" destId="{7FF55290-9CC2-4120-A663-98920C04154C}" srcOrd="3" destOrd="0" parTransId="{25F8EC47-5610-432C-B53A-13B37AD637AD}" sibTransId="{8B3DD656-8F12-4163-97A0-DD2DE948E978}"/>
    <dgm:cxn modelId="{87FD50E2-E665-4607-9D09-085C8102926C}" srcId="{778D8B62-9A84-4D07-8420-FAF36A3B462E}" destId="{F40E6563-4CCF-438B-8440-BD9A714EABD3}" srcOrd="1" destOrd="0" parTransId="{61D9E309-2406-4518-9FF5-C34F0D2AB6F2}" sibTransId="{E4E8956A-FBF9-42F3-A14F-2B1668C55047}"/>
    <dgm:cxn modelId="{F631FBD4-64AE-4C9C-9965-133207FBD954}" srcId="{778D8B62-9A84-4D07-8420-FAF36A3B462E}" destId="{45C9EC6A-D268-4871-A0F3-DAC9C79C1AD8}" srcOrd="2" destOrd="0" parTransId="{7738F5CF-9E4B-4CB5-82DE-A674D8E4A42D}" sibTransId="{3A487D07-8AC8-4D0D-9FF0-4E4DB144821B}"/>
    <dgm:cxn modelId="{059924E3-0BF8-4190-8C48-4F27B7819C5A}" type="presParOf" srcId="{34AB670E-AABC-4D7F-B169-2BB5FB5978F5}" destId="{C1AEC3AB-273B-4509-9C58-82708131EEAC}" srcOrd="0" destOrd="0" presId="urn:microsoft.com/office/officeart/2005/8/layout/arrow6"/>
    <dgm:cxn modelId="{68C09989-6CD1-456E-B46C-9A78079EEAD8}" type="presParOf" srcId="{34AB670E-AABC-4D7F-B169-2BB5FB5978F5}" destId="{21941098-C29E-44AD-88F0-20E73F7CE75B}" srcOrd="1" destOrd="0" presId="urn:microsoft.com/office/officeart/2005/8/layout/arrow6"/>
    <dgm:cxn modelId="{77CF75D9-406E-417F-A666-5C55DA153178}" type="presParOf" srcId="{34AB670E-AABC-4D7F-B169-2BB5FB5978F5}" destId="{53659352-3AE2-4062-8CAB-97C01D20D01A}" srcOrd="2" destOrd="0" presId="urn:microsoft.com/office/officeart/2005/8/layout/arrow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arrow6">
  <dgm:title val=""/>
  <dgm:desc val=""/>
  <dgm:catLst>
    <dgm:cat type="relationship" pri="4000"/>
    <dgm:cat type="process" pri="29000"/>
  </dgm:catLst>
  <dgm:sampData>
    <dgm:dataModel>
      <dgm:ptLst>
        <dgm:pt modelId="0" type="doc"/>
        <dgm:pt modelId="1">
          <dgm:prSet phldr="1"/>
        </dgm:pt>
        <dgm:pt modelId="2">
          <dgm:prSet phldr="1"/>
        </dgm:pt>
      </dgm:ptLst>
      <dgm:cxnLst>
        <dgm:cxn modelId="4" srcId="0" destId="1" srcOrd="0" destOrd="0"/>
        <dgm:cxn modelId="5" srcId="0" destId="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Lst>
      <dgm:cxnLst>
        <dgm:cxn modelId="3" srcId="0" destId="1" srcOrd="0" destOrd="0"/>
        <dgm:cxn modelId="4" srcId="0" destId="2" srcOrd="1" destOrd="0"/>
      </dgm:cxnLst>
      <dgm:bg/>
      <dgm:whole/>
    </dgm:dataModel>
  </dgm:clrData>
  <dgm:layoutNode name="compositeShape">
    <dgm:varLst>
      <dgm:chMax val="2"/>
      <dgm:dir/>
      <dgm:resizeHandles val="exact"/>
    </dgm:varLst>
    <dgm:alg type="composite">
      <dgm:param type="horzAlign" val="ctr"/>
      <dgm:param type="vertAlign" val="mid"/>
      <dgm:param type="ar" val="2.5"/>
    </dgm:alg>
    <dgm:shape xmlns:r="http://schemas.openxmlformats.org/officeDocument/2006/relationships" r:blip="">
      <dgm:adjLst/>
    </dgm:shape>
    <dgm:presOf/>
    <dgm:constrLst>
      <dgm:constr type="primFontSz" for="des" ptType="node" op="equ"/>
      <dgm:constr type="w" for="ch" forName="ribbon" refType="h" refFor="ch" refForName="ribbon" fact="2.5"/>
      <dgm:constr type="h" for="ch" forName="leftArrowText" refType="h" fact="0.49"/>
      <dgm:constr type="ctrY" for="ch" forName="leftArrowText" refType="ctrY" refFor="ch" refForName="ribbon"/>
      <dgm:constr type="ctrYOff" for="ch" forName="leftArrowText" refType="h" refFor="ch" refForName="ribbon" fact="-0.08"/>
      <dgm:constr type="l" for="ch" forName="leftArrowText" refType="w" refFor="ch" refForName="ribbon" fact="0.12"/>
      <dgm:constr type="r" for="ch" forName="leftArrowText" refType="w" refFor="ch" refForName="ribbon" fact="0.45"/>
      <dgm:constr type="h" for="ch" forName="rightArrowText" refType="h" fact="0.49"/>
      <dgm:constr type="ctrY" for="ch" forName="rightArrowText" refType="ctrY" refFor="ch" refForName="ribbon"/>
      <dgm:constr type="ctrYOff" for="ch" forName="rightArrowText" refType="h" refFor="ch" refForName="ribbon" fact="0.08"/>
      <dgm:constr type="l" for="ch" forName="rightArrowText" refType="w" refFor="ch" refForName="ribbon" fact="0.5"/>
      <dgm:constr type="r" for="ch" forName="rightArrowText" refType="w" refFor="ch" refForName="ribbon" fact="0.89"/>
    </dgm:constrLst>
    <dgm:ruleLst/>
    <dgm:choose name="Name0">
      <dgm:if name="Name1" axis="ch" ptType="node" func="cnt" op="gte" val="1">
        <dgm:layoutNode name="ribbon" styleLbl="node1">
          <dgm:alg type="sp"/>
          <dgm:shape xmlns:r="http://schemas.openxmlformats.org/officeDocument/2006/relationships" type="leftRightRibbon" r:blip="">
            <dgm:adjLst/>
          </dgm:shape>
          <dgm:presOf/>
          <dgm:constrLst/>
          <dgm:ruleLst/>
        </dgm:layoutNode>
        <dgm:layoutNode name="leftArrowText" styleLbl="node1">
          <dgm:varLst>
            <dgm:chMax val="0"/>
            <dgm:bulletEnabled val="1"/>
          </dgm:varLst>
          <dgm:alg type="tx">
            <dgm:param type="txAnchorVertCh" val="mid"/>
          </dgm:alg>
          <dgm:shape xmlns:r="http://schemas.openxmlformats.org/officeDocument/2006/relationships" type="rect" r:blip="" hideGeom="1">
            <dgm:adjLst/>
          </dgm:shape>
          <dgm:choose name="Name2">
            <dgm:if name="Name3" func="var" arg="dir" op="equ" val="norm">
              <dgm:presOf axis="ch desOrSelf" ptType="node node" st="1 1" cnt="1 0"/>
            </dgm:if>
            <dgm:else name="Name4">
              <dgm:presOf axis="ch desOrSelf" ptType="node node" st="2 1" cnt="1 0"/>
            </dgm:else>
          </dgm:choose>
          <dgm:constrLst>
            <dgm:constr type="primFontSz" val="65"/>
            <dgm:constr type="tMarg" refType="primFontSz" fact="0.28"/>
            <dgm:constr type="lMarg"/>
            <dgm:constr type="bMarg" refType="primFontSz" fact="0.3"/>
            <dgm:constr type="rMarg"/>
          </dgm:constrLst>
          <dgm:ruleLst>
            <dgm:rule type="primFontSz" val="5" fact="NaN" max="NaN"/>
          </dgm:ruleLst>
        </dgm:layoutNode>
        <dgm:layoutNode name="rightArrowText" styleLbl="node1">
          <dgm:varLst>
            <dgm:chMax val="0"/>
            <dgm:bulletEnabled val="1"/>
          </dgm:varLst>
          <dgm:alg type="tx">
            <dgm:param type="txAnchorVertCh" val="mid"/>
          </dgm:alg>
          <dgm:shape xmlns:r="http://schemas.openxmlformats.org/officeDocument/2006/relationships" type="rect" r:blip="" hideGeom="1">
            <dgm:adjLst/>
          </dgm:shape>
          <dgm:choose name="Name5">
            <dgm:if name="Name6" func="var" arg="dir" op="equ" val="norm">
              <dgm:presOf axis="ch desOrSelf" ptType="node node" st="2 1" cnt="1 0"/>
            </dgm:if>
            <dgm:else name="Name7">
              <dgm:presOf axis="ch desOrSelf" ptType="node node" st="1 1" cnt="1 0"/>
            </dgm:else>
          </dgm:choose>
          <dgm:constrLst>
            <dgm:constr type="primFontSz" val="65"/>
            <dgm:constr type="tMarg" refType="primFontSz" fact="0.28"/>
            <dgm:constr type="lMarg"/>
            <dgm:constr type="bMarg" refType="primFontSz" fact="0.3"/>
            <dgm:constr type="rMarg"/>
          </dgm:constrLst>
          <dgm:ruleLst>
            <dgm:rule type="primFontSz" val="5" fact="NaN" max="NaN"/>
          </dgm:ruleLst>
        </dgm:layoutNode>
      </dgm:if>
      <dgm:else name="Name8"/>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IQ"/>
          </a:p>
        </p:txBody>
      </p:sp>
      <p:sp>
        <p:nvSpPr>
          <p:cNvPr id="3" name="عنصر نائب للتاريخ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ACA85AE8-3D92-4687-AF8D-817D0A063447}" type="datetimeFigureOut">
              <a:rPr lang="ar-IQ" smtClean="0"/>
              <a:t>04/08/1445</a:t>
            </a:fld>
            <a:endParaRPr lang="ar-IQ"/>
          </a:p>
        </p:txBody>
      </p:sp>
      <p:sp>
        <p:nvSpPr>
          <p:cNvPr id="4" name="عنصر نائب لصورة الشريحة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IQ"/>
          </a:p>
        </p:txBody>
      </p:sp>
      <p:sp>
        <p:nvSpPr>
          <p:cNvPr id="5" name="عنصر نائب للملاحظات 4"/>
          <p:cNvSpPr>
            <a:spLocks noGrp="1"/>
          </p:cNvSpPr>
          <p:nvPr>
            <p:ph type="body" sz="quarter" idx="3"/>
          </p:nvPr>
        </p:nvSpPr>
        <p:spPr>
          <a:xfrm>
            <a:off x="685800" y="4343400"/>
            <a:ext cx="5486400" cy="4114800"/>
          </a:xfrm>
          <a:prstGeom prst="rect">
            <a:avLst/>
          </a:prstGeom>
        </p:spPr>
        <p:txBody>
          <a:bodyPr vert="horz" lIns="91440" tIns="45720" rIns="91440" bIns="45720" rtlCol="1"/>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6" name="عنصر نائب للتذييل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IQ"/>
          </a:p>
        </p:txBody>
      </p:sp>
      <p:sp>
        <p:nvSpPr>
          <p:cNvPr id="7" name="عنصر نائب لرقم الشريحة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4DDD6723-A019-4C62-A85D-119F2EE01D4A}" type="slidenum">
              <a:rPr lang="ar-IQ" smtClean="0"/>
              <a:t>‹#›</a:t>
            </a:fld>
            <a:endParaRPr lang="ar-IQ"/>
          </a:p>
        </p:txBody>
      </p:sp>
    </p:spTree>
    <p:extLst>
      <p:ext uri="{BB962C8B-B14F-4D97-AF65-F5344CB8AC3E}">
        <p14:creationId xmlns:p14="http://schemas.microsoft.com/office/powerpoint/2010/main" val="3408973661"/>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endParaRPr lang="ar-IQ" dirty="0"/>
          </a:p>
        </p:txBody>
      </p:sp>
      <p:sp>
        <p:nvSpPr>
          <p:cNvPr id="4" name="عنصر نائب لرقم الشريحة 3"/>
          <p:cNvSpPr>
            <a:spLocks noGrp="1"/>
          </p:cNvSpPr>
          <p:nvPr>
            <p:ph type="sldNum" sz="quarter" idx="10"/>
          </p:nvPr>
        </p:nvSpPr>
        <p:spPr/>
        <p:txBody>
          <a:bodyPr/>
          <a:lstStyle/>
          <a:p>
            <a:fld id="{4DDD6723-A019-4C62-A85D-119F2EE01D4A}" type="slidenum">
              <a:rPr lang="ar-IQ" smtClean="0"/>
              <a:t>4</a:t>
            </a:fld>
            <a:endParaRPr lang="ar-IQ"/>
          </a:p>
        </p:txBody>
      </p:sp>
    </p:spTree>
    <p:extLst>
      <p:ext uri="{BB962C8B-B14F-4D97-AF65-F5344CB8AC3E}">
        <p14:creationId xmlns:p14="http://schemas.microsoft.com/office/powerpoint/2010/main" val="21434819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t>04/08/1445</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t>04/08/1445</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t>04/08/1445</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t>04/08/1445</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1B8ABB09-4A1D-463E-8065-109CC2B7EFAA}" type="datetimeFigureOut">
              <a:rPr lang="ar-SA" smtClean="0"/>
              <a:t>04/08/1445</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p>
            <a:fld id="{1B8ABB09-4A1D-463E-8065-109CC2B7EFAA}" type="datetimeFigureOut">
              <a:rPr lang="ar-SA" smtClean="0"/>
              <a:t>04/08/1445</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p>
            <a:fld id="{1B8ABB09-4A1D-463E-8065-109CC2B7EFAA}" type="datetimeFigureOut">
              <a:rPr lang="ar-SA" smtClean="0"/>
              <a:t>04/08/1445</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p>
            <a:fld id="{1B8ABB09-4A1D-463E-8065-109CC2B7EFAA}" type="datetimeFigureOut">
              <a:rPr lang="ar-SA" smtClean="0"/>
              <a:t>04/08/1445</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1B8ABB09-4A1D-463E-8065-109CC2B7EFAA}" type="datetimeFigureOut">
              <a:rPr lang="ar-SA" smtClean="0"/>
              <a:t>04/08/1445</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1B8ABB09-4A1D-463E-8065-109CC2B7EFAA}" type="datetimeFigureOut">
              <a:rPr lang="ar-SA" smtClean="0"/>
              <a:t>04/08/1445</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1B8ABB09-4A1D-463E-8065-109CC2B7EFAA}" type="datetimeFigureOut">
              <a:rPr lang="ar-SA" smtClean="0"/>
              <a:t>04/08/1445</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1B8ABB09-4A1D-463E-8065-109CC2B7EFAA}" type="datetimeFigureOut">
              <a:rPr lang="ar-SA" smtClean="0"/>
              <a:t>04/08/1445</a:t>
            </a:fld>
            <a:endParaRPr lang="ar-SA"/>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0B34F065-1154-456A-91E3-76DE8E75E17B}" type="slidenum">
              <a:rPr lang="ar-SA" smtClean="0"/>
              <a:t>‹#›</a:t>
            </a:fld>
            <a:endParaRPr lang="ar-SA"/>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1268759"/>
            <a:ext cx="7772400" cy="2088233"/>
          </a:xfrm>
        </p:spPr>
        <p:style>
          <a:lnRef idx="3">
            <a:schemeClr val="lt1"/>
          </a:lnRef>
          <a:fillRef idx="1">
            <a:schemeClr val="accent4"/>
          </a:fillRef>
          <a:effectRef idx="1">
            <a:schemeClr val="accent4"/>
          </a:effectRef>
          <a:fontRef idx="minor">
            <a:schemeClr val="lt1"/>
          </a:fontRef>
        </p:style>
        <p:txBody>
          <a:bodyPr>
            <a:normAutofit fontScale="90000"/>
          </a:bodyPr>
          <a:lstStyle/>
          <a:p>
            <a:r>
              <a:rPr lang="ar-IQ" dirty="0" smtClean="0"/>
              <a:t/>
            </a:r>
            <a:br>
              <a:rPr lang="ar-IQ" dirty="0" smtClean="0"/>
            </a:br>
            <a:r>
              <a:rPr lang="ar-IQ" dirty="0" smtClean="0"/>
              <a:t>كلية </a:t>
            </a:r>
            <a:r>
              <a:rPr lang="ar-IQ" dirty="0"/>
              <a:t>المنصور الجامعة / قسم القانون محاضرات في مادة المنظمات الدولية</a:t>
            </a:r>
            <a:br>
              <a:rPr lang="ar-IQ" dirty="0"/>
            </a:br>
            <a:r>
              <a:rPr lang="ar-IQ" dirty="0"/>
              <a:t>لطلبة المرحلة الرابعة قانون</a:t>
            </a:r>
            <a:br>
              <a:rPr lang="ar-IQ" dirty="0"/>
            </a:br>
            <a:endParaRPr lang="ar-IQ" dirty="0"/>
          </a:p>
        </p:txBody>
      </p:sp>
      <p:sp>
        <p:nvSpPr>
          <p:cNvPr id="3" name="عنوان فرعي 2"/>
          <p:cNvSpPr>
            <a:spLocks noGrp="1"/>
          </p:cNvSpPr>
          <p:nvPr>
            <p:ph type="subTitle" idx="1"/>
          </p:nvPr>
        </p:nvSpPr>
        <p:spPr/>
        <p:style>
          <a:lnRef idx="1">
            <a:schemeClr val="accent4"/>
          </a:lnRef>
          <a:fillRef idx="2">
            <a:schemeClr val="accent4"/>
          </a:fillRef>
          <a:effectRef idx="1">
            <a:schemeClr val="accent4"/>
          </a:effectRef>
          <a:fontRef idx="minor">
            <a:schemeClr val="dk1"/>
          </a:fontRef>
        </p:style>
        <p:txBody>
          <a:bodyPr/>
          <a:lstStyle/>
          <a:p>
            <a:r>
              <a:rPr lang="ar-IQ" dirty="0" smtClean="0"/>
              <a:t>مدرس المادة</a:t>
            </a:r>
          </a:p>
          <a:p>
            <a:r>
              <a:rPr lang="ar-IQ" dirty="0" smtClean="0"/>
              <a:t>د. عماد عبيد جاسم</a:t>
            </a:r>
            <a:endParaRPr lang="ar-IQ"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271395" y="44624"/>
            <a:ext cx="1189037" cy="11826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7544" y="44625"/>
            <a:ext cx="1536700" cy="11826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7764285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5"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anim calcmode="lin" valueType="num">
                                      <p:cBhvr>
                                        <p:cTn id="8" dur="2000" fill="hold"/>
                                        <p:tgtEl>
                                          <p:spTgt spid="2"/>
                                        </p:tgtEl>
                                        <p:attrNameLst>
                                          <p:attrName>ppt_w</p:attrName>
                                        </p:attrNameLst>
                                      </p:cBhvr>
                                      <p:tavLst>
                                        <p:tav tm="0" fmla="#ppt_w*sin(2.5*pi*$)">
                                          <p:val>
                                            <p:fltVal val="0"/>
                                          </p:val>
                                        </p:tav>
                                        <p:tav tm="100000">
                                          <p:val>
                                            <p:fltVal val="1"/>
                                          </p:val>
                                        </p:tav>
                                      </p:tavLst>
                                    </p:anim>
                                    <p:anim calcmode="lin" valueType="num">
                                      <p:cBhvr>
                                        <p:cTn id="9" dur="2000" fill="hold"/>
                                        <p:tgtEl>
                                          <p:spTgt spid="2"/>
                                        </p:tgtEl>
                                        <p:attrNameLst>
                                          <p:attrName>ppt_h</p:attrName>
                                        </p:attrNameLst>
                                      </p:cBhvr>
                                      <p:tavLst>
                                        <p:tav tm="0">
                                          <p:val>
                                            <p:strVal val="#ppt_h"/>
                                          </p:val>
                                        </p:tav>
                                        <p:tav tm="100000">
                                          <p:val>
                                            <p:strVal val="#ppt_h"/>
                                          </p:val>
                                        </p:tav>
                                      </p:tavLst>
                                    </p:anim>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grpId="0" nodeType="clickEffect">
                                  <p:stCondLst>
                                    <p:cond delay="0"/>
                                  </p:stCondLst>
                                  <p:childTnLst>
                                    <p:set>
                                      <p:cBhvr>
                                        <p:cTn id="13" dur="1" fill="hold">
                                          <p:stCondLst>
                                            <p:cond delay="0"/>
                                          </p:stCondLst>
                                        </p:cTn>
                                        <p:tgtEl>
                                          <p:spTgt spid="3">
                                            <p:bg/>
                                          </p:spTgt>
                                        </p:tgtEl>
                                        <p:attrNameLst>
                                          <p:attrName>style.visibility</p:attrName>
                                        </p:attrNameLst>
                                      </p:cBhvr>
                                      <p:to>
                                        <p:strVal val="visible"/>
                                      </p:to>
                                    </p:set>
                                    <p:anim calcmode="lin" valueType="num">
                                      <p:cBhvr>
                                        <p:cTn id="14" dur="500" fill="hold"/>
                                        <p:tgtEl>
                                          <p:spTgt spid="3">
                                            <p:bg/>
                                          </p:spTgt>
                                        </p:tgtEl>
                                        <p:attrNameLst>
                                          <p:attrName>ppt_w</p:attrName>
                                        </p:attrNameLst>
                                      </p:cBhvr>
                                      <p:tavLst>
                                        <p:tav tm="0">
                                          <p:val>
                                            <p:fltVal val="0"/>
                                          </p:val>
                                        </p:tav>
                                        <p:tav tm="100000">
                                          <p:val>
                                            <p:strVal val="#ppt_w"/>
                                          </p:val>
                                        </p:tav>
                                      </p:tavLst>
                                    </p:anim>
                                    <p:anim calcmode="lin" valueType="num">
                                      <p:cBhvr>
                                        <p:cTn id="15" dur="500" fill="hold"/>
                                        <p:tgtEl>
                                          <p:spTgt spid="3">
                                            <p:bg/>
                                          </p:spTgt>
                                        </p:tgtEl>
                                        <p:attrNameLst>
                                          <p:attrName>ppt_h</p:attrName>
                                        </p:attrNameLst>
                                      </p:cBhvr>
                                      <p:tavLst>
                                        <p:tav tm="0">
                                          <p:val>
                                            <p:fltVal val="0"/>
                                          </p:val>
                                        </p:tav>
                                        <p:tav tm="100000">
                                          <p:val>
                                            <p:strVal val="#ppt_h"/>
                                          </p:val>
                                        </p:tav>
                                      </p:tavLst>
                                    </p:anim>
                                    <p:animEffect transition="in" filter="fade">
                                      <p:cBhvr>
                                        <p:cTn id="16" dur="500"/>
                                        <p:tgtEl>
                                          <p:spTgt spid="3">
                                            <p:bg/>
                                          </p:spTgt>
                                        </p:tgtEl>
                                      </p:cBhvr>
                                    </p:animEffect>
                                  </p:childTnLst>
                                </p:cTn>
                              </p:par>
                            </p:childTnLst>
                          </p:cTn>
                        </p:par>
                      </p:childTnLst>
                    </p:cTn>
                  </p:par>
                  <p:par>
                    <p:cTn id="17" fill="hold">
                      <p:stCondLst>
                        <p:cond delay="indefinite"/>
                      </p:stCondLst>
                      <p:childTnLst>
                        <p:par>
                          <p:cTn id="18" fill="hold">
                            <p:stCondLst>
                              <p:cond delay="0"/>
                            </p:stCondLst>
                            <p:childTnLst>
                              <p:par>
                                <p:cTn id="19" presetID="53" presetClass="entr" presetSubtype="16" fill="hold" grpId="0" nodeType="clickEffect">
                                  <p:stCondLst>
                                    <p:cond delay="0"/>
                                  </p:stCondLst>
                                  <p:childTnLst>
                                    <p:set>
                                      <p:cBhvr>
                                        <p:cTn id="20" dur="1" fill="hold">
                                          <p:stCondLst>
                                            <p:cond delay="0"/>
                                          </p:stCondLst>
                                        </p:cTn>
                                        <p:tgtEl>
                                          <p:spTgt spid="3">
                                            <p:txEl>
                                              <p:pRg st="0" end="0"/>
                                            </p:txEl>
                                          </p:spTgt>
                                        </p:tgtEl>
                                        <p:attrNameLst>
                                          <p:attrName>style.visibility</p:attrName>
                                        </p:attrNameLst>
                                      </p:cBhvr>
                                      <p:to>
                                        <p:strVal val="visible"/>
                                      </p:to>
                                    </p:set>
                                    <p:anim calcmode="lin" valueType="num">
                                      <p:cBhvr>
                                        <p:cTn id="21" dur="500" fill="hold"/>
                                        <p:tgtEl>
                                          <p:spTgt spid="3">
                                            <p:txEl>
                                              <p:pRg st="0" end="0"/>
                                            </p:txEl>
                                          </p:spTgt>
                                        </p:tgtEl>
                                        <p:attrNameLst>
                                          <p:attrName>ppt_w</p:attrName>
                                        </p:attrNameLst>
                                      </p:cBhvr>
                                      <p:tavLst>
                                        <p:tav tm="0">
                                          <p:val>
                                            <p:fltVal val="0"/>
                                          </p:val>
                                        </p:tav>
                                        <p:tav tm="100000">
                                          <p:val>
                                            <p:strVal val="#ppt_w"/>
                                          </p:val>
                                        </p:tav>
                                      </p:tavLst>
                                    </p:anim>
                                    <p:anim calcmode="lin" valueType="num">
                                      <p:cBhvr>
                                        <p:cTn id="22" dur="500" fill="hold"/>
                                        <p:tgtEl>
                                          <p:spTgt spid="3">
                                            <p:txEl>
                                              <p:pRg st="0" end="0"/>
                                            </p:txEl>
                                          </p:spTgt>
                                        </p:tgtEl>
                                        <p:attrNameLst>
                                          <p:attrName>ppt_h</p:attrName>
                                        </p:attrNameLst>
                                      </p:cBhvr>
                                      <p:tavLst>
                                        <p:tav tm="0">
                                          <p:val>
                                            <p:fltVal val="0"/>
                                          </p:val>
                                        </p:tav>
                                        <p:tav tm="100000">
                                          <p:val>
                                            <p:strVal val="#ppt_h"/>
                                          </p:val>
                                        </p:tav>
                                      </p:tavLst>
                                    </p:anim>
                                    <p:animEffect transition="in" filter="fade">
                                      <p:cBhvr>
                                        <p:cTn id="23" dur="500"/>
                                        <p:tgtEl>
                                          <p:spTgt spid="3">
                                            <p:txEl>
                                              <p:pRg st="0" end="0"/>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53" presetClass="entr" presetSubtype="16" fill="hold" grpId="0" nodeType="clickEffect">
                                  <p:stCondLst>
                                    <p:cond delay="0"/>
                                  </p:stCondLst>
                                  <p:childTnLst>
                                    <p:set>
                                      <p:cBhvr>
                                        <p:cTn id="27" dur="1" fill="hold">
                                          <p:stCondLst>
                                            <p:cond delay="0"/>
                                          </p:stCondLst>
                                        </p:cTn>
                                        <p:tgtEl>
                                          <p:spTgt spid="3">
                                            <p:txEl>
                                              <p:pRg st="1" end="1"/>
                                            </p:txEl>
                                          </p:spTgt>
                                        </p:tgtEl>
                                        <p:attrNameLst>
                                          <p:attrName>style.visibility</p:attrName>
                                        </p:attrNameLst>
                                      </p:cBhvr>
                                      <p:to>
                                        <p:strVal val="visible"/>
                                      </p:to>
                                    </p:set>
                                    <p:anim calcmode="lin" valueType="num">
                                      <p:cBhvr>
                                        <p:cTn id="28" dur="500" fill="hold"/>
                                        <p:tgtEl>
                                          <p:spTgt spid="3">
                                            <p:txEl>
                                              <p:pRg st="1" end="1"/>
                                            </p:txEl>
                                          </p:spTgt>
                                        </p:tgtEl>
                                        <p:attrNameLst>
                                          <p:attrName>ppt_w</p:attrName>
                                        </p:attrNameLst>
                                      </p:cBhvr>
                                      <p:tavLst>
                                        <p:tav tm="0">
                                          <p:val>
                                            <p:fltVal val="0"/>
                                          </p:val>
                                        </p:tav>
                                        <p:tav tm="100000">
                                          <p:val>
                                            <p:strVal val="#ppt_w"/>
                                          </p:val>
                                        </p:tav>
                                      </p:tavLst>
                                    </p:anim>
                                    <p:anim calcmode="lin" valueType="num">
                                      <p:cBhvr>
                                        <p:cTn id="29" dur="500" fill="hold"/>
                                        <p:tgtEl>
                                          <p:spTgt spid="3">
                                            <p:txEl>
                                              <p:pRg st="1" end="1"/>
                                            </p:txEl>
                                          </p:spTgt>
                                        </p:tgtEl>
                                        <p:attrNameLst>
                                          <p:attrName>ppt_h</p:attrName>
                                        </p:attrNameLst>
                                      </p:cBhvr>
                                      <p:tavLst>
                                        <p:tav tm="0">
                                          <p:val>
                                            <p:fltVal val="0"/>
                                          </p:val>
                                        </p:tav>
                                        <p:tav tm="100000">
                                          <p:val>
                                            <p:strVal val="#ppt_h"/>
                                          </p:val>
                                        </p:tav>
                                      </p:tavLst>
                                    </p:anim>
                                    <p:animEffect transition="in" filter="fade">
                                      <p:cBhvr>
                                        <p:cTn id="30"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build="p"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style>
          <a:lnRef idx="3">
            <a:schemeClr val="lt1"/>
          </a:lnRef>
          <a:fillRef idx="1">
            <a:schemeClr val="accent4"/>
          </a:fillRef>
          <a:effectRef idx="1">
            <a:schemeClr val="accent4"/>
          </a:effectRef>
          <a:fontRef idx="minor">
            <a:schemeClr val="lt1"/>
          </a:fontRef>
        </p:style>
        <p:txBody>
          <a:bodyPr>
            <a:normAutofit fontScale="90000"/>
          </a:bodyPr>
          <a:lstStyle/>
          <a:p>
            <a:r>
              <a:rPr lang="ar-IQ" dirty="0"/>
              <a:t>قيود تحديد السلطات التي وضعتها الدول الأعضاء</a:t>
            </a:r>
            <a:br>
              <a:rPr lang="ar-IQ" dirty="0"/>
            </a:br>
            <a:r>
              <a:rPr lang="ar-IQ" dirty="0"/>
              <a:t>ثانيا- سلطة عقد الاتفاقات</a:t>
            </a:r>
          </a:p>
        </p:txBody>
      </p:sp>
      <p:sp>
        <p:nvSpPr>
          <p:cNvPr id="3" name="عنصر نائب للمحتوى 2"/>
          <p:cNvSpPr>
            <a:spLocks noGrp="1"/>
          </p:cNvSpPr>
          <p:nvPr>
            <p:ph idx="1"/>
          </p:nvPr>
        </p:nvSpPr>
        <p:spPr/>
        <p:style>
          <a:lnRef idx="1">
            <a:schemeClr val="accent4"/>
          </a:lnRef>
          <a:fillRef idx="2">
            <a:schemeClr val="accent4"/>
          </a:fillRef>
          <a:effectRef idx="1">
            <a:schemeClr val="accent4"/>
          </a:effectRef>
          <a:fontRef idx="minor">
            <a:schemeClr val="dk1"/>
          </a:fontRef>
        </p:style>
        <p:txBody>
          <a:bodyPr/>
          <a:lstStyle/>
          <a:p>
            <a:r>
              <a:rPr lang="ar-IQ" dirty="0" smtClean="0"/>
              <a:t>2- اتفاقات لا ينص عليها ميثاق المنظمة </a:t>
            </a:r>
          </a:p>
          <a:p>
            <a:r>
              <a:rPr lang="ar-IQ" dirty="0" smtClean="0">
                <a:solidFill>
                  <a:srgbClr val="FF0000"/>
                </a:solidFill>
              </a:rPr>
              <a:t>(اتفاقات غير مسماة)</a:t>
            </a:r>
            <a:r>
              <a:rPr lang="ar-IQ" dirty="0" smtClean="0"/>
              <a:t>  </a:t>
            </a:r>
          </a:p>
          <a:p>
            <a:r>
              <a:rPr lang="ar-IQ" dirty="0" smtClean="0"/>
              <a:t>تتناول الشؤون التي تدخل ضمن اختصاص المنظمات ، وترمي إلى تعزيز التعاون بين الدول في مختلف الميادين الانسانية، وتكون على نوعين </a:t>
            </a:r>
          </a:p>
          <a:p>
            <a:r>
              <a:rPr lang="ar-IQ" dirty="0" smtClean="0"/>
              <a:t>اتفاقات تبرم بين المنظمات والدول</a:t>
            </a:r>
          </a:p>
          <a:p>
            <a:r>
              <a:rPr lang="ar-IQ" dirty="0" smtClean="0"/>
              <a:t>اتفاقات تبرم بين المنظمات انفسها</a:t>
            </a:r>
          </a:p>
        </p:txBody>
      </p:sp>
    </p:spTree>
    <p:extLst>
      <p:ext uri="{BB962C8B-B14F-4D97-AF65-F5344CB8AC3E}">
        <p14:creationId xmlns:p14="http://schemas.microsoft.com/office/powerpoint/2010/main" val="35924098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3">
                                            <p:bg/>
                                          </p:spTgt>
                                        </p:tgtEl>
                                        <p:attrNameLst>
                                          <p:attrName>style.visibility</p:attrName>
                                        </p:attrNameLst>
                                      </p:cBhvr>
                                      <p:to>
                                        <p:strVal val="visible"/>
                                      </p:to>
                                    </p:set>
                                    <p:anim calcmode="lin" valueType="num">
                                      <p:cBhvr additive="base">
                                        <p:cTn id="12" dur="500" fill="hold"/>
                                        <p:tgtEl>
                                          <p:spTgt spid="3">
                                            <p:bg/>
                                          </p:spTgt>
                                        </p:tgtEl>
                                        <p:attrNameLst>
                                          <p:attrName>ppt_x</p:attrName>
                                        </p:attrNameLst>
                                      </p:cBhvr>
                                      <p:tavLst>
                                        <p:tav tm="0">
                                          <p:val>
                                            <p:strVal val="#ppt_x"/>
                                          </p:val>
                                        </p:tav>
                                        <p:tav tm="100000">
                                          <p:val>
                                            <p:strVal val="#ppt_x"/>
                                          </p:val>
                                        </p:tav>
                                      </p:tavLst>
                                    </p:anim>
                                    <p:anim calcmode="lin" valueType="num">
                                      <p:cBhvr additive="base">
                                        <p:cTn id="13" dur="500" fill="hold"/>
                                        <p:tgtEl>
                                          <p:spTgt spid="3">
                                            <p:bg/>
                                          </p:spTgt>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grpId="0" nodeType="clickEffect">
                                  <p:stCondLst>
                                    <p:cond delay="0"/>
                                  </p:stCondLst>
                                  <p:childTnLst>
                                    <p:set>
                                      <p:cBhvr>
                                        <p:cTn id="17" dur="1" fill="hold">
                                          <p:stCondLst>
                                            <p:cond delay="0"/>
                                          </p:stCondLst>
                                        </p:cTn>
                                        <p:tgtEl>
                                          <p:spTgt spid="3">
                                            <p:txEl>
                                              <p:pRg st="0" end="0"/>
                                            </p:txEl>
                                          </p:spTgt>
                                        </p:tgtEl>
                                        <p:attrNameLst>
                                          <p:attrName>style.visibility</p:attrName>
                                        </p:attrNameLst>
                                      </p:cBhvr>
                                      <p:to>
                                        <p:strVal val="visible"/>
                                      </p:to>
                                    </p:set>
                                    <p:anim calcmode="lin" valueType="num">
                                      <p:cBhvr additive="base">
                                        <p:cTn id="18"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9"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4" fill="hold" grpId="0" nodeType="clickEffect">
                                  <p:stCondLst>
                                    <p:cond delay="0"/>
                                  </p:stCondLst>
                                  <p:childTnLst>
                                    <p:set>
                                      <p:cBhvr>
                                        <p:cTn id="23" dur="1" fill="hold">
                                          <p:stCondLst>
                                            <p:cond delay="0"/>
                                          </p:stCondLst>
                                        </p:cTn>
                                        <p:tgtEl>
                                          <p:spTgt spid="3">
                                            <p:txEl>
                                              <p:pRg st="1" end="1"/>
                                            </p:txEl>
                                          </p:spTgt>
                                        </p:tgtEl>
                                        <p:attrNameLst>
                                          <p:attrName>style.visibility</p:attrName>
                                        </p:attrNameLst>
                                      </p:cBhvr>
                                      <p:to>
                                        <p:strVal val="visible"/>
                                      </p:to>
                                    </p:set>
                                    <p:anim calcmode="lin" valueType="num">
                                      <p:cBhvr additive="base">
                                        <p:cTn id="24"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5"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2" presetClass="entr" presetSubtype="4" fill="hold" grpId="0" nodeType="clickEffect">
                                  <p:stCondLst>
                                    <p:cond delay="0"/>
                                  </p:stCondLst>
                                  <p:childTnLst>
                                    <p:set>
                                      <p:cBhvr>
                                        <p:cTn id="29" dur="1" fill="hold">
                                          <p:stCondLst>
                                            <p:cond delay="0"/>
                                          </p:stCondLst>
                                        </p:cTn>
                                        <p:tgtEl>
                                          <p:spTgt spid="3">
                                            <p:txEl>
                                              <p:pRg st="2" end="2"/>
                                            </p:txEl>
                                          </p:spTgt>
                                        </p:tgtEl>
                                        <p:attrNameLst>
                                          <p:attrName>style.visibility</p:attrName>
                                        </p:attrNameLst>
                                      </p:cBhvr>
                                      <p:to>
                                        <p:strVal val="visible"/>
                                      </p:to>
                                    </p:set>
                                    <p:anim calcmode="lin" valueType="num">
                                      <p:cBhvr additive="base">
                                        <p:cTn id="30"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2" presetClass="entr" presetSubtype="4" fill="hold" grpId="0" nodeType="clickEffect">
                                  <p:stCondLst>
                                    <p:cond delay="0"/>
                                  </p:stCondLst>
                                  <p:childTnLst>
                                    <p:set>
                                      <p:cBhvr>
                                        <p:cTn id="35" dur="1" fill="hold">
                                          <p:stCondLst>
                                            <p:cond delay="0"/>
                                          </p:stCondLst>
                                        </p:cTn>
                                        <p:tgtEl>
                                          <p:spTgt spid="3">
                                            <p:txEl>
                                              <p:pRg st="3" end="3"/>
                                            </p:txEl>
                                          </p:spTgt>
                                        </p:tgtEl>
                                        <p:attrNameLst>
                                          <p:attrName>style.visibility</p:attrName>
                                        </p:attrNameLst>
                                      </p:cBhvr>
                                      <p:to>
                                        <p:strVal val="visible"/>
                                      </p:to>
                                    </p:set>
                                    <p:anim calcmode="lin" valueType="num">
                                      <p:cBhvr additive="base">
                                        <p:cTn id="36"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37"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2" presetClass="entr" presetSubtype="4" fill="hold" grpId="0" nodeType="clickEffect">
                                  <p:stCondLst>
                                    <p:cond delay="0"/>
                                  </p:stCondLst>
                                  <p:childTnLst>
                                    <p:set>
                                      <p:cBhvr>
                                        <p:cTn id="41" dur="1" fill="hold">
                                          <p:stCondLst>
                                            <p:cond delay="0"/>
                                          </p:stCondLst>
                                        </p:cTn>
                                        <p:tgtEl>
                                          <p:spTgt spid="3">
                                            <p:txEl>
                                              <p:pRg st="4" end="4"/>
                                            </p:txEl>
                                          </p:spTgt>
                                        </p:tgtEl>
                                        <p:attrNameLst>
                                          <p:attrName>style.visibility</p:attrName>
                                        </p:attrNameLst>
                                      </p:cBhvr>
                                      <p:to>
                                        <p:strVal val="visible"/>
                                      </p:to>
                                    </p:set>
                                    <p:anim calcmode="lin" valueType="num">
                                      <p:cBhvr additive="base">
                                        <p:cTn id="42"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43"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build="p"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style>
          <a:lnRef idx="3">
            <a:schemeClr val="lt1"/>
          </a:lnRef>
          <a:fillRef idx="1">
            <a:schemeClr val="accent4"/>
          </a:fillRef>
          <a:effectRef idx="1">
            <a:schemeClr val="accent4"/>
          </a:effectRef>
          <a:fontRef idx="minor">
            <a:schemeClr val="lt1"/>
          </a:fontRef>
        </p:style>
        <p:txBody>
          <a:bodyPr>
            <a:normAutofit fontScale="90000"/>
          </a:bodyPr>
          <a:lstStyle/>
          <a:p>
            <a:r>
              <a:rPr lang="ar-IQ" dirty="0"/>
              <a:t>قيود تحديد السلطات التي وضعتها الدول الأعضاء</a:t>
            </a:r>
            <a:br>
              <a:rPr lang="ar-IQ" dirty="0"/>
            </a:br>
            <a:r>
              <a:rPr lang="ar-IQ" sz="3600" dirty="0"/>
              <a:t>ثانيا- سلطة عقد الاتفاقات</a:t>
            </a:r>
          </a:p>
        </p:txBody>
      </p:sp>
      <p:sp>
        <p:nvSpPr>
          <p:cNvPr id="3" name="عنصر نائب للمحتوى 2"/>
          <p:cNvSpPr>
            <a:spLocks noGrp="1"/>
          </p:cNvSpPr>
          <p:nvPr>
            <p:ph idx="1"/>
          </p:nvPr>
        </p:nvSpPr>
        <p:spPr/>
        <p:style>
          <a:lnRef idx="1">
            <a:schemeClr val="accent4"/>
          </a:lnRef>
          <a:fillRef idx="2">
            <a:schemeClr val="accent4"/>
          </a:fillRef>
          <a:effectRef idx="1">
            <a:schemeClr val="accent4"/>
          </a:effectRef>
          <a:fontRef idx="minor">
            <a:schemeClr val="dk1"/>
          </a:fontRef>
        </p:style>
        <p:txBody>
          <a:bodyPr/>
          <a:lstStyle/>
          <a:p>
            <a:r>
              <a:rPr lang="ar-IQ" dirty="0"/>
              <a:t>ي</a:t>
            </a:r>
            <a:r>
              <a:rPr lang="ar-IQ" dirty="0" smtClean="0"/>
              <a:t>تبع 2- اتفاقات لا ينص عليها ميثاق المنظمة</a:t>
            </a:r>
          </a:p>
          <a:p>
            <a:r>
              <a:rPr lang="ar-IQ" dirty="0" smtClean="0"/>
              <a:t>امثلة:</a:t>
            </a:r>
          </a:p>
          <a:p>
            <a:r>
              <a:rPr lang="ar-IQ" dirty="0" smtClean="0"/>
              <a:t>الاتفاقات بين هيئة الأمم والوكالات المتخصصة.</a:t>
            </a:r>
          </a:p>
          <a:p>
            <a:r>
              <a:rPr lang="ar-IQ" dirty="0" smtClean="0"/>
              <a:t>الاتفاقات بين هيئة الأمم والمنظمات الإقليمية.</a:t>
            </a:r>
          </a:p>
          <a:p>
            <a:r>
              <a:rPr lang="ar-IQ" dirty="0" smtClean="0"/>
              <a:t>الاتفاقات بين الوكالات المتخصصة والمنظمات الاقليمية.</a:t>
            </a:r>
          </a:p>
          <a:p>
            <a:r>
              <a:rPr lang="ar-IQ" dirty="0" smtClean="0"/>
              <a:t>الاتفاقات فيما بين الوكالات المتخصصة.</a:t>
            </a:r>
          </a:p>
          <a:p>
            <a:r>
              <a:rPr lang="ar-IQ" dirty="0" smtClean="0"/>
              <a:t>الاتفاقات فيما بين المنظمات الاقليمية.</a:t>
            </a:r>
            <a:endParaRPr lang="ar-IQ" dirty="0"/>
          </a:p>
        </p:txBody>
      </p:sp>
    </p:spTree>
    <p:extLst>
      <p:ext uri="{BB962C8B-B14F-4D97-AF65-F5344CB8AC3E}">
        <p14:creationId xmlns:p14="http://schemas.microsoft.com/office/powerpoint/2010/main" val="34277410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heel(1)">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3">
                                            <p:bg/>
                                          </p:spTgt>
                                        </p:tgtEl>
                                        <p:attrNameLst>
                                          <p:attrName>style.visibility</p:attrName>
                                        </p:attrNameLst>
                                      </p:cBhvr>
                                      <p:to>
                                        <p:strVal val="visible"/>
                                      </p:to>
                                    </p:set>
                                    <p:anim calcmode="lin" valueType="num">
                                      <p:cBhvr additive="base">
                                        <p:cTn id="12" dur="500" fill="hold"/>
                                        <p:tgtEl>
                                          <p:spTgt spid="3">
                                            <p:bg/>
                                          </p:spTgt>
                                        </p:tgtEl>
                                        <p:attrNameLst>
                                          <p:attrName>ppt_x</p:attrName>
                                        </p:attrNameLst>
                                      </p:cBhvr>
                                      <p:tavLst>
                                        <p:tav tm="0">
                                          <p:val>
                                            <p:strVal val="#ppt_x"/>
                                          </p:val>
                                        </p:tav>
                                        <p:tav tm="100000">
                                          <p:val>
                                            <p:strVal val="#ppt_x"/>
                                          </p:val>
                                        </p:tav>
                                      </p:tavLst>
                                    </p:anim>
                                    <p:anim calcmode="lin" valueType="num">
                                      <p:cBhvr additive="base">
                                        <p:cTn id="13" dur="500" fill="hold"/>
                                        <p:tgtEl>
                                          <p:spTgt spid="3">
                                            <p:bg/>
                                          </p:spTgt>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grpId="0" nodeType="clickEffect">
                                  <p:stCondLst>
                                    <p:cond delay="0"/>
                                  </p:stCondLst>
                                  <p:childTnLst>
                                    <p:set>
                                      <p:cBhvr>
                                        <p:cTn id="17" dur="1" fill="hold">
                                          <p:stCondLst>
                                            <p:cond delay="0"/>
                                          </p:stCondLst>
                                        </p:cTn>
                                        <p:tgtEl>
                                          <p:spTgt spid="3">
                                            <p:txEl>
                                              <p:pRg st="0" end="0"/>
                                            </p:txEl>
                                          </p:spTgt>
                                        </p:tgtEl>
                                        <p:attrNameLst>
                                          <p:attrName>style.visibility</p:attrName>
                                        </p:attrNameLst>
                                      </p:cBhvr>
                                      <p:to>
                                        <p:strVal val="visible"/>
                                      </p:to>
                                    </p:set>
                                    <p:anim calcmode="lin" valueType="num">
                                      <p:cBhvr additive="base">
                                        <p:cTn id="18"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9"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4" fill="hold" grpId="0" nodeType="clickEffect">
                                  <p:stCondLst>
                                    <p:cond delay="0"/>
                                  </p:stCondLst>
                                  <p:childTnLst>
                                    <p:set>
                                      <p:cBhvr>
                                        <p:cTn id="23" dur="1" fill="hold">
                                          <p:stCondLst>
                                            <p:cond delay="0"/>
                                          </p:stCondLst>
                                        </p:cTn>
                                        <p:tgtEl>
                                          <p:spTgt spid="3">
                                            <p:txEl>
                                              <p:pRg st="1" end="1"/>
                                            </p:txEl>
                                          </p:spTgt>
                                        </p:tgtEl>
                                        <p:attrNameLst>
                                          <p:attrName>style.visibility</p:attrName>
                                        </p:attrNameLst>
                                      </p:cBhvr>
                                      <p:to>
                                        <p:strVal val="visible"/>
                                      </p:to>
                                    </p:set>
                                    <p:anim calcmode="lin" valueType="num">
                                      <p:cBhvr additive="base">
                                        <p:cTn id="24"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5"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2" presetClass="entr" presetSubtype="4" fill="hold" grpId="0" nodeType="clickEffect">
                                  <p:stCondLst>
                                    <p:cond delay="0"/>
                                  </p:stCondLst>
                                  <p:childTnLst>
                                    <p:set>
                                      <p:cBhvr>
                                        <p:cTn id="29" dur="1" fill="hold">
                                          <p:stCondLst>
                                            <p:cond delay="0"/>
                                          </p:stCondLst>
                                        </p:cTn>
                                        <p:tgtEl>
                                          <p:spTgt spid="3">
                                            <p:txEl>
                                              <p:pRg st="2" end="2"/>
                                            </p:txEl>
                                          </p:spTgt>
                                        </p:tgtEl>
                                        <p:attrNameLst>
                                          <p:attrName>style.visibility</p:attrName>
                                        </p:attrNameLst>
                                      </p:cBhvr>
                                      <p:to>
                                        <p:strVal val="visible"/>
                                      </p:to>
                                    </p:set>
                                    <p:anim calcmode="lin" valueType="num">
                                      <p:cBhvr additive="base">
                                        <p:cTn id="30"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2" presetClass="entr" presetSubtype="4" fill="hold" grpId="0" nodeType="clickEffect">
                                  <p:stCondLst>
                                    <p:cond delay="0"/>
                                  </p:stCondLst>
                                  <p:childTnLst>
                                    <p:set>
                                      <p:cBhvr>
                                        <p:cTn id="35" dur="1" fill="hold">
                                          <p:stCondLst>
                                            <p:cond delay="0"/>
                                          </p:stCondLst>
                                        </p:cTn>
                                        <p:tgtEl>
                                          <p:spTgt spid="3">
                                            <p:txEl>
                                              <p:pRg st="3" end="3"/>
                                            </p:txEl>
                                          </p:spTgt>
                                        </p:tgtEl>
                                        <p:attrNameLst>
                                          <p:attrName>style.visibility</p:attrName>
                                        </p:attrNameLst>
                                      </p:cBhvr>
                                      <p:to>
                                        <p:strVal val="visible"/>
                                      </p:to>
                                    </p:set>
                                    <p:anim calcmode="lin" valueType="num">
                                      <p:cBhvr additive="base">
                                        <p:cTn id="36"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37"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2" presetClass="entr" presetSubtype="4" fill="hold" grpId="0" nodeType="clickEffect">
                                  <p:stCondLst>
                                    <p:cond delay="0"/>
                                  </p:stCondLst>
                                  <p:childTnLst>
                                    <p:set>
                                      <p:cBhvr>
                                        <p:cTn id="41" dur="1" fill="hold">
                                          <p:stCondLst>
                                            <p:cond delay="0"/>
                                          </p:stCondLst>
                                        </p:cTn>
                                        <p:tgtEl>
                                          <p:spTgt spid="3">
                                            <p:txEl>
                                              <p:pRg st="4" end="4"/>
                                            </p:txEl>
                                          </p:spTgt>
                                        </p:tgtEl>
                                        <p:attrNameLst>
                                          <p:attrName>style.visibility</p:attrName>
                                        </p:attrNameLst>
                                      </p:cBhvr>
                                      <p:to>
                                        <p:strVal val="visible"/>
                                      </p:to>
                                    </p:set>
                                    <p:anim calcmode="lin" valueType="num">
                                      <p:cBhvr additive="base">
                                        <p:cTn id="42"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43"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44" fill="hold">
                      <p:stCondLst>
                        <p:cond delay="indefinite"/>
                      </p:stCondLst>
                      <p:childTnLst>
                        <p:par>
                          <p:cTn id="45" fill="hold">
                            <p:stCondLst>
                              <p:cond delay="0"/>
                            </p:stCondLst>
                            <p:childTnLst>
                              <p:par>
                                <p:cTn id="46" presetID="2" presetClass="entr" presetSubtype="4" fill="hold" grpId="0" nodeType="clickEffect">
                                  <p:stCondLst>
                                    <p:cond delay="0"/>
                                  </p:stCondLst>
                                  <p:childTnLst>
                                    <p:set>
                                      <p:cBhvr>
                                        <p:cTn id="47" dur="1" fill="hold">
                                          <p:stCondLst>
                                            <p:cond delay="0"/>
                                          </p:stCondLst>
                                        </p:cTn>
                                        <p:tgtEl>
                                          <p:spTgt spid="3">
                                            <p:txEl>
                                              <p:pRg st="5" end="5"/>
                                            </p:txEl>
                                          </p:spTgt>
                                        </p:tgtEl>
                                        <p:attrNameLst>
                                          <p:attrName>style.visibility</p:attrName>
                                        </p:attrNameLst>
                                      </p:cBhvr>
                                      <p:to>
                                        <p:strVal val="visible"/>
                                      </p:to>
                                    </p:set>
                                    <p:anim calcmode="lin" valueType="num">
                                      <p:cBhvr additive="base">
                                        <p:cTn id="48"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49"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50" fill="hold">
                      <p:stCondLst>
                        <p:cond delay="indefinite"/>
                      </p:stCondLst>
                      <p:childTnLst>
                        <p:par>
                          <p:cTn id="51" fill="hold">
                            <p:stCondLst>
                              <p:cond delay="0"/>
                            </p:stCondLst>
                            <p:childTnLst>
                              <p:par>
                                <p:cTn id="52" presetID="2" presetClass="entr" presetSubtype="4" fill="hold" grpId="0" nodeType="clickEffect">
                                  <p:stCondLst>
                                    <p:cond delay="0"/>
                                  </p:stCondLst>
                                  <p:childTnLst>
                                    <p:set>
                                      <p:cBhvr>
                                        <p:cTn id="53" dur="1" fill="hold">
                                          <p:stCondLst>
                                            <p:cond delay="0"/>
                                          </p:stCondLst>
                                        </p:cTn>
                                        <p:tgtEl>
                                          <p:spTgt spid="3">
                                            <p:txEl>
                                              <p:pRg st="6" end="6"/>
                                            </p:txEl>
                                          </p:spTgt>
                                        </p:tgtEl>
                                        <p:attrNameLst>
                                          <p:attrName>style.visibility</p:attrName>
                                        </p:attrNameLst>
                                      </p:cBhvr>
                                      <p:to>
                                        <p:strVal val="visible"/>
                                      </p:to>
                                    </p:set>
                                    <p:anim calcmode="lin" valueType="num">
                                      <p:cBhvr additive="base">
                                        <p:cTn id="54"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55"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build="p"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style>
          <a:lnRef idx="3">
            <a:schemeClr val="lt1"/>
          </a:lnRef>
          <a:fillRef idx="1">
            <a:schemeClr val="accent4"/>
          </a:fillRef>
          <a:effectRef idx="1">
            <a:schemeClr val="accent4"/>
          </a:effectRef>
          <a:fontRef idx="minor">
            <a:schemeClr val="lt1"/>
          </a:fontRef>
        </p:style>
        <p:txBody>
          <a:bodyPr>
            <a:normAutofit fontScale="90000"/>
          </a:bodyPr>
          <a:lstStyle/>
          <a:p>
            <a:r>
              <a:rPr lang="ar-IQ" dirty="0"/>
              <a:t>قيود تحديد السلطات التي وضعتها الدول الأعضاء</a:t>
            </a:r>
          </a:p>
        </p:txBody>
      </p:sp>
      <p:sp>
        <p:nvSpPr>
          <p:cNvPr id="3" name="عنصر نائب للمحتوى 2"/>
          <p:cNvSpPr>
            <a:spLocks noGrp="1"/>
          </p:cNvSpPr>
          <p:nvPr>
            <p:ph idx="1"/>
          </p:nvPr>
        </p:nvSpPr>
        <p:spPr/>
        <p:style>
          <a:lnRef idx="1">
            <a:schemeClr val="accent4"/>
          </a:lnRef>
          <a:fillRef idx="2">
            <a:schemeClr val="accent4"/>
          </a:fillRef>
          <a:effectRef idx="1">
            <a:schemeClr val="accent4"/>
          </a:effectRef>
          <a:fontRef idx="minor">
            <a:schemeClr val="dk1"/>
          </a:fontRef>
        </p:style>
        <p:txBody>
          <a:bodyPr>
            <a:normAutofit fontScale="85000" lnSpcReduction="10000"/>
          </a:bodyPr>
          <a:lstStyle/>
          <a:p>
            <a:r>
              <a:rPr lang="ar-IQ" dirty="0" smtClean="0"/>
              <a:t>3- </a:t>
            </a:r>
            <a:r>
              <a:rPr lang="ar-IQ" dirty="0" smtClean="0">
                <a:solidFill>
                  <a:srgbClr val="FF0000"/>
                </a:solidFill>
              </a:rPr>
              <a:t>اتفاقات تشريعية</a:t>
            </a:r>
            <a:r>
              <a:rPr lang="ar-IQ" dirty="0" smtClean="0"/>
              <a:t>:</a:t>
            </a:r>
          </a:p>
          <a:p>
            <a:r>
              <a:rPr lang="ar-IQ" dirty="0" smtClean="0"/>
              <a:t>يمكن أن ينص عليها ميثاق المنظمة أو لا ينص</a:t>
            </a:r>
          </a:p>
          <a:p>
            <a:r>
              <a:rPr lang="ar-IQ" dirty="0" smtClean="0"/>
              <a:t>وهي وسيلة تستطيع المنظمة الدولية بواسطتها ان تضع التشريعات </a:t>
            </a:r>
            <a:r>
              <a:rPr lang="ar-IQ" dirty="0"/>
              <a:t>في بعض </a:t>
            </a:r>
            <a:r>
              <a:rPr lang="ar-IQ" dirty="0" smtClean="0"/>
              <a:t>المواضيع التي تهم الدول جميعاً، </a:t>
            </a:r>
          </a:p>
          <a:p>
            <a:r>
              <a:rPr lang="ar-IQ" dirty="0" smtClean="0">
                <a:solidFill>
                  <a:srgbClr val="FF0000"/>
                </a:solidFill>
              </a:rPr>
              <a:t>وهي بخلاف الاتفاقات المسماة وغير المسماة</a:t>
            </a:r>
          </a:p>
          <a:p>
            <a:r>
              <a:rPr lang="ar-IQ" dirty="0" smtClean="0">
                <a:solidFill>
                  <a:srgbClr val="FF0000"/>
                </a:solidFill>
              </a:rPr>
              <a:t>اتفاقات مفتوحة تتضمن في الغالب نصاً يبيح الانضمام اللاحق لها.   مثال/</a:t>
            </a:r>
          </a:p>
          <a:p>
            <a:r>
              <a:rPr lang="ar-IQ" dirty="0" smtClean="0">
                <a:solidFill>
                  <a:schemeClr val="tx1"/>
                </a:solidFill>
              </a:rPr>
              <a:t>التشريع العمالي العالمي الصادر عن منظمة العمل الدولي</a:t>
            </a:r>
          </a:p>
          <a:p>
            <a:r>
              <a:rPr lang="ar-IQ" dirty="0" smtClean="0">
                <a:solidFill>
                  <a:schemeClr val="tx1"/>
                </a:solidFill>
              </a:rPr>
              <a:t>الاعلان العالمي لحقوق الانسان / المجلس الاقتصادي والاجتماعي</a:t>
            </a:r>
          </a:p>
          <a:p>
            <a:r>
              <a:rPr lang="ar-IQ" dirty="0" smtClean="0">
                <a:solidFill>
                  <a:schemeClr val="tx1"/>
                </a:solidFill>
              </a:rPr>
              <a:t>الاتفاق الخاص بتحريم الاتجار بالرقيق</a:t>
            </a:r>
            <a:endParaRPr lang="ar-IQ" dirty="0">
              <a:solidFill>
                <a:schemeClr val="tx1"/>
              </a:solidFill>
            </a:endParaRPr>
          </a:p>
        </p:txBody>
      </p:sp>
    </p:spTree>
    <p:extLst>
      <p:ext uri="{BB962C8B-B14F-4D97-AF65-F5344CB8AC3E}">
        <p14:creationId xmlns:p14="http://schemas.microsoft.com/office/powerpoint/2010/main" val="22021982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heel(1)">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3">
                                            <p:bg/>
                                          </p:spTgt>
                                        </p:tgtEl>
                                        <p:attrNameLst>
                                          <p:attrName>style.visibility</p:attrName>
                                        </p:attrNameLst>
                                      </p:cBhvr>
                                      <p:to>
                                        <p:strVal val="visible"/>
                                      </p:to>
                                    </p:set>
                                    <p:anim calcmode="lin" valueType="num">
                                      <p:cBhvr additive="base">
                                        <p:cTn id="12" dur="500" fill="hold"/>
                                        <p:tgtEl>
                                          <p:spTgt spid="3">
                                            <p:bg/>
                                          </p:spTgt>
                                        </p:tgtEl>
                                        <p:attrNameLst>
                                          <p:attrName>ppt_x</p:attrName>
                                        </p:attrNameLst>
                                      </p:cBhvr>
                                      <p:tavLst>
                                        <p:tav tm="0">
                                          <p:val>
                                            <p:strVal val="#ppt_x"/>
                                          </p:val>
                                        </p:tav>
                                        <p:tav tm="100000">
                                          <p:val>
                                            <p:strVal val="#ppt_x"/>
                                          </p:val>
                                        </p:tav>
                                      </p:tavLst>
                                    </p:anim>
                                    <p:anim calcmode="lin" valueType="num">
                                      <p:cBhvr additive="base">
                                        <p:cTn id="13" dur="500" fill="hold"/>
                                        <p:tgtEl>
                                          <p:spTgt spid="3">
                                            <p:bg/>
                                          </p:spTgt>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grpId="0" nodeType="clickEffect">
                                  <p:stCondLst>
                                    <p:cond delay="0"/>
                                  </p:stCondLst>
                                  <p:childTnLst>
                                    <p:set>
                                      <p:cBhvr>
                                        <p:cTn id="17" dur="1" fill="hold">
                                          <p:stCondLst>
                                            <p:cond delay="0"/>
                                          </p:stCondLst>
                                        </p:cTn>
                                        <p:tgtEl>
                                          <p:spTgt spid="3">
                                            <p:txEl>
                                              <p:pRg st="0" end="0"/>
                                            </p:txEl>
                                          </p:spTgt>
                                        </p:tgtEl>
                                        <p:attrNameLst>
                                          <p:attrName>style.visibility</p:attrName>
                                        </p:attrNameLst>
                                      </p:cBhvr>
                                      <p:to>
                                        <p:strVal val="visible"/>
                                      </p:to>
                                    </p:set>
                                    <p:anim calcmode="lin" valueType="num">
                                      <p:cBhvr additive="base">
                                        <p:cTn id="18"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9"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4" fill="hold" grpId="0" nodeType="clickEffect">
                                  <p:stCondLst>
                                    <p:cond delay="0"/>
                                  </p:stCondLst>
                                  <p:childTnLst>
                                    <p:set>
                                      <p:cBhvr>
                                        <p:cTn id="23" dur="1" fill="hold">
                                          <p:stCondLst>
                                            <p:cond delay="0"/>
                                          </p:stCondLst>
                                        </p:cTn>
                                        <p:tgtEl>
                                          <p:spTgt spid="3">
                                            <p:txEl>
                                              <p:pRg st="1" end="1"/>
                                            </p:txEl>
                                          </p:spTgt>
                                        </p:tgtEl>
                                        <p:attrNameLst>
                                          <p:attrName>style.visibility</p:attrName>
                                        </p:attrNameLst>
                                      </p:cBhvr>
                                      <p:to>
                                        <p:strVal val="visible"/>
                                      </p:to>
                                    </p:set>
                                    <p:anim calcmode="lin" valueType="num">
                                      <p:cBhvr additive="base">
                                        <p:cTn id="24"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5"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2" presetClass="entr" presetSubtype="4" fill="hold" grpId="0" nodeType="clickEffect">
                                  <p:stCondLst>
                                    <p:cond delay="0"/>
                                  </p:stCondLst>
                                  <p:childTnLst>
                                    <p:set>
                                      <p:cBhvr>
                                        <p:cTn id="29" dur="1" fill="hold">
                                          <p:stCondLst>
                                            <p:cond delay="0"/>
                                          </p:stCondLst>
                                        </p:cTn>
                                        <p:tgtEl>
                                          <p:spTgt spid="3">
                                            <p:txEl>
                                              <p:pRg st="2" end="2"/>
                                            </p:txEl>
                                          </p:spTgt>
                                        </p:tgtEl>
                                        <p:attrNameLst>
                                          <p:attrName>style.visibility</p:attrName>
                                        </p:attrNameLst>
                                      </p:cBhvr>
                                      <p:to>
                                        <p:strVal val="visible"/>
                                      </p:to>
                                    </p:set>
                                    <p:anim calcmode="lin" valueType="num">
                                      <p:cBhvr additive="base">
                                        <p:cTn id="30"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2" presetClass="entr" presetSubtype="4" fill="hold" grpId="0" nodeType="clickEffect">
                                  <p:stCondLst>
                                    <p:cond delay="0"/>
                                  </p:stCondLst>
                                  <p:childTnLst>
                                    <p:set>
                                      <p:cBhvr>
                                        <p:cTn id="35" dur="1" fill="hold">
                                          <p:stCondLst>
                                            <p:cond delay="0"/>
                                          </p:stCondLst>
                                        </p:cTn>
                                        <p:tgtEl>
                                          <p:spTgt spid="3">
                                            <p:txEl>
                                              <p:pRg st="3" end="3"/>
                                            </p:txEl>
                                          </p:spTgt>
                                        </p:tgtEl>
                                        <p:attrNameLst>
                                          <p:attrName>style.visibility</p:attrName>
                                        </p:attrNameLst>
                                      </p:cBhvr>
                                      <p:to>
                                        <p:strVal val="visible"/>
                                      </p:to>
                                    </p:set>
                                    <p:anim calcmode="lin" valueType="num">
                                      <p:cBhvr additive="base">
                                        <p:cTn id="36"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37"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2" presetClass="entr" presetSubtype="4" fill="hold" grpId="0" nodeType="clickEffect">
                                  <p:stCondLst>
                                    <p:cond delay="0"/>
                                  </p:stCondLst>
                                  <p:childTnLst>
                                    <p:set>
                                      <p:cBhvr>
                                        <p:cTn id="41" dur="1" fill="hold">
                                          <p:stCondLst>
                                            <p:cond delay="0"/>
                                          </p:stCondLst>
                                        </p:cTn>
                                        <p:tgtEl>
                                          <p:spTgt spid="3">
                                            <p:txEl>
                                              <p:pRg st="4" end="4"/>
                                            </p:txEl>
                                          </p:spTgt>
                                        </p:tgtEl>
                                        <p:attrNameLst>
                                          <p:attrName>style.visibility</p:attrName>
                                        </p:attrNameLst>
                                      </p:cBhvr>
                                      <p:to>
                                        <p:strVal val="visible"/>
                                      </p:to>
                                    </p:set>
                                    <p:anim calcmode="lin" valueType="num">
                                      <p:cBhvr additive="base">
                                        <p:cTn id="42"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43"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44" fill="hold">
                      <p:stCondLst>
                        <p:cond delay="indefinite"/>
                      </p:stCondLst>
                      <p:childTnLst>
                        <p:par>
                          <p:cTn id="45" fill="hold">
                            <p:stCondLst>
                              <p:cond delay="0"/>
                            </p:stCondLst>
                            <p:childTnLst>
                              <p:par>
                                <p:cTn id="46" presetID="2" presetClass="entr" presetSubtype="4" fill="hold" grpId="0" nodeType="clickEffect">
                                  <p:stCondLst>
                                    <p:cond delay="0"/>
                                  </p:stCondLst>
                                  <p:childTnLst>
                                    <p:set>
                                      <p:cBhvr>
                                        <p:cTn id="47" dur="1" fill="hold">
                                          <p:stCondLst>
                                            <p:cond delay="0"/>
                                          </p:stCondLst>
                                        </p:cTn>
                                        <p:tgtEl>
                                          <p:spTgt spid="3">
                                            <p:txEl>
                                              <p:pRg st="5" end="5"/>
                                            </p:txEl>
                                          </p:spTgt>
                                        </p:tgtEl>
                                        <p:attrNameLst>
                                          <p:attrName>style.visibility</p:attrName>
                                        </p:attrNameLst>
                                      </p:cBhvr>
                                      <p:to>
                                        <p:strVal val="visible"/>
                                      </p:to>
                                    </p:set>
                                    <p:anim calcmode="lin" valueType="num">
                                      <p:cBhvr additive="base">
                                        <p:cTn id="48"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49"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50" fill="hold">
                      <p:stCondLst>
                        <p:cond delay="indefinite"/>
                      </p:stCondLst>
                      <p:childTnLst>
                        <p:par>
                          <p:cTn id="51" fill="hold">
                            <p:stCondLst>
                              <p:cond delay="0"/>
                            </p:stCondLst>
                            <p:childTnLst>
                              <p:par>
                                <p:cTn id="52" presetID="2" presetClass="entr" presetSubtype="4" fill="hold" grpId="0" nodeType="clickEffect">
                                  <p:stCondLst>
                                    <p:cond delay="0"/>
                                  </p:stCondLst>
                                  <p:childTnLst>
                                    <p:set>
                                      <p:cBhvr>
                                        <p:cTn id="53" dur="1" fill="hold">
                                          <p:stCondLst>
                                            <p:cond delay="0"/>
                                          </p:stCondLst>
                                        </p:cTn>
                                        <p:tgtEl>
                                          <p:spTgt spid="3">
                                            <p:txEl>
                                              <p:pRg st="6" end="6"/>
                                            </p:txEl>
                                          </p:spTgt>
                                        </p:tgtEl>
                                        <p:attrNameLst>
                                          <p:attrName>style.visibility</p:attrName>
                                        </p:attrNameLst>
                                      </p:cBhvr>
                                      <p:to>
                                        <p:strVal val="visible"/>
                                      </p:to>
                                    </p:set>
                                    <p:anim calcmode="lin" valueType="num">
                                      <p:cBhvr additive="base">
                                        <p:cTn id="54"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55"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56" fill="hold">
                      <p:stCondLst>
                        <p:cond delay="indefinite"/>
                      </p:stCondLst>
                      <p:childTnLst>
                        <p:par>
                          <p:cTn id="57" fill="hold">
                            <p:stCondLst>
                              <p:cond delay="0"/>
                            </p:stCondLst>
                            <p:childTnLst>
                              <p:par>
                                <p:cTn id="58" presetID="2" presetClass="entr" presetSubtype="4" fill="hold" grpId="0" nodeType="clickEffect">
                                  <p:stCondLst>
                                    <p:cond delay="0"/>
                                  </p:stCondLst>
                                  <p:childTnLst>
                                    <p:set>
                                      <p:cBhvr>
                                        <p:cTn id="59" dur="1" fill="hold">
                                          <p:stCondLst>
                                            <p:cond delay="0"/>
                                          </p:stCondLst>
                                        </p:cTn>
                                        <p:tgtEl>
                                          <p:spTgt spid="3">
                                            <p:txEl>
                                              <p:pRg st="7" end="7"/>
                                            </p:txEl>
                                          </p:spTgt>
                                        </p:tgtEl>
                                        <p:attrNameLst>
                                          <p:attrName>style.visibility</p:attrName>
                                        </p:attrNameLst>
                                      </p:cBhvr>
                                      <p:to>
                                        <p:strVal val="visible"/>
                                      </p:to>
                                    </p:set>
                                    <p:anim calcmode="lin" valueType="num">
                                      <p:cBhvr additive="base">
                                        <p:cTn id="60"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61"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build="p"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style>
          <a:lnRef idx="3">
            <a:schemeClr val="lt1"/>
          </a:lnRef>
          <a:fillRef idx="1">
            <a:schemeClr val="accent4"/>
          </a:fillRef>
          <a:effectRef idx="1">
            <a:schemeClr val="accent4"/>
          </a:effectRef>
          <a:fontRef idx="minor">
            <a:schemeClr val="lt1"/>
          </a:fontRef>
        </p:style>
        <p:txBody>
          <a:bodyPr>
            <a:normAutofit fontScale="90000"/>
          </a:bodyPr>
          <a:lstStyle/>
          <a:p>
            <a:r>
              <a:rPr lang="ar-IQ" dirty="0"/>
              <a:t>قيود تحديد السلطات التي وضعتها الدول </a:t>
            </a:r>
            <a:r>
              <a:rPr lang="ar-IQ" dirty="0" smtClean="0"/>
              <a:t>الأعضاء</a:t>
            </a:r>
            <a:br>
              <a:rPr lang="ar-IQ" dirty="0" smtClean="0"/>
            </a:br>
            <a:r>
              <a:rPr lang="ar-IQ" sz="3600" dirty="0" smtClean="0">
                <a:solidFill>
                  <a:schemeClr val="bg1"/>
                </a:solidFill>
              </a:rPr>
              <a:t>ثالثاً- سلطة إصدار القرارات واتخاذ التوصيات</a:t>
            </a:r>
            <a:endParaRPr lang="ar-IQ" sz="3600" dirty="0">
              <a:solidFill>
                <a:schemeClr val="bg1"/>
              </a:solidFill>
            </a:endParaRPr>
          </a:p>
        </p:txBody>
      </p:sp>
      <p:sp>
        <p:nvSpPr>
          <p:cNvPr id="3" name="عنصر نائب للمحتوى 2"/>
          <p:cNvSpPr>
            <a:spLocks noGrp="1"/>
          </p:cNvSpPr>
          <p:nvPr>
            <p:ph idx="1"/>
          </p:nvPr>
        </p:nvSpPr>
        <p:spPr>
          <a:xfrm>
            <a:off x="457200" y="1600200"/>
            <a:ext cx="8229600" cy="5141168"/>
          </a:xfrm>
        </p:spPr>
        <p:style>
          <a:lnRef idx="1">
            <a:schemeClr val="accent4"/>
          </a:lnRef>
          <a:fillRef idx="2">
            <a:schemeClr val="accent4"/>
          </a:fillRef>
          <a:effectRef idx="1">
            <a:schemeClr val="accent4"/>
          </a:effectRef>
          <a:fontRef idx="minor">
            <a:schemeClr val="dk1"/>
          </a:fontRef>
        </p:style>
        <p:txBody>
          <a:bodyPr>
            <a:normAutofit fontScale="92500" lnSpcReduction="10000"/>
          </a:bodyPr>
          <a:lstStyle/>
          <a:p>
            <a:r>
              <a:rPr lang="ar-IQ" dirty="0" smtClean="0"/>
              <a:t>للمنظمة الدولية سلطة اصدار القرارات والتوصيات في الشؤون التي تدخل في اختصاصها ، وتعد صلاحيات حقيقية تمكن المنظمات بمقتضاها تحقيق اهدافها</a:t>
            </a:r>
          </a:p>
          <a:p>
            <a:r>
              <a:rPr lang="ar-IQ" dirty="0" smtClean="0">
                <a:solidFill>
                  <a:srgbClr val="FF0000"/>
                </a:solidFill>
              </a:rPr>
              <a:t>وتؤشر على هذه السلطة ملاحظتان:</a:t>
            </a:r>
          </a:p>
          <a:p>
            <a:r>
              <a:rPr lang="ar-IQ" dirty="0" smtClean="0">
                <a:solidFill>
                  <a:srgbClr val="FF0000"/>
                </a:solidFill>
              </a:rPr>
              <a:t>الملاحظة الاولى: </a:t>
            </a:r>
            <a:r>
              <a:rPr lang="ar-IQ" dirty="0" smtClean="0"/>
              <a:t>عدم العمل بمبدأ الفصل بين السلطات</a:t>
            </a:r>
          </a:p>
          <a:p>
            <a:r>
              <a:rPr lang="ar-IQ" dirty="0" smtClean="0"/>
              <a:t>فقد تكون القرارات والتوصيات من اختصاص السلطة التشريعية  مثل/ </a:t>
            </a:r>
            <a:r>
              <a:rPr lang="ar-IQ" dirty="0" smtClean="0">
                <a:solidFill>
                  <a:srgbClr val="FF0000"/>
                </a:solidFill>
              </a:rPr>
              <a:t>(الموافقة على الاتفاقات ووضع الانظمة الداخلية).</a:t>
            </a:r>
          </a:p>
          <a:p>
            <a:r>
              <a:rPr lang="ar-IQ" dirty="0" smtClean="0"/>
              <a:t>وقد تكون من اختصاص السلطة التنفيذية</a:t>
            </a:r>
            <a:r>
              <a:rPr lang="ar-IQ" dirty="0" smtClean="0">
                <a:solidFill>
                  <a:srgbClr val="FF0000"/>
                </a:solidFill>
              </a:rPr>
              <a:t> مثل</a:t>
            </a:r>
            <a:r>
              <a:rPr lang="ar-IQ" dirty="0">
                <a:solidFill>
                  <a:srgbClr val="FF0000"/>
                </a:solidFill>
              </a:rPr>
              <a:t>/ </a:t>
            </a:r>
            <a:r>
              <a:rPr lang="ar-IQ" dirty="0" smtClean="0">
                <a:solidFill>
                  <a:srgbClr val="FF0000"/>
                </a:solidFill>
              </a:rPr>
              <a:t>(فرض </a:t>
            </a:r>
            <a:r>
              <a:rPr lang="ar-IQ" dirty="0">
                <a:solidFill>
                  <a:srgbClr val="FF0000"/>
                </a:solidFill>
              </a:rPr>
              <a:t>عقوبات على الدول الاعضاء </a:t>
            </a:r>
            <a:r>
              <a:rPr lang="ar-IQ" dirty="0" smtClean="0">
                <a:solidFill>
                  <a:srgbClr val="FF0000"/>
                </a:solidFill>
              </a:rPr>
              <a:t>المخالفة )</a:t>
            </a:r>
          </a:p>
          <a:p>
            <a:r>
              <a:rPr lang="ar-IQ" dirty="0" smtClean="0"/>
              <a:t>وقد تكون من اختصاص السلطة القضائية مثل</a:t>
            </a:r>
            <a:r>
              <a:rPr lang="ar-IQ" dirty="0" smtClean="0">
                <a:solidFill>
                  <a:srgbClr val="FF0000"/>
                </a:solidFill>
              </a:rPr>
              <a:t>( تسوية المنازعات الدولية)</a:t>
            </a:r>
            <a:endParaRPr lang="ar-IQ" dirty="0">
              <a:solidFill>
                <a:srgbClr val="FF0000"/>
              </a:solidFill>
            </a:endParaRPr>
          </a:p>
        </p:txBody>
      </p:sp>
    </p:spTree>
    <p:extLst>
      <p:ext uri="{BB962C8B-B14F-4D97-AF65-F5344CB8AC3E}">
        <p14:creationId xmlns:p14="http://schemas.microsoft.com/office/powerpoint/2010/main" val="34067235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heel(1)">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3">
                                            <p:bg/>
                                          </p:spTgt>
                                        </p:tgtEl>
                                        <p:attrNameLst>
                                          <p:attrName>style.visibility</p:attrName>
                                        </p:attrNameLst>
                                      </p:cBhvr>
                                      <p:to>
                                        <p:strVal val="visible"/>
                                      </p:to>
                                    </p:set>
                                    <p:anim calcmode="lin" valueType="num">
                                      <p:cBhvr additive="base">
                                        <p:cTn id="12" dur="500" fill="hold"/>
                                        <p:tgtEl>
                                          <p:spTgt spid="3">
                                            <p:bg/>
                                          </p:spTgt>
                                        </p:tgtEl>
                                        <p:attrNameLst>
                                          <p:attrName>ppt_x</p:attrName>
                                        </p:attrNameLst>
                                      </p:cBhvr>
                                      <p:tavLst>
                                        <p:tav tm="0">
                                          <p:val>
                                            <p:strVal val="#ppt_x"/>
                                          </p:val>
                                        </p:tav>
                                        <p:tav tm="100000">
                                          <p:val>
                                            <p:strVal val="#ppt_x"/>
                                          </p:val>
                                        </p:tav>
                                      </p:tavLst>
                                    </p:anim>
                                    <p:anim calcmode="lin" valueType="num">
                                      <p:cBhvr additive="base">
                                        <p:cTn id="13" dur="500" fill="hold"/>
                                        <p:tgtEl>
                                          <p:spTgt spid="3">
                                            <p:bg/>
                                          </p:spTgt>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grpId="0" nodeType="clickEffect">
                                  <p:stCondLst>
                                    <p:cond delay="0"/>
                                  </p:stCondLst>
                                  <p:childTnLst>
                                    <p:set>
                                      <p:cBhvr>
                                        <p:cTn id="17" dur="1" fill="hold">
                                          <p:stCondLst>
                                            <p:cond delay="0"/>
                                          </p:stCondLst>
                                        </p:cTn>
                                        <p:tgtEl>
                                          <p:spTgt spid="3">
                                            <p:txEl>
                                              <p:pRg st="0" end="0"/>
                                            </p:txEl>
                                          </p:spTgt>
                                        </p:tgtEl>
                                        <p:attrNameLst>
                                          <p:attrName>style.visibility</p:attrName>
                                        </p:attrNameLst>
                                      </p:cBhvr>
                                      <p:to>
                                        <p:strVal val="visible"/>
                                      </p:to>
                                    </p:set>
                                    <p:anim calcmode="lin" valueType="num">
                                      <p:cBhvr additive="base">
                                        <p:cTn id="18"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9"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4" fill="hold" grpId="0" nodeType="clickEffect">
                                  <p:stCondLst>
                                    <p:cond delay="0"/>
                                  </p:stCondLst>
                                  <p:childTnLst>
                                    <p:set>
                                      <p:cBhvr>
                                        <p:cTn id="23" dur="1" fill="hold">
                                          <p:stCondLst>
                                            <p:cond delay="0"/>
                                          </p:stCondLst>
                                        </p:cTn>
                                        <p:tgtEl>
                                          <p:spTgt spid="3">
                                            <p:txEl>
                                              <p:pRg st="1" end="1"/>
                                            </p:txEl>
                                          </p:spTgt>
                                        </p:tgtEl>
                                        <p:attrNameLst>
                                          <p:attrName>style.visibility</p:attrName>
                                        </p:attrNameLst>
                                      </p:cBhvr>
                                      <p:to>
                                        <p:strVal val="visible"/>
                                      </p:to>
                                    </p:set>
                                    <p:anim calcmode="lin" valueType="num">
                                      <p:cBhvr additive="base">
                                        <p:cTn id="24"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5"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2" presetClass="entr" presetSubtype="4" fill="hold" grpId="0" nodeType="clickEffect">
                                  <p:stCondLst>
                                    <p:cond delay="0"/>
                                  </p:stCondLst>
                                  <p:childTnLst>
                                    <p:set>
                                      <p:cBhvr>
                                        <p:cTn id="29" dur="1" fill="hold">
                                          <p:stCondLst>
                                            <p:cond delay="0"/>
                                          </p:stCondLst>
                                        </p:cTn>
                                        <p:tgtEl>
                                          <p:spTgt spid="3">
                                            <p:txEl>
                                              <p:pRg st="2" end="2"/>
                                            </p:txEl>
                                          </p:spTgt>
                                        </p:tgtEl>
                                        <p:attrNameLst>
                                          <p:attrName>style.visibility</p:attrName>
                                        </p:attrNameLst>
                                      </p:cBhvr>
                                      <p:to>
                                        <p:strVal val="visible"/>
                                      </p:to>
                                    </p:set>
                                    <p:anim calcmode="lin" valueType="num">
                                      <p:cBhvr additive="base">
                                        <p:cTn id="30"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2" presetClass="entr" presetSubtype="4" fill="hold" grpId="0" nodeType="clickEffect">
                                  <p:stCondLst>
                                    <p:cond delay="0"/>
                                  </p:stCondLst>
                                  <p:childTnLst>
                                    <p:set>
                                      <p:cBhvr>
                                        <p:cTn id="35" dur="1" fill="hold">
                                          <p:stCondLst>
                                            <p:cond delay="0"/>
                                          </p:stCondLst>
                                        </p:cTn>
                                        <p:tgtEl>
                                          <p:spTgt spid="3">
                                            <p:txEl>
                                              <p:pRg st="3" end="3"/>
                                            </p:txEl>
                                          </p:spTgt>
                                        </p:tgtEl>
                                        <p:attrNameLst>
                                          <p:attrName>style.visibility</p:attrName>
                                        </p:attrNameLst>
                                      </p:cBhvr>
                                      <p:to>
                                        <p:strVal val="visible"/>
                                      </p:to>
                                    </p:set>
                                    <p:anim calcmode="lin" valueType="num">
                                      <p:cBhvr additive="base">
                                        <p:cTn id="36"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37"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2" presetClass="entr" presetSubtype="4" fill="hold" grpId="0" nodeType="clickEffect">
                                  <p:stCondLst>
                                    <p:cond delay="0"/>
                                  </p:stCondLst>
                                  <p:childTnLst>
                                    <p:set>
                                      <p:cBhvr>
                                        <p:cTn id="41" dur="1" fill="hold">
                                          <p:stCondLst>
                                            <p:cond delay="0"/>
                                          </p:stCondLst>
                                        </p:cTn>
                                        <p:tgtEl>
                                          <p:spTgt spid="3">
                                            <p:txEl>
                                              <p:pRg st="4" end="4"/>
                                            </p:txEl>
                                          </p:spTgt>
                                        </p:tgtEl>
                                        <p:attrNameLst>
                                          <p:attrName>style.visibility</p:attrName>
                                        </p:attrNameLst>
                                      </p:cBhvr>
                                      <p:to>
                                        <p:strVal val="visible"/>
                                      </p:to>
                                    </p:set>
                                    <p:anim calcmode="lin" valueType="num">
                                      <p:cBhvr additive="base">
                                        <p:cTn id="42"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43"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44" fill="hold">
                      <p:stCondLst>
                        <p:cond delay="indefinite"/>
                      </p:stCondLst>
                      <p:childTnLst>
                        <p:par>
                          <p:cTn id="45" fill="hold">
                            <p:stCondLst>
                              <p:cond delay="0"/>
                            </p:stCondLst>
                            <p:childTnLst>
                              <p:par>
                                <p:cTn id="46" presetID="2" presetClass="entr" presetSubtype="4" fill="hold" grpId="0" nodeType="clickEffect">
                                  <p:stCondLst>
                                    <p:cond delay="0"/>
                                  </p:stCondLst>
                                  <p:childTnLst>
                                    <p:set>
                                      <p:cBhvr>
                                        <p:cTn id="47" dur="1" fill="hold">
                                          <p:stCondLst>
                                            <p:cond delay="0"/>
                                          </p:stCondLst>
                                        </p:cTn>
                                        <p:tgtEl>
                                          <p:spTgt spid="3">
                                            <p:txEl>
                                              <p:pRg st="5" end="5"/>
                                            </p:txEl>
                                          </p:spTgt>
                                        </p:tgtEl>
                                        <p:attrNameLst>
                                          <p:attrName>style.visibility</p:attrName>
                                        </p:attrNameLst>
                                      </p:cBhvr>
                                      <p:to>
                                        <p:strVal val="visible"/>
                                      </p:to>
                                    </p:set>
                                    <p:anim calcmode="lin" valueType="num">
                                      <p:cBhvr additive="base">
                                        <p:cTn id="48"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49"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build="p"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style>
          <a:lnRef idx="3">
            <a:schemeClr val="lt1"/>
          </a:lnRef>
          <a:fillRef idx="1">
            <a:schemeClr val="accent4"/>
          </a:fillRef>
          <a:effectRef idx="1">
            <a:schemeClr val="accent4"/>
          </a:effectRef>
          <a:fontRef idx="minor">
            <a:schemeClr val="lt1"/>
          </a:fontRef>
        </p:style>
        <p:txBody>
          <a:bodyPr>
            <a:normAutofit fontScale="90000"/>
          </a:bodyPr>
          <a:lstStyle/>
          <a:p>
            <a:r>
              <a:rPr lang="ar-IQ" dirty="0"/>
              <a:t>قيود تحديد السلطات التي وضعتها الدول الأعضاء</a:t>
            </a:r>
            <a:br>
              <a:rPr lang="ar-IQ" dirty="0"/>
            </a:br>
            <a:r>
              <a:rPr lang="ar-IQ" sz="3600" dirty="0"/>
              <a:t>ثالثاً- سلطة إصدار القرارات واتخاذ التوصيات</a:t>
            </a:r>
          </a:p>
        </p:txBody>
      </p:sp>
      <p:sp>
        <p:nvSpPr>
          <p:cNvPr id="3" name="عنصر نائب للمحتوى 2"/>
          <p:cNvSpPr>
            <a:spLocks noGrp="1"/>
          </p:cNvSpPr>
          <p:nvPr>
            <p:ph idx="1"/>
          </p:nvPr>
        </p:nvSpPr>
        <p:spPr>
          <a:xfrm>
            <a:off x="457200" y="1600200"/>
            <a:ext cx="8229600" cy="5257800"/>
          </a:xfrm>
        </p:spPr>
        <p:style>
          <a:lnRef idx="1">
            <a:schemeClr val="accent4"/>
          </a:lnRef>
          <a:fillRef idx="2">
            <a:schemeClr val="accent4"/>
          </a:fillRef>
          <a:effectRef idx="1">
            <a:schemeClr val="accent4"/>
          </a:effectRef>
          <a:fontRef idx="minor">
            <a:schemeClr val="dk1"/>
          </a:fontRef>
        </p:style>
        <p:txBody>
          <a:bodyPr>
            <a:normAutofit fontScale="92500" lnSpcReduction="10000"/>
          </a:bodyPr>
          <a:lstStyle/>
          <a:p>
            <a:r>
              <a:rPr lang="ar-IQ" dirty="0" smtClean="0">
                <a:solidFill>
                  <a:srgbClr val="FF0000"/>
                </a:solidFill>
              </a:rPr>
              <a:t>الملاحظة الثانية</a:t>
            </a:r>
            <a:r>
              <a:rPr lang="ar-IQ" dirty="0" smtClean="0"/>
              <a:t>:</a:t>
            </a:r>
          </a:p>
          <a:p>
            <a:r>
              <a:rPr lang="ar-IQ" dirty="0" smtClean="0"/>
              <a:t>ان القاموس الاصطلاحي للتنظيم الدولي مازال يفتقر إلى الكلمات والالفاظ الدقيقة الواضحة التي تعبر عن مظاهر الصلاحيات التي تتمتع بها المنظمات مما يؤدي إلى:</a:t>
            </a:r>
          </a:p>
          <a:p>
            <a:r>
              <a:rPr lang="ar-IQ" dirty="0" smtClean="0"/>
              <a:t>حالات اللبس والغموض</a:t>
            </a:r>
          </a:p>
          <a:p>
            <a:r>
              <a:rPr lang="ar-IQ" dirty="0" smtClean="0">
                <a:solidFill>
                  <a:srgbClr val="FF0000"/>
                </a:solidFill>
              </a:rPr>
              <a:t>الخلط بين القرار والتوصية</a:t>
            </a:r>
            <a:r>
              <a:rPr lang="ar-IQ" dirty="0" smtClean="0"/>
              <a:t> واستعمالها بشكل يوحي بترادف الكلمتين رغم الفارق بينهما.</a:t>
            </a:r>
          </a:p>
          <a:p>
            <a:r>
              <a:rPr lang="ar-IQ" dirty="0" smtClean="0">
                <a:solidFill>
                  <a:srgbClr val="FF0000"/>
                </a:solidFill>
              </a:rPr>
              <a:t>التوصية</a:t>
            </a:r>
            <a:r>
              <a:rPr lang="ar-IQ" dirty="0" smtClean="0"/>
              <a:t> ( </a:t>
            </a:r>
            <a:r>
              <a:rPr lang="en-US" dirty="0" smtClean="0"/>
              <a:t>Recommendation</a:t>
            </a:r>
            <a:r>
              <a:rPr lang="ar-IQ" dirty="0" smtClean="0"/>
              <a:t>) مجرد ابداء نصيحة او رغبة أو دعوة ممكن قبولها أو رفض ، وتكون موجهة الى دولة بذاتها أو جميع الدول الاعضاء أو فرع أو فروع أو منظمة أخرى، وهي غير ملزمة لا يترتب على مخالفتها أي مسؤولية</a:t>
            </a:r>
            <a:endParaRPr lang="ar-IQ" dirty="0"/>
          </a:p>
        </p:txBody>
      </p:sp>
    </p:spTree>
    <p:extLst>
      <p:ext uri="{BB962C8B-B14F-4D97-AF65-F5344CB8AC3E}">
        <p14:creationId xmlns:p14="http://schemas.microsoft.com/office/powerpoint/2010/main" val="24105380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heel(1)">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3">
                                            <p:bg/>
                                          </p:spTgt>
                                        </p:tgtEl>
                                        <p:attrNameLst>
                                          <p:attrName>style.visibility</p:attrName>
                                        </p:attrNameLst>
                                      </p:cBhvr>
                                      <p:to>
                                        <p:strVal val="visible"/>
                                      </p:to>
                                    </p:set>
                                    <p:anim calcmode="lin" valueType="num">
                                      <p:cBhvr additive="base">
                                        <p:cTn id="12" dur="500" fill="hold"/>
                                        <p:tgtEl>
                                          <p:spTgt spid="3">
                                            <p:bg/>
                                          </p:spTgt>
                                        </p:tgtEl>
                                        <p:attrNameLst>
                                          <p:attrName>ppt_x</p:attrName>
                                        </p:attrNameLst>
                                      </p:cBhvr>
                                      <p:tavLst>
                                        <p:tav tm="0">
                                          <p:val>
                                            <p:strVal val="#ppt_x"/>
                                          </p:val>
                                        </p:tav>
                                        <p:tav tm="100000">
                                          <p:val>
                                            <p:strVal val="#ppt_x"/>
                                          </p:val>
                                        </p:tav>
                                      </p:tavLst>
                                    </p:anim>
                                    <p:anim calcmode="lin" valueType="num">
                                      <p:cBhvr additive="base">
                                        <p:cTn id="13" dur="500" fill="hold"/>
                                        <p:tgtEl>
                                          <p:spTgt spid="3">
                                            <p:bg/>
                                          </p:spTgt>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grpId="0" nodeType="clickEffect">
                                  <p:stCondLst>
                                    <p:cond delay="0"/>
                                  </p:stCondLst>
                                  <p:childTnLst>
                                    <p:set>
                                      <p:cBhvr>
                                        <p:cTn id="17" dur="1" fill="hold">
                                          <p:stCondLst>
                                            <p:cond delay="0"/>
                                          </p:stCondLst>
                                        </p:cTn>
                                        <p:tgtEl>
                                          <p:spTgt spid="3">
                                            <p:txEl>
                                              <p:pRg st="0" end="0"/>
                                            </p:txEl>
                                          </p:spTgt>
                                        </p:tgtEl>
                                        <p:attrNameLst>
                                          <p:attrName>style.visibility</p:attrName>
                                        </p:attrNameLst>
                                      </p:cBhvr>
                                      <p:to>
                                        <p:strVal val="visible"/>
                                      </p:to>
                                    </p:set>
                                    <p:anim calcmode="lin" valueType="num">
                                      <p:cBhvr additive="base">
                                        <p:cTn id="18"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9"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4" fill="hold" grpId="0" nodeType="clickEffect">
                                  <p:stCondLst>
                                    <p:cond delay="0"/>
                                  </p:stCondLst>
                                  <p:childTnLst>
                                    <p:set>
                                      <p:cBhvr>
                                        <p:cTn id="23" dur="1" fill="hold">
                                          <p:stCondLst>
                                            <p:cond delay="0"/>
                                          </p:stCondLst>
                                        </p:cTn>
                                        <p:tgtEl>
                                          <p:spTgt spid="3">
                                            <p:txEl>
                                              <p:pRg st="1" end="1"/>
                                            </p:txEl>
                                          </p:spTgt>
                                        </p:tgtEl>
                                        <p:attrNameLst>
                                          <p:attrName>style.visibility</p:attrName>
                                        </p:attrNameLst>
                                      </p:cBhvr>
                                      <p:to>
                                        <p:strVal val="visible"/>
                                      </p:to>
                                    </p:set>
                                    <p:anim calcmode="lin" valueType="num">
                                      <p:cBhvr additive="base">
                                        <p:cTn id="24"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5"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2" presetClass="entr" presetSubtype="4" fill="hold" grpId="0" nodeType="clickEffect">
                                  <p:stCondLst>
                                    <p:cond delay="0"/>
                                  </p:stCondLst>
                                  <p:childTnLst>
                                    <p:set>
                                      <p:cBhvr>
                                        <p:cTn id="29" dur="1" fill="hold">
                                          <p:stCondLst>
                                            <p:cond delay="0"/>
                                          </p:stCondLst>
                                        </p:cTn>
                                        <p:tgtEl>
                                          <p:spTgt spid="3">
                                            <p:txEl>
                                              <p:pRg st="2" end="2"/>
                                            </p:txEl>
                                          </p:spTgt>
                                        </p:tgtEl>
                                        <p:attrNameLst>
                                          <p:attrName>style.visibility</p:attrName>
                                        </p:attrNameLst>
                                      </p:cBhvr>
                                      <p:to>
                                        <p:strVal val="visible"/>
                                      </p:to>
                                    </p:set>
                                    <p:anim calcmode="lin" valueType="num">
                                      <p:cBhvr additive="base">
                                        <p:cTn id="30"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2" presetClass="entr" presetSubtype="4" fill="hold" grpId="0" nodeType="clickEffect">
                                  <p:stCondLst>
                                    <p:cond delay="0"/>
                                  </p:stCondLst>
                                  <p:childTnLst>
                                    <p:set>
                                      <p:cBhvr>
                                        <p:cTn id="35" dur="1" fill="hold">
                                          <p:stCondLst>
                                            <p:cond delay="0"/>
                                          </p:stCondLst>
                                        </p:cTn>
                                        <p:tgtEl>
                                          <p:spTgt spid="3">
                                            <p:txEl>
                                              <p:pRg st="3" end="3"/>
                                            </p:txEl>
                                          </p:spTgt>
                                        </p:tgtEl>
                                        <p:attrNameLst>
                                          <p:attrName>style.visibility</p:attrName>
                                        </p:attrNameLst>
                                      </p:cBhvr>
                                      <p:to>
                                        <p:strVal val="visible"/>
                                      </p:to>
                                    </p:set>
                                    <p:anim calcmode="lin" valueType="num">
                                      <p:cBhvr additive="base">
                                        <p:cTn id="36"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37"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2" presetClass="entr" presetSubtype="4" fill="hold" grpId="0" nodeType="clickEffect">
                                  <p:stCondLst>
                                    <p:cond delay="0"/>
                                  </p:stCondLst>
                                  <p:childTnLst>
                                    <p:set>
                                      <p:cBhvr>
                                        <p:cTn id="41" dur="1" fill="hold">
                                          <p:stCondLst>
                                            <p:cond delay="0"/>
                                          </p:stCondLst>
                                        </p:cTn>
                                        <p:tgtEl>
                                          <p:spTgt spid="3">
                                            <p:txEl>
                                              <p:pRg st="4" end="4"/>
                                            </p:txEl>
                                          </p:spTgt>
                                        </p:tgtEl>
                                        <p:attrNameLst>
                                          <p:attrName>style.visibility</p:attrName>
                                        </p:attrNameLst>
                                      </p:cBhvr>
                                      <p:to>
                                        <p:strVal val="visible"/>
                                      </p:to>
                                    </p:set>
                                    <p:anim calcmode="lin" valueType="num">
                                      <p:cBhvr additive="base">
                                        <p:cTn id="42"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43"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build="p"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style>
          <a:lnRef idx="3">
            <a:schemeClr val="lt1"/>
          </a:lnRef>
          <a:fillRef idx="1">
            <a:schemeClr val="accent4"/>
          </a:fillRef>
          <a:effectRef idx="1">
            <a:schemeClr val="accent4"/>
          </a:effectRef>
          <a:fontRef idx="minor">
            <a:schemeClr val="lt1"/>
          </a:fontRef>
        </p:style>
        <p:txBody>
          <a:bodyPr>
            <a:normAutofit fontScale="90000"/>
          </a:bodyPr>
          <a:lstStyle/>
          <a:p>
            <a:r>
              <a:rPr lang="ar-IQ" dirty="0"/>
              <a:t>قيود تحديد السلطات التي وضعتها الدول الأعضاء</a:t>
            </a:r>
            <a:br>
              <a:rPr lang="ar-IQ" dirty="0"/>
            </a:br>
            <a:r>
              <a:rPr lang="ar-IQ" sz="3600" dirty="0"/>
              <a:t>ثالثاً- سلطة إصدار القرارات واتخاذ التوصيات</a:t>
            </a:r>
          </a:p>
        </p:txBody>
      </p:sp>
      <p:sp>
        <p:nvSpPr>
          <p:cNvPr id="3" name="عنصر نائب للمحتوى 2"/>
          <p:cNvSpPr>
            <a:spLocks noGrp="1"/>
          </p:cNvSpPr>
          <p:nvPr>
            <p:ph idx="1"/>
          </p:nvPr>
        </p:nvSpPr>
        <p:spPr>
          <a:xfrm>
            <a:off x="457200" y="1412776"/>
            <a:ext cx="8229600" cy="5445224"/>
          </a:xfrm>
        </p:spPr>
        <p:style>
          <a:lnRef idx="1">
            <a:schemeClr val="accent4"/>
          </a:lnRef>
          <a:fillRef idx="2">
            <a:schemeClr val="accent4"/>
          </a:fillRef>
          <a:effectRef idx="1">
            <a:schemeClr val="accent4"/>
          </a:effectRef>
          <a:fontRef idx="minor">
            <a:schemeClr val="dk1"/>
          </a:fontRef>
        </p:style>
        <p:txBody>
          <a:bodyPr>
            <a:normAutofit fontScale="92500" lnSpcReduction="20000"/>
          </a:bodyPr>
          <a:lstStyle/>
          <a:p>
            <a:r>
              <a:rPr lang="ar-IQ" dirty="0" smtClean="0">
                <a:solidFill>
                  <a:srgbClr val="FF0000"/>
                </a:solidFill>
              </a:rPr>
              <a:t>تكملة الملاحظة الثانية </a:t>
            </a:r>
            <a:r>
              <a:rPr lang="ar-IQ" dirty="0" smtClean="0"/>
              <a:t>:</a:t>
            </a:r>
          </a:p>
          <a:p>
            <a:r>
              <a:rPr lang="ar-IQ" dirty="0" smtClean="0"/>
              <a:t>القرار (</a:t>
            </a:r>
            <a:r>
              <a:rPr lang="en-US" dirty="0" smtClean="0"/>
              <a:t>Decision</a:t>
            </a:r>
            <a:r>
              <a:rPr lang="ar-IQ" dirty="0" smtClean="0"/>
              <a:t>) : أمر يتضمن قوة الالزام لا يختلف من حيث القوة عن القانون التي تصدر أو  السلطة المختصة داخلياً أو وطنياً. </a:t>
            </a:r>
          </a:p>
          <a:p>
            <a:r>
              <a:rPr lang="ar-IQ" dirty="0" smtClean="0"/>
              <a:t>ومع ذلك فان </a:t>
            </a:r>
            <a:r>
              <a:rPr lang="ar-IQ" dirty="0" smtClean="0">
                <a:solidFill>
                  <a:srgbClr val="FF0000"/>
                </a:solidFill>
              </a:rPr>
              <a:t>اللفظتين تستخدمان دون تفريق او تدقيق</a:t>
            </a:r>
          </a:p>
          <a:p>
            <a:r>
              <a:rPr lang="ar-IQ" dirty="0" smtClean="0"/>
              <a:t>مثال / التدابير التي يتخذها مجلس الامن بناء على احكام الفصل السادس الخاص بتسوية المنازعات سلمياً تعد تدابير غير ملزمة</a:t>
            </a:r>
          </a:p>
          <a:p>
            <a:r>
              <a:rPr lang="ar-IQ" dirty="0" smtClean="0"/>
              <a:t>اما التدابير التي يتخذها بموجب احكام الفصل السابع الخاص بتهديد السلم هي قرارات  تتضمن قوة الالزام</a:t>
            </a:r>
          </a:p>
          <a:p>
            <a:r>
              <a:rPr lang="ar-IQ" dirty="0" smtClean="0"/>
              <a:t>مع ذلك الميثاق لا يستعمل </a:t>
            </a:r>
            <a:r>
              <a:rPr lang="ar-IQ" dirty="0" smtClean="0">
                <a:solidFill>
                  <a:srgbClr val="FF0000"/>
                </a:solidFill>
              </a:rPr>
              <a:t>(التوصية </a:t>
            </a:r>
            <a:r>
              <a:rPr lang="ar-IQ" dirty="0" smtClean="0"/>
              <a:t>) في الحالة الاولى و</a:t>
            </a:r>
            <a:r>
              <a:rPr lang="ar-IQ" dirty="0" smtClean="0">
                <a:solidFill>
                  <a:srgbClr val="FF0000"/>
                </a:solidFill>
              </a:rPr>
              <a:t>القرار</a:t>
            </a:r>
            <a:r>
              <a:rPr lang="ar-IQ" dirty="0" smtClean="0"/>
              <a:t> في الحالة الثانية وانما يكتفي باستخدام كلمة </a:t>
            </a:r>
            <a:r>
              <a:rPr lang="ar-IQ" dirty="0" smtClean="0">
                <a:solidFill>
                  <a:srgbClr val="FF0000"/>
                </a:solidFill>
              </a:rPr>
              <a:t>قرار في الحالتين</a:t>
            </a:r>
          </a:p>
          <a:p>
            <a:r>
              <a:rPr lang="ar-IQ" dirty="0" smtClean="0">
                <a:solidFill>
                  <a:srgbClr val="FF0000"/>
                </a:solidFill>
              </a:rPr>
              <a:t>كما في توصية لقبول اعضاء جدد او وقف عضوية او طرد عضو او اختيار الامين العام</a:t>
            </a:r>
            <a:endParaRPr lang="ar-IQ" dirty="0">
              <a:solidFill>
                <a:srgbClr val="FF0000"/>
              </a:solidFill>
            </a:endParaRPr>
          </a:p>
        </p:txBody>
      </p:sp>
    </p:spTree>
    <p:extLst>
      <p:ext uri="{BB962C8B-B14F-4D97-AF65-F5344CB8AC3E}">
        <p14:creationId xmlns:p14="http://schemas.microsoft.com/office/powerpoint/2010/main" val="14900356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heel(1)">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3">
                                            <p:bg/>
                                          </p:spTgt>
                                        </p:tgtEl>
                                        <p:attrNameLst>
                                          <p:attrName>style.visibility</p:attrName>
                                        </p:attrNameLst>
                                      </p:cBhvr>
                                      <p:to>
                                        <p:strVal val="visible"/>
                                      </p:to>
                                    </p:set>
                                    <p:anim calcmode="lin" valueType="num">
                                      <p:cBhvr additive="base">
                                        <p:cTn id="12" dur="500" fill="hold"/>
                                        <p:tgtEl>
                                          <p:spTgt spid="3">
                                            <p:bg/>
                                          </p:spTgt>
                                        </p:tgtEl>
                                        <p:attrNameLst>
                                          <p:attrName>ppt_x</p:attrName>
                                        </p:attrNameLst>
                                      </p:cBhvr>
                                      <p:tavLst>
                                        <p:tav tm="0">
                                          <p:val>
                                            <p:strVal val="#ppt_x"/>
                                          </p:val>
                                        </p:tav>
                                        <p:tav tm="100000">
                                          <p:val>
                                            <p:strVal val="#ppt_x"/>
                                          </p:val>
                                        </p:tav>
                                      </p:tavLst>
                                    </p:anim>
                                    <p:anim calcmode="lin" valueType="num">
                                      <p:cBhvr additive="base">
                                        <p:cTn id="13" dur="500" fill="hold"/>
                                        <p:tgtEl>
                                          <p:spTgt spid="3">
                                            <p:bg/>
                                          </p:spTgt>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grpId="0" nodeType="clickEffect">
                                  <p:stCondLst>
                                    <p:cond delay="0"/>
                                  </p:stCondLst>
                                  <p:childTnLst>
                                    <p:set>
                                      <p:cBhvr>
                                        <p:cTn id="17" dur="1" fill="hold">
                                          <p:stCondLst>
                                            <p:cond delay="0"/>
                                          </p:stCondLst>
                                        </p:cTn>
                                        <p:tgtEl>
                                          <p:spTgt spid="3">
                                            <p:txEl>
                                              <p:pRg st="0" end="0"/>
                                            </p:txEl>
                                          </p:spTgt>
                                        </p:tgtEl>
                                        <p:attrNameLst>
                                          <p:attrName>style.visibility</p:attrName>
                                        </p:attrNameLst>
                                      </p:cBhvr>
                                      <p:to>
                                        <p:strVal val="visible"/>
                                      </p:to>
                                    </p:set>
                                    <p:anim calcmode="lin" valueType="num">
                                      <p:cBhvr additive="base">
                                        <p:cTn id="18"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9"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4" fill="hold" grpId="0" nodeType="clickEffect">
                                  <p:stCondLst>
                                    <p:cond delay="0"/>
                                  </p:stCondLst>
                                  <p:childTnLst>
                                    <p:set>
                                      <p:cBhvr>
                                        <p:cTn id="23" dur="1" fill="hold">
                                          <p:stCondLst>
                                            <p:cond delay="0"/>
                                          </p:stCondLst>
                                        </p:cTn>
                                        <p:tgtEl>
                                          <p:spTgt spid="3">
                                            <p:txEl>
                                              <p:pRg st="1" end="1"/>
                                            </p:txEl>
                                          </p:spTgt>
                                        </p:tgtEl>
                                        <p:attrNameLst>
                                          <p:attrName>style.visibility</p:attrName>
                                        </p:attrNameLst>
                                      </p:cBhvr>
                                      <p:to>
                                        <p:strVal val="visible"/>
                                      </p:to>
                                    </p:set>
                                    <p:anim calcmode="lin" valueType="num">
                                      <p:cBhvr additive="base">
                                        <p:cTn id="24"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5"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2" presetClass="entr" presetSubtype="4" fill="hold" grpId="0" nodeType="clickEffect">
                                  <p:stCondLst>
                                    <p:cond delay="0"/>
                                  </p:stCondLst>
                                  <p:childTnLst>
                                    <p:set>
                                      <p:cBhvr>
                                        <p:cTn id="29" dur="1" fill="hold">
                                          <p:stCondLst>
                                            <p:cond delay="0"/>
                                          </p:stCondLst>
                                        </p:cTn>
                                        <p:tgtEl>
                                          <p:spTgt spid="3">
                                            <p:txEl>
                                              <p:pRg st="2" end="2"/>
                                            </p:txEl>
                                          </p:spTgt>
                                        </p:tgtEl>
                                        <p:attrNameLst>
                                          <p:attrName>style.visibility</p:attrName>
                                        </p:attrNameLst>
                                      </p:cBhvr>
                                      <p:to>
                                        <p:strVal val="visible"/>
                                      </p:to>
                                    </p:set>
                                    <p:anim calcmode="lin" valueType="num">
                                      <p:cBhvr additive="base">
                                        <p:cTn id="30"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2" presetClass="entr" presetSubtype="4" fill="hold" grpId="0" nodeType="clickEffect">
                                  <p:stCondLst>
                                    <p:cond delay="0"/>
                                  </p:stCondLst>
                                  <p:childTnLst>
                                    <p:set>
                                      <p:cBhvr>
                                        <p:cTn id="35" dur="1" fill="hold">
                                          <p:stCondLst>
                                            <p:cond delay="0"/>
                                          </p:stCondLst>
                                        </p:cTn>
                                        <p:tgtEl>
                                          <p:spTgt spid="3">
                                            <p:txEl>
                                              <p:pRg st="3" end="3"/>
                                            </p:txEl>
                                          </p:spTgt>
                                        </p:tgtEl>
                                        <p:attrNameLst>
                                          <p:attrName>style.visibility</p:attrName>
                                        </p:attrNameLst>
                                      </p:cBhvr>
                                      <p:to>
                                        <p:strVal val="visible"/>
                                      </p:to>
                                    </p:set>
                                    <p:anim calcmode="lin" valueType="num">
                                      <p:cBhvr additive="base">
                                        <p:cTn id="36"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37"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2" presetClass="entr" presetSubtype="4" fill="hold" grpId="0" nodeType="clickEffect">
                                  <p:stCondLst>
                                    <p:cond delay="0"/>
                                  </p:stCondLst>
                                  <p:childTnLst>
                                    <p:set>
                                      <p:cBhvr>
                                        <p:cTn id="41" dur="1" fill="hold">
                                          <p:stCondLst>
                                            <p:cond delay="0"/>
                                          </p:stCondLst>
                                        </p:cTn>
                                        <p:tgtEl>
                                          <p:spTgt spid="3">
                                            <p:txEl>
                                              <p:pRg st="4" end="4"/>
                                            </p:txEl>
                                          </p:spTgt>
                                        </p:tgtEl>
                                        <p:attrNameLst>
                                          <p:attrName>style.visibility</p:attrName>
                                        </p:attrNameLst>
                                      </p:cBhvr>
                                      <p:to>
                                        <p:strVal val="visible"/>
                                      </p:to>
                                    </p:set>
                                    <p:anim calcmode="lin" valueType="num">
                                      <p:cBhvr additive="base">
                                        <p:cTn id="42"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43"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44" fill="hold">
                      <p:stCondLst>
                        <p:cond delay="indefinite"/>
                      </p:stCondLst>
                      <p:childTnLst>
                        <p:par>
                          <p:cTn id="45" fill="hold">
                            <p:stCondLst>
                              <p:cond delay="0"/>
                            </p:stCondLst>
                            <p:childTnLst>
                              <p:par>
                                <p:cTn id="46" presetID="2" presetClass="entr" presetSubtype="4" fill="hold" grpId="0" nodeType="clickEffect">
                                  <p:stCondLst>
                                    <p:cond delay="0"/>
                                  </p:stCondLst>
                                  <p:childTnLst>
                                    <p:set>
                                      <p:cBhvr>
                                        <p:cTn id="47" dur="1" fill="hold">
                                          <p:stCondLst>
                                            <p:cond delay="0"/>
                                          </p:stCondLst>
                                        </p:cTn>
                                        <p:tgtEl>
                                          <p:spTgt spid="3">
                                            <p:txEl>
                                              <p:pRg st="5" end="5"/>
                                            </p:txEl>
                                          </p:spTgt>
                                        </p:tgtEl>
                                        <p:attrNameLst>
                                          <p:attrName>style.visibility</p:attrName>
                                        </p:attrNameLst>
                                      </p:cBhvr>
                                      <p:to>
                                        <p:strVal val="visible"/>
                                      </p:to>
                                    </p:set>
                                    <p:anim calcmode="lin" valueType="num">
                                      <p:cBhvr additive="base">
                                        <p:cTn id="48"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49"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50" fill="hold">
                      <p:stCondLst>
                        <p:cond delay="indefinite"/>
                      </p:stCondLst>
                      <p:childTnLst>
                        <p:par>
                          <p:cTn id="51" fill="hold">
                            <p:stCondLst>
                              <p:cond delay="0"/>
                            </p:stCondLst>
                            <p:childTnLst>
                              <p:par>
                                <p:cTn id="52" presetID="2" presetClass="entr" presetSubtype="4" fill="hold" grpId="0" nodeType="clickEffect">
                                  <p:stCondLst>
                                    <p:cond delay="0"/>
                                  </p:stCondLst>
                                  <p:childTnLst>
                                    <p:set>
                                      <p:cBhvr>
                                        <p:cTn id="53" dur="1" fill="hold">
                                          <p:stCondLst>
                                            <p:cond delay="0"/>
                                          </p:stCondLst>
                                        </p:cTn>
                                        <p:tgtEl>
                                          <p:spTgt spid="3">
                                            <p:txEl>
                                              <p:pRg st="6" end="6"/>
                                            </p:txEl>
                                          </p:spTgt>
                                        </p:tgtEl>
                                        <p:attrNameLst>
                                          <p:attrName>style.visibility</p:attrName>
                                        </p:attrNameLst>
                                      </p:cBhvr>
                                      <p:to>
                                        <p:strVal val="visible"/>
                                      </p:to>
                                    </p:set>
                                    <p:anim calcmode="lin" valueType="num">
                                      <p:cBhvr additive="base">
                                        <p:cTn id="54"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55"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build="p"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style>
          <a:lnRef idx="3">
            <a:schemeClr val="lt1"/>
          </a:lnRef>
          <a:fillRef idx="1">
            <a:schemeClr val="accent4"/>
          </a:fillRef>
          <a:effectRef idx="1">
            <a:schemeClr val="accent4"/>
          </a:effectRef>
          <a:fontRef idx="minor">
            <a:schemeClr val="lt1"/>
          </a:fontRef>
        </p:style>
        <p:txBody>
          <a:bodyPr>
            <a:normAutofit fontScale="90000"/>
          </a:bodyPr>
          <a:lstStyle/>
          <a:p>
            <a:r>
              <a:rPr lang="ar-IQ" dirty="0"/>
              <a:t>قيود تحديد السلطات التي وضعتها الدول الأعضاء</a:t>
            </a:r>
            <a:br>
              <a:rPr lang="ar-IQ" dirty="0"/>
            </a:br>
            <a:r>
              <a:rPr lang="ar-IQ" sz="3600" dirty="0"/>
              <a:t>ثالثاً- سلطة إصدار القرارات واتخاذ التوصيات</a:t>
            </a:r>
          </a:p>
        </p:txBody>
      </p:sp>
      <p:sp>
        <p:nvSpPr>
          <p:cNvPr id="3" name="عنصر نائب للمحتوى 2"/>
          <p:cNvSpPr>
            <a:spLocks noGrp="1"/>
          </p:cNvSpPr>
          <p:nvPr>
            <p:ph idx="1"/>
          </p:nvPr>
        </p:nvSpPr>
        <p:spPr>
          <a:xfrm>
            <a:off x="107504" y="1484784"/>
            <a:ext cx="8856984" cy="5373216"/>
          </a:xfrm>
        </p:spPr>
        <p:style>
          <a:lnRef idx="1">
            <a:schemeClr val="accent4"/>
          </a:lnRef>
          <a:fillRef idx="2">
            <a:schemeClr val="accent4"/>
          </a:fillRef>
          <a:effectRef idx="1">
            <a:schemeClr val="accent4"/>
          </a:effectRef>
          <a:fontRef idx="minor">
            <a:schemeClr val="dk1"/>
          </a:fontRef>
        </p:style>
        <p:txBody>
          <a:bodyPr>
            <a:normAutofit fontScale="85000" lnSpcReduction="20000"/>
          </a:bodyPr>
          <a:lstStyle/>
          <a:p>
            <a:r>
              <a:rPr lang="ar-IQ" dirty="0" smtClean="0">
                <a:solidFill>
                  <a:srgbClr val="FF0000"/>
                </a:solidFill>
              </a:rPr>
              <a:t>س/ عرف التوصية التي تصدر عن المنظمة الدولية وبين مدى الزاميتها ؟</a:t>
            </a:r>
          </a:p>
          <a:p>
            <a:r>
              <a:rPr lang="ar-IQ" dirty="0"/>
              <a:t>ج/ التوصية ( </a:t>
            </a:r>
            <a:r>
              <a:rPr lang="en-US" dirty="0"/>
              <a:t>Recommendation) </a:t>
            </a:r>
            <a:r>
              <a:rPr lang="ar-IQ" dirty="0"/>
              <a:t>مجرد ابداء نصيحة او رغبة أو دعوة ممكن قبولها أو رفض ، وتكون موجهة الى دولة بذاتها أو جميع الدول الاعضاء أو فرع أو فروع أو منظمة أخرى، وهي غير ملزمة لا يترتب على مخالفتها أي مسؤولية</a:t>
            </a:r>
          </a:p>
          <a:p>
            <a:r>
              <a:rPr lang="ar-IQ" dirty="0" smtClean="0"/>
              <a:t>1- التوصية لا تخلو من الالزام، فهي تتضمن الزاماً أدبياً وسياسياً.</a:t>
            </a:r>
          </a:p>
          <a:p>
            <a:r>
              <a:rPr lang="ar-IQ" dirty="0" smtClean="0"/>
              <a:t>2- قابليتها للتحول إلى تدبير إلزامي ، فإذا وجهت التوصية إلى دولة إلى دولة ما فأعلنت قبولها، تحولت التوصية إلى أمر إلزامي لا يجوز العدول عنه.</a:t>
            </a:r>
          </a:p>
          <a:p>
            <a:r>
              <a:rPr lang="ar-IQ" dirty="0" smtClean="0"/>
              <a:t>3- تكتسب التوصية قوة قانونية إذا صدرت بإجماع اعضاء المنظمة.</a:t>
            </a:r>
          </a:p>
          <a:p>
            <a:r>
              <a:rPr lang="ar-IQ" dirty="0" smtClean="0"/>
              <a:t>4- مصدر الالزام بالتوصيات والقرارات هو تعهد الدول الاعضاء ضمناً أو صراحة بالتزامها مقدما بتنفيذ جميع ما يصدر عن المنظمة.</a:t>
            </a:r>
          </a:p>
          <a:p>
            <a:r>
              <a:rPr lang="ar-IQ" dirty="0" smtClean="0"/>
              <a:t>5- سلطة المنظمة في اصدار التوصيات واتخاذ القرارات ليست مطلقة بل مقيدة بشروط</a:t>
            </a:r>
            <a:endParaRPr lang="ar-IQ" dirty="0"/>
          </a:p>
        </p:txBody>
      </p:sp>
    </p:spTree>
    <p:extLst>
      <p:ext uri="{BB962C8B-B14F-4D97-AF65-F5344CB8AC3E}">
        <p14:creationId xmlns:p14="http://schemas.microsoft.com/office/powerpoint/2010/main" val="5818724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3">
                                            <p:bg/>
                                          </p:spTgt>
                                        </p:tgtEl>
                                        <p:attrNameLst>
                                          <p:attrName>style.visibility</p:attrName>
                                        </p:attrNameLst>
                                      </p:cBhvr>
                                      <p:to>
                                        <p:strVal val="visible"/>
                                      </p:to>
                                    </p:set>
                                    <p:anim calcmode="lin" valueType="num">
                                      <p:cBhvr additive="base">
                                        <p:cTn id="12" dur="500" fill="hold"/>
                                        <p:tgtEl>
                                          <p:spTgt spid="3">
                                            <p:bg/>
                                          </p:spTgt>
                                        </p:tgtEl>
                                        <p:attrNameLst>
                                          <p:attrName>ppt_x</p:attrName>
                                        </p:attrNameLst>
                                      </p:cBhvr>
                                      <p:tavLst>
                                        <p:tav tm="0">
                                          <p:val>
                                            <p:strVal val="#ppt_x"/>
                                          </p:val>
                                        </p:tav>
                                        <p:tav tm="100000">
                                          <p:val>
                                            <p:strVal val="#ppt_x"/>
                                          </p:val>
                                        </p:tav>
                                      </p:tavLst>
                                    </p:anim>
                                    <p:anim calcmode="lin" valueType="num">
                                      <p:cBhvr additive="base">
                                        <p:cTn id="13" dur="500" fill="hold"/>
                                        <p:tgtEl>
                                          <p:spTgt spid="3">
                                            <p:bg/>
                                          </p:spTgt>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grpId="0" nodeType="clickEffect">
                                  <p:stCondLst>
                                    <p:cond delay="0"/>
                                  </p:stCondLst>
                                  <p:childTnLst>
                                    <p:set>
                                      <p:cBhvr>
                                        <p:cTn id="17" dur="1" fill="hold">
                                          <p:stCondLst>
                                            <p:cond delay="0"/>
                                          </p:stCondLst>
                                        </p:cTn>
                                        <p:tgtEl>
                                          <p:spTgt spid="3">
                                            <p:txEl>
                                              <p:pRg st="0" end="0"/>
                                            </p:txEl>
                                          </p:spTgt>
                                        </p:tgtEl>
                                        <p:attrNameLst>
                                          <p:attrName>style.visibility</p:attrName>
                                        </p:attrNameLst>
                                      </p:cBhvr>
                                      <p:to>
                                        <p:strVal val="visible"/>
                                      </p:to>
                                    </p:set>
                                    <p:anim calcmode="lin" valueType="num">
                                      <p:cBhvr additive="base">
                                        <p:cTn id="18"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9"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4" fill="hold" grpId="0" nodeType="clickEffect">
                                  <p:stCondLst>
                                    <p:cond delay="0"/>
                                  </p:stCondLst>
                                  <p:childTnLst>
                                    <p:set>
                                      <p:cBhvr>
                                        <p:cTn id="23" dur="1" fill="hold">
                                          <p:stCondLst>
                                            <p:cond delay="0"/>
                                          </p:stCondLst>
                                        </p:cTn>
                                        <p:tgtEl>
                                          <p:spTgt spid="3">
                                            <p:txEl>
                                              <p:pRg st="1" end="1"/>
                                            </p:txEl>
                                          </p:spTgt>
                                        </p:tgtEl>
                                        <p:attrNameLst>
                                          <p:attrName>style.visibility</p:attrName>
                                        </p:attrNameLst>
                                      </p:cBhvr>
                                      <p:to>
                                        <p:strVal val="visible"/>
                                      </p:to>
                                    </p:set>
                                    <p:anim calcmode="lin" valueType="num">
                                      <p:cBhvr additive="base">
                                        <p:cTn id="24"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5"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2" presetClass="entr" presetSubtype="4" fill="hold" grpId="0" nodeType="clickEffect">
                                  <p:stCondLst>
                                    <p:cond delay="0"/>
                                  </p:stCondLst>
                                  <p:childTnLst>
                                    <p:set>
                                      <p:cBhvr>
                                        <p:cTn id="29" dur="1" fill="hold">
                                          <p:stCondLst>
                                            <p:cond delay="0"/>
                                          </p:stCondLst>
                                        </p:cTn>
                                        <p:tgtEl>
                                          <p:spTgt spid="3">
                                            <p:txEl>
                                              <p:pRg st="2" end="2"/>
                                            </p:txEl>
                                          </p:spTgt>
                                        </p:tgtEl>
                                        <p:attrNameLst>
                                          <p:attrName>style.visibility</p:attrName>
                                        </p:attrNameLst>
                                      </p:cBhvr>
                                      <p:to>
                                        <p:strVal val="visible"/>
                                      </p:to>
                                    </p:set>
                                    <p:anim calcmode="lin" valueType="num">
                                      <p:cBhvr additive="base">
                                        <p:cTn id="30"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2" presetClass="entr" presetSubtype="4" fill="hold" grpId="0" nodeType="clickEffect">
                                  <p:stCondLst>
                                    <p:cond delay="0"/>
                                  </p:stCondLst>
                                  <p:childTnLst>
                                    <p:set>
                                      <p:cBhvr>
                                        <p:cTn id="35" dur="1" fill="hold">
                                          <p:stCondLst>
                                            <p:cond delay="0"/>
                                          </p:stCondLst>
                                        </p:cTn>
                                        <p:tgtEl>
                                          <p:spTgt spid="3">
                                            <p:txEl>
                                              <p:pRg st="3" end="3"/>
                                            </p:txEl>
                                          </p:spTgt>
                                        </p:tgtEl>
                                        <p:attrNameLst>
                                          <p:attrName>style.visibility</p:attrName>
                                        </p:attrNameLst>
                                      </p:cBhvr>
                                      <p:to>
                                        <p:strVal val="visible"/>
                                      </p:to>
                                    </p:set>
                                    <p:anim calcmode="lin" valueType="num">
                                      <p:cBhvr additive="base">
                                        <p:cTn id="36"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37"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2" presetClass="entr" presetSubtype="4" fill="hold" grpId="0" nodeType="clickEffect">
                                  <p:stCondLst>
                                    <p:cond delay="0"/>
                                  </p:stCondLst>
                                  <p:childTnLst>
                                    <p:set>
                                      <p:cBhvr>
                                        <p:cTn id="41" dur="1" fill="hold">
                                          <p:stCondLst>
                                            <p:cond delay="0"/>
                                          </p:stCondLst>
                                        </p:cTn>
                                        <p:tgtEl>
                                          <p:spTgt spid="3">
                                            <p:txEl>
                                              <p:pRg st="4" end="4"/>
                                            </p:txEl>
                                          </p:spTgt>
                                        </p:tgtEl>
                                        <p:attrNameLst>
                                          <p:attrName>style.visibility</p:attrName>
                                        </p:attrNameLst>
                                      </p:cBhvr>
                                      <p:to>
                                        <p:strVal val="visible"/>
                                      </p:to>
                                    </p:set>
                                    <p:anim calcmode="lin" valueType="num">
                                      <p:cBhvr additive="base">
                                        <p:cTn id="42"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43"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44" fill="hold">
                      <p:stCondLst>
                        <p:cond delay="indefinite"/>
                      </p:stCondLst>
                      <p:childTnLst>
                        <p:par>
                          <p:cTn id="45" fill="hold">
                            <p:stCondLst>
                              <p:cond delay="0"/>
                            </p:stCondLst>
                            <p:childTnLst>
                              <p:par>
                                <p:cTn id="46" presetID="2" presetClass="entr" presetSubtype="4" fill="hold" grpId="0" nodeType="clickEffect">
                                  <p:stCondLst>
                                    <p:cond delay="0"/>
                                  </p:stCondLst>
                                  <p:childTnLst>
                                    <p:set>
                                      <p:cBhvr>
                                        <p:cTn id="47" dur="1" fill="hold">
                                          <p:stCondLst>
                                            <p:cond delay="0"/>
                                          </p:stCondLst>
                                        </p:cTn>
                                        <p:tgtEl>
                                          <p:spTgt spid="3">
                                            <p:txEl>
                                              <p:pRg st="5" end="5"/>
                                            </p:txEl>
                                          </p:spTgt>
                                        </p:tgtEl>
                                        <p:attrNameLst>
                                          <p:attrName>style.visibility</p:attrName>
                                        </p:attrNameLst>
                                      </p:cBhvr>
                                      <p:to>
                                        <p:strVal val="visible"/>
                                      </p:to>
                                    </p:set>
                                    <p:anim calcmode="lin" valueType="num">
                                      <p:cBhvr additive="base">
                                        <p:cTn id="48"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49"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50" fill="hold">
                      <p:stCondLst>
                        <p:cond delay="indefinite"/>
                      </p:stCondLst>
                      <p:childTnLst>
                        <p:par>
                          <p:cTn id="51" fill="hold">
                            <p:stCondLst>
                              <p:cond delay="0"/>
                            </p:stCondLst>
                            <p:childTnLst>
                              <p:par>
                                <p:cTn id="52" presetID="2" presetClass="entr" presetSubtype="4" fill="hold" grpId="0" nodeType="clickEffect">
                                  <p:stCondLst>
                                    <p:cond delay="0"/>
                                  </p:stCondLst>
                                  <p:childTnLst>
                                    <p:set>
                                      <p:cBhvr>
                                        <p:cTn id="53" dur="1" fill="hold">
                                          <p:stCondLst>
                                            <p:cond delay="0"/>
                                          </p:stCondLst>
                                        </p:cTn>
                                        <p:tgtEl>
                                          <p:spTgt spid="3">
                                            <p:txEl>
                                              <p:pRg st="6" end="6"/>
                                            </p:txEl>
                                          </p:spTgt>
                                        </p:tgtEl>
                                        <p:attrNameLst>
                                          <p:attrName>style.visibility</p:attrName>
                                        </p:attrNameLst>
                                      </p:cBhvr>
                                      <p:to>
                                        <p:strVal val="visible"/>
                                      </p:to>
                                    </p:set>
                                    <p:anim calcmode="lin" valueType="num">
                                      <p:cBhvr additive="base">
                                        <p:cTn id="54"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55"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build="p"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style>
          <a:lnRef idx="3">
            <a:schemeClr val="lt1"/>
          </a:lnRef>
          <a:fillRef idx="1">
            <a:schemeClr val="accent4"/>
          </a:fillRef>
          <a:effectRef idx="1">
            <a:schemeClr val="accent4"/>
          </a:effectRef>
          <a:fontRef idx="minor">
            <a:schemeClr val="lt1"/>
          </a:fontRef>
        </p:style>
        <p:txBody>
          <a:bodyPr>
            <a:normAutofit fontScale="90000"/>
          </a:bodyPr>
          <a:lstStyle/>
          <a:p>
            <a:r>
              <a:rPr lang="ar-IQ" dirty="0"/>
              <a:t>قيود تحديد السلطات التي وضعتها الدول الأعضاء</a:t>
            </a:r>
            <a:br>
              <a:rPr lang="ar-IQ" dirty="0"/>
            </a:br>
            <a:r>
              <a:rPr lang="ar-IQ" sz="3600" dirty="0"/>
              <a:t>ثالثاً- سلطة إصدار القرارات واتخاذ التوصيات</a:t>
            </a:r>
          </a:p>
        </p:txBody>
      </p:sp>
      <p:sp>
        <p:nvSpPr>
          <p:cNvPr id="3" name="عنصر نائب للمحتوى 2"/>
          <p:cNvSpPr>
            <a:spLocks noGrp="1"/>
          </p:cNvSpPr>
          <p:nvPr>
            <p:ph idx="1"/>
          </p:nvPr>
        </p:nvSpPr>
        <p:spPr/>
        <p:style>
          <a:lnRef idx="1">
            <a:schemeClr val="accent4"/>
          </a:lnRef>
          <a:fillRef idx="2">
            <a:schemeClr val="accent4"/>
          </a:fillRef>
          <a:effectRef idx="1">
            <a:schemeClr val="accent4"/>
          </a:effectRef>
          <a:fontRef idx="minor">
            <a:schemeClr val="dk1"/>
          </a:fontRef>
        </p:style>
        <p:txBody>
          <a:bodyPr/>
          <a:lstStyle/>
          <a:p>
            <a:r>
              <a:rPr lang="ar-IQ" dirty="0" smtClean="0">
                <a:solidFill>
                  <a:srgbClr val="FF0000"/>
                </a:solidFill>
              </a:rPr>
              <a:t>س/ ماهي قيود أو شروط إصدار المنظمة الدولية للتوصيات واتخاذ القرارات ؟</a:t>
            </a:r>
          </a:p>
          <a:p>
            <a:r>
              <a:rPr lang="ar-IQ" dirty="0" smtClean="0"/>
              <a:t>1- أن تقتصر على الأمور المذكورة صراحة في ميثاق المنظمة.</a:t>
            </a:r>
          </a:p>
          <a:p>
            <a:r>
              <a:rPr lang="ar-IQ" dirty="0" smtClean="0"/>
              <a:t>2- أن تكون متفقة مع أهداف المنظمة ومبادئها.</a:t>
            </a:r>
          </a:p>
          <a:p>
            <a:r>
              <a:rPr lang="ar-IQ" dirty="0" smtClean="0"/>
              <a:t>3- أن تتخذ وفقاً لأحكام الميثاق.</a:t>
            </a:r>
          </a:p>
        </p:txBody>
      </p:sp>
    </p:spTree>
    <p:extLst>
      <p:ext uri="{BB962C8B-B14F-4D97-AF65-F5344CB8AC3E}">
        <p14:creationId xmlns:p14="http://schemas.microsoft.com/office/powerpoint/2010/main" val="416210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bg/>
                                          </p:spTgt>
                                        </p:tgtEl>
                                        <p:attrNameLst>
                                          <p:attrName>style.visibility</p:attrName>
                                        </p:attrNameLst>
                                      </p:cBhvr>
                                      <p:to>
                                        <p:strVal val="visible"/>
                                      </p:to>
                                    </p:set>
                                    <p:anim calcmode="lin" valueType="num">
                                      <p:cBhvr additive="base">
                                        <p:cTn id="13" dur="500" fill="hold"/>
                                        <p:tgtEl>
                                          <p:spTgt spid="3">
                                            <p:bg/>
                                          </p:spTgt>
                                        </p:tgtEl>
                                        <p:attrNameLst>
                                          <p:attrName>ppt_x</p:attrName>
                                        </p:attrNameLst>
                                      </p:cBhvr>
                                      <p:tavLst>
                                        <p:tav tm="0">
                                          <p:val>
                                            <p:strVal val="#ppt_x"/>
                                          </p:val>
                                        </p:tav>
                                        <p:tav tm="100000">
                                          <p:val>
                                            <p:strVal val="#ppt_x"/>
                                          </p:val>
                                        </p:tav>
                                      </p:tavLst>
                                    </p:anim>
                                    <p:anim calcmode="lin" valueType="num">
                                      <p:cBhvr additive="base">
                                        <p:cTn id="14" dur="500" fill="hold"/>
                                        <p:tgtEl>
                                          <p:spTgt spid="3">
                                            <p:bg/>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0" end="0"/>
                                            </p:txEl>
                                          </p:spTgt>
                                        </p:tgtEl>
                                        <p:attrNameLst>
                                          <p:attrName>style.visibility</p:attrName>
                                        </p:attrNameLst>
                                      </p:cBhvr>
                                      <p:to>
                                        <p:strVal val="visible"/>
                                      </p:to>
                                    </p:set>
                                    <p:anim calcmode="lin" valueType="num">
                                      <p:cBhvr additive="base">
                                        <p:cTn id="19"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1" end="1"/>
                                            </p:txEl>
                                          </p:spTgt>
                                        </p:tgtEl>
                                        <p:attrNameLst>
                                          <p:attrName>style.visibility</p:attrName>
                                        </p:attrNameLst>
                                      </p:cBhvr>
                                      <p:to>
                                        <p:strVal val="visible"/>
                                      </p:to>
                                    </p:set>
                                    <p:anim calcmode="lin" valueType="num">
                                      <p:cBhvr additive="base">
                                        <p:cTn id="25"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2" end="2"/>
                                            </p:txEl>
                                          </p:spTgt>
                                        </p:tgtEl>
                                        <p:attrNameLst>
                                          <p:attrName>style.visibility</p:attrName>
                                        </p:attrNameLst>
                                      </p:cBhvr>
                                      <p:to>
                                        <p:strVal val="visible"/>
                                      </p:to>
                                    </p:set>
                                    <p:anim calcmode="lin" valueType="num">
                                      <p:cBhvr additive="base">
                                        <p:cTn id="31"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3" end="3"/>
                                            </p:txEl>
                                          </p:spTgt>
                                        </p:tgtEl>
                                        <p:attrNameLst>
                                          <p:attrName>style.visibility</p:attrName>
                                        </p:attrNameLst>
                                      </p:cBhvr>
                                      <p:to>
                                        <p:strVal val="visible"/>
                                      </p:to>
                                    </p:set>
                                    <p:anim calcmode="lin" valueType="num">
                                      <p:cBhvr additive="base">
                                        <p:cTn id="37"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build="p"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style>
          <a:lnRef idx="3">
            <a:schemeClr val="lt1"/>
          </a:lnRef>
          <a:fillRef idx="1">
            <a:schemeClr val="accent4"/>
          </a:fillRef>
          <a:effectRef idx="1">
            <a:schemeClr val="accent4"/>
          </a:effectRef>
          <a:fontRef idx="minor">
            <a:schemeClr val="lt1"/>
          </a:fontRef>
        </p:style>
        <p:txBody>
          <a:bodyPr>
            <a:normAutofit fontScale="90000"/>
          </a:bodyPr>
          <a:lstStyle/>
          <a:p>
            <a:r>
              <a:rPr lang="ar-IQ" dirty="0"/>
              <a:t>قيود تحديد السلطات التي وضعتها الدول الأعضاء</a:t>
            </a:r>
            <a:br>
              <a:rPr lang="ar-IQ" dirty="0"/>
            </a:br>
            <a:r>
              <a:rPr lang="ar-IQ" sz="3600" dirty="0"/>
              <a:t>ثالثاً- سلطة إصدار القرارات واتخاذ التوصيات</a:t>
            </a:r>
          </a:p>
        </p:txBody>
      </p:sp>
      <p:sp>
        <p:nvSpPr>
          <p:cNvPr id="3" name="عنصر نائب للمحتوى 2"/>
          <p:cNvSpPr>
            <a:spLocks noGrp="1"/>
          </p:cNvSpPr>
          <p:nvPr>
            <p:ph idx="1"/>
          </p:nvPr>
        </p:nvSpPr>
        <p:spPr/>
        <p:style>
          <a:lnRef idx="1">
            <a:schemeClr val="accent4"/>
          </a:lnRef>
          <a:fillRef idx="2">
            <a:schemeClr val="accent4"/>
          </a:fillRef>
          <a:effectRef idx="1">
            <a:schemeClr val="accent4"/>
          </a:effectRef>
          <a:fontRef idx="minor">
            <a:schemeClr val="dk1"/>
          </a:fontRef>
        </p:style>
        <p:txBody>
          <a:bodyPr/>
          <a:lstStyle/>
          <a:p>
            <a:r>
              <a:rPr lang="ar-IQ" dirty="0">
                <a:solidFill>
                  <a:srgbClr val="FF0000"/>
                </a:solidFill>
              </a:rPr>
              <a:t>س/ ما هو موقف الدول الاعضاء إذا أصدرت المنظمة الدولية توصية أو اتخذت قراراً فاقداً لاحد شروطه</a:t>
            </a:r>
            <a:r>
              <a:rPr lang="ar-IQ" dirty="0" smtClean="0">
                <a:solidFill>
                  <a:srgbClr val="FF0000"/>
                </a:solidFill>
              </a:rPr>
              <a:t>؟</a:t>
            </a:r>
          </a:p>
          <a:p>
            <a:pPr marL="0" indent="0">
              <a:buNone/>
            </a:pPr>
            <a:r>
              <a:rPr lang="ar-IQ" dirty="0">
                <a:solidFill>
                  <a:srgbClr val="FF0000"/>
                </a:solidFill>
              </a:rPr>
              <a:t/>
            </a:r>
            <a:br>
              <a:rPr lang="ar-IQ" dirty="0">
                <a:solidFill>
                  <a:srgbClr val="FF0000"/>
                </a:solidFill>
              </a:rPr>
            </a:br>
            <a:r>
              <a:rPr lang="ar-IQ" dirty="0" smtClean="0"/>
              <a:t>ج/ تفقد القرارات قوتها الالزامية وتجرد التوصيات من قوتها المعنوية وتصبح الدول الاعضاء في حل من الخضوع لها. في حال فقدانها لاحد الشروط التي تقيد إصداره.</a:t>
            </a:r>
            <a:endParaRPr lang="ar-IQ" dirty="0"/>
          </a:p>
        </p:txBody>
      </p:sp>
    </p:spTree>
    <p:extLst>
      <p:ext uri="{BB962C8B-B14F-4D97-AF65-F5344CB8AC3E}">
        <p14:creationId xmlns:p14="http://schemas.microsoft.com/office/powerpoint/2010/main" val="154282748"/>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bg/>
                                          </p:spTgt>
                                        </p:tgtEl>
                                        <p:attrNameLst>
                                          <p:attrName>style.visibility</p:attrName>
                                        </p:attrNameLst>
                                      </p:cBhvr>
                                      <p:to>
                                        <p:strVal val="visible"/>
                                      </p:to>
                                    </p:set>
                                    <p:anim calcmode="lin" valueType="num">
                                      <p:cBhvr additive="base">
                                        <p:cTn id="13" dur="500" fill="hold"/>
                                        <p:tgtEl>
                                          <p:spTgt spid="3">
                                            <p:bg/>
                                          </p:spTgt>
                                        </p:tgtEl>
                                        <p:attrNameLst>
                                          <p:attrName>ppt_x</p:attrName>
                                        </p:attrNameLst>
                                      </p:cBhvr>
                                      <p:tavLst>
                                        <p:tav tm="0">
                                          <p:val>
                                            <p:strVal val="#ppt_x"/>
                                          </p:val>
                                        </p:tav>
                                        <p:tav tm="100000">
                                          <p:val>
                                            <p:strVal val="#ppt_x"/>
                                          </p:val>
                                        </p:tav>
                                      </p:tavLst>
                                    </p:anim>
                                    <p:anim calcmode="lin" valueType="num">
                                      <p:cBhvr additive="base">
                                        <p:cTn id="14" dur="500" fill="hold"/>
                                        <p:tgtEl>
                                          <p:spTgt spid="3">
                                            <p:bg/>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0" end="0"/>
                                            </p:txEl>
                                          </p:spTgt>
                                        </p:tgtEl>
                                        <p:attrNameLst>
                                          <p:attrName>style.visibility</p:attrName>
                                        </p:attrNameLst>
                                      </p:cBhvr>
                                      <p:to>
                                        <p:strVal val="visible"/>
                                      </p:to>
                                    </p:set>
                                    <p:anim calcmode="lin" valueType="num">
                                      <p:cBhvr additive="base">
                                        <p:cTn id="19"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1" end="1"/>
                                            </p:txEl>
                                          </p:spTgt>
                                        </p:tgtEl>
                                        <p:attrNameLst>
                                          <p:attrName>style.visibility</p:attrName>
                                        </p:attrNameLst>
                                      </p:cBhvr>
                                      <p:to>
                                        <p:strVal val="visible"/>
                                      </p:to>
                                    </p:set>
                                    <p:anim calcmode="lin" valueType="num">
                                      <p:cBhvr additive="base">
                                        <p:cTn id="25"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build="p"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style>
          <a:lnRef idx="3">
            <a:schemeClr val="lt1"/>
          </a:lnRef>
          <a:fillRef idx="1">
            <a:schemeClr val="accent4"/>
          </a:fillRef>
          <a:effectRef idx="1">
            <a:schemeClr val="accent4"/>
          </a:effectRef>
          <a:fontRef idx="minor">
            <a:schemeClr val="lt1"/>
          </a:fontRef>
        </p:style>
        <p:txBody>
          <a:bodyPr>
            <a:normAutofit fontScale="90000"/>
          </a:bodyPr>
          <a:lstStyle/>
          <a:p>
            <a:r>
              <a:rPr lang="ar-IQ" dirty="0"/>
              <a:t>قيود تحديد السلطات التي وضعتها الدول الأعضاء</a:t>
            </a:r>
            <a:br>
              <a:rPr lang="ar-IQ" dirty="0"/>
            </a:br>
            <a:r>
              <a:rPr lang="ar-IQ" sz="3600" dirty="0"/>
              <a:t>ثالثاً- سلطة إصدار القرارات واتخاذ التوصيات</a:t>
            </a:r>
          </a:p>
        </p:txBody>
      </p:sp>
      <p:sp>
        <p:nvSpPr>
          <p:cNvPr id="3" name="عنصر نائب للمحتوى 2"/>
          <p:cNvSpPr>
            <a:spLocks noGrp="1"/>
          </p:cNvSpPr>
          <p:nvPr>
            <p:ph idx="1"/>
          </p:nvPr>
        </p:nvSpPr>
        <p:spPr/>
        <p:style>
          <a:lnRef idx="1">
            <a:schemeClr val="accent4"/>
          </a:lnRef>
          <a:fillRef idx="2">
            <a:schemeClr val="accent4"/>
          </a:fillRef>
          <a:effectRef idx="1">
            <a:schemeClr val="accent4"/>
          </a:effectRef>
          <a:fontRef idx="minor">
            <a:schemeClr val="dk1"/>
          </a:fontRef>
        </p:style>
        <p:txBody>
          <a:bodyPr>
            <a:normAutofit fontScale="92500" lnSpcReduction="20000"/>
          </a:bodyPr>
          <a:lstStyle/>
          <a:p>
            <a:r>
              <a:rPr lang="ar-IQ" dirty="0" smtClean="0">
                <a:solidFill>
                  <a:srgbClr val="FF0000"/>
                </a:solidFill>
              </a:rPr>
              <a:t>أ- طرق التصويت على القرارات</a:t>
            </a:r>
          </a:p>
          <a:p>
            <a:r>
              <a:rPr lang="ar-IQ" dirty="0" smtClean="0">
                <a:solidFill>
                  <a:srgbClr val="FF0000"/>
                </a:solidFill>
              </a:rPr>
              <a:t>القاعدة العامة </a:t>
            </a:r>
            <a:r>
              <a:rPr lang="ar-IQ" dirty="0" smtClean="0"/>
              <a:t>:</a:t>
            </a:r>
          </a:p>
          <a:p>
            <a:r>
              <a:rPr lang="ar-IQ" dirty="0" smtClean="0"/>
              <a:t>تعد الدول الاعضاء متساوية في القوة نتيجة لتطبيق مبدأ المساواة القانونية في السيادة.</a:t>
            </a:r>
            <a:endParaRPr lang="ar-IQ" dirty="0"/>
          </a:p>
          <a:p>
            <a:r>
              <a:rPr lang="ar-IQ" dirty="0" smtClean="0"/>
              <a:t>يتمتع العضو بصوت واحد. وهي صفة غالبة في المنظمات السياسية</a:t>
            </a:r>
          </a:p>
          <a:p>
            <a:r>
              <a:rPr lang="ar-IQ" dirty="0" smtClean="0"/>
              <a:t>للعضو مطلق الحرية في التصويت بالرفض أو الموافقة وله الامتناع عن التصويت</a:t>
            </a:r>
          </a:p>
          <a:p>
            <a:r>
              <a:rPr lang="ar-IQ" dirty="0" smtClean="0"/>
              <a:t>م/ 18 ميثاق تجعل لكل دولة عضو في الجمعية العامة صوتاً واحداً تطبيقاً لمبدأ السيادة والمساواة بين جميع الدول.</a:t>
            </a:r>
            <a:endParaRPr lang="ar-IQ" dirty="0"/>
          </a:p>
        </p:txBody>
      </p:sp>
    </p:spTree>
    <p:extLst>
      <p:ext uri="{BB962C8B-B14F-4D97-AF65-F5344CB8AC3E}">
        <p14:creationId xmlns:p14="http://schemas.microsoft.com/office/powerpoint/2010/main" val="16336461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bg/>
                                          </p:spTgt>
                                        </p:tgtEl>
                                        <p:attrNameLst>
                                          <p:attrName>style.visibility</p:attrName>
                                        </p:attrNameLst>
                                      </p:cBhvr>
                                      <p:to>
                                        <p:strVal val="visible"/>
                                      </p:to>
                                    </p:set>
                                    <p:anim calcmode="lin" valueType="num">
                                      <p:cBhvr additive="base">
                                        <p:cTn id="13" dur="500" fill="hold"/>
                                        <p:tgtEl>
                                          <p:spTgt spid="3">
                                            <p:bg/>
                                          </p:spTgt>
                                        </p:tgtEl>
                                        <p:attrNameLst>
                                          <p:attrName>ppt_x</p:attrName>
                                        </p:attrNameLst>
                                      </p:cBhvr>
                                      <p:tavLst>
                                        <p:tav tm="0">
                                          <p:val>
                                            <p:strVal val="#ppt_x"/>
                                          </p:val>
                                        </p:tav>
                                        <p:tav tm="100000">
                                          <p:val>
                                            <p:strVal val="#ppt_x"/>
                                          </p:val>
                                        </p:tav>
                                      </p:tavLst>
                                    </p:anim>
                                    <p:anim calcmode="lin" valueType="num">
                                      <p:cBhvr additive="base">
                                        <p:cTn id="14" dur="500" fill="hold"/>
                                        <p:tgtEl>
                                          <p:spTgt spid="3">
                                            <p:bg/>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0" end="0"/>
                                            </p:txEl>
                                          </p:spTgt>
                                        </p:tgtEl>
                                        <p:attrNameLst>
                                          <p:attrName>style.visibility</p:attrName>
                                        </p:attrNameLst>
                                      </p:cBhvr>
                                      <p:to>
                                        <p:strVal val="visible"/>
                                      </p:to>
                                    </p:set>
                                    <p:anim calcmode="lin" valueType="num">
                                      <p:cBhvr additive="base">
                                        <p:cTn id="19"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1" end="1"/>
                                            </p:txEl>
                                          </p:spTgt>
                                        </p:tgtEl>
                                        <p:attrNameLst>
                                          <p:attrName>style.visibility</p:attrName>
                                        </p:attrNameLst>
                                      </p:cBhvr>
                                      <p:to>
                                        <p:strVal val="visible"/>
                                      </p:to>
                                    </p:set>
                                    <p:anim calcmode="lin" valueType="num">
                                      <p:cBhvr additive="base">
                                        <p:cTn id="25"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2" end="2"/>
                                            </p:txEl>
                                          </p:spTgt>
                                        </p:tgtEl>
                                        <p:attrNameLst>
                                          <p:attrName>style.visibility</p:attrName>
                                        </p:attrNameLst>
                                      </p:cBhvr>
                                      <p:to>
                                        <p:strVal val="visible"/>
                                      </p:to>
                                    </p:set>
                                    <p:anim calcmode="lin" valueType="num">
                                      <p:cBhvr additive="base">
                                        <p:cTn id="31"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3" end="3"/>
                                            </p:txEl>
                                          </p:spTgt>
                                        </p:tgtEl>
                                        <p:attrNameLst>
                                          <p:attrName>style.visibility</p:attrName>
                                        </p:attrNameLst>
                                      </p:cBhvr>
                                      <p:to>
                                        <p:strVal val="visible"/>
                                      </p:to>
                                    </p:set>
                                    <p:anim calcmode="lin" valueType="num">
                                      <p:cBhvr additive="base">
                                        <p:cTn id="37"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3">
                                            <p:txEl>
                                              <p:pRg st="4" end="4"/>
                                            </p:txEl>
                                          </p:spTgt>
                                        </p:tgtEl>
                                        <p:attrNameLst>
                                          <p:attrName>style.visibility</p:attrName>
                                        </p:attrNameLst>
                                      </p:cBhvr>
                                      <p:to>
                                        <p:strVal val="visible"/>
                                      </p:to>
                                    </p:set>
                                    <p:anim calcmode="lin" valueType="num">
                                      <p:cBhvr additive="base">
                                        <p:cTn id="43"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3">
                                            <p:txEl>
                                              <p:pRg st="5" end="5"/>
                                            </p:txEl>
                                          </p:spTgt>
                                        </p:tgtEl>
                                        <p:attrNameLst>
                                          <p:attrName>style.visibility</p:attrName>
                                        </p:attrNameLst>
                                      </p:cBhvr>
                                      <p:to>
                                        <p:strVal val="visible"/>
                                      </p:to>
                                    </p:set>
                                    <p:anim calcmode="lin" valueType="num">
                                      <p:cBhvr additive="base">
                                        <p:cTn id="49"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build="p"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style>
          <a:lnRef idx="3">
            <a:schemeClr val="lt1"/>
          </a:lnRef>
          <a:fillRef idx="1">
            <a:schemeClr val="accent4"/>
          </a:fillRef>
          <a:effectRef idx="1">
            <a:schemeClr val="accent4"/>
          </a:effectRef>
          <a:fontRef idx="minor">
            <a:schemeClr val="lt1"/>
          </a:fontRef>
        </p:style>
        <p:txBody>
          <a:bodyPr>
            <a:normAutofit fontScale="90000"/>
          </a:bodyPr>
          <a:lstStyle/>
          <a:p>
            <a:r>
              <a:rPr lang="ar-IQ" dirty="0" smtClean="0"/>
              <a:t>الفصل السادس</a:t>
            </a:r>
            <a:br>
              <a:rPr lang="ar-IQ" dirty="0" smtClean="0"/>
            </a:br>
            <a:r>
              <a:rPr lang="ar-IQ" dirty="0" smtClean="0"/>
              <a:t>سلطات المنظمات الدولية</a:t>
            </a:r>
            <a:endParaRPr lang="ar-IQ" dirty="0"/>
          </a:p>
        </p:txBody>
      </p:sp>
      <p:sp>
        <p:nvSpPr>
          <p:cNvPr id="3" name="عنصر نائب للمحتوى 2"/>
          <p:cNvSpPr>
            <a:spLocks noGrp="1"/>
          </p:cNvSpPr>
          <p:nvPr>
            <p:ph idx="1"/>
          </p:nvPr>
        </p:nvSpPr>
        <p:spPr>
          <a:xfrm>
            <a:off x="467544" y="1700808"/>
            <a:ext cx="8229600" cy="4525963"/>
          </a:xfrm>
        </p:spPr>
        <p:style>
          <a:lnRef idx="1">
            <a:schemeClr val="accent4"/>
          </a:lnRef>
          <a:fillRef idx="2">
            <a:schemeClr val="accent4"/>
          </a:fillRef>
          <a:effectRef idx="1">
            <a:schemeClr val="accent4"/>
          </a:effectRef>
          <a:fontRef idx="minor">
            <a:schemeClr val="dk1"/>
          </a:fontRef>
        </p:style>
        <p:txBody>
          <a:bodyPr/>
          <a:lstStyle/>
          <a:p>
            <a:r>
              <a:rPr lang="ar-IQ" dirty="0" smtClean="0"/>
              <a:t>المنظمة الدولية : هيئة </a:t>
            </a:r>
            <a:r>
              <a:rPr lang="ar-IQ" dirty="0"/>
              <a:t>لها شخصيتها </a:t>
            </a:r>
            <a:r>
              <a:rPr lang="ar-IQ" dirty="0" smtClean="0"/>
              <a:t>القانونية المستقلة، أنشئت لتحقيق مصالح مشتركة للدول الأعضاء، ومزودة لأجل تحقيق ذلك باختصاصات ذاتية، تنص الوثائق المؤسسة لها على تخويلها من السلطات ما يمكنها من مباشرة الأعمال الداخلة في اختصاصها، التي تختلف من منظمة </a:t>
            </a:r>
            <a:r>
              <a:rPr lang="ar-IQ" dirty="0"/>
              <a:t>إ</a:t>
            </a:r>
            <a:r>
              <a:rPr lang="ar-IQ" dirty="0" smtClean="0"/>
              <a:t>لى أخرى.</a:t>
            </a:r>
            <a:endParaRPr lang="ar-IQ" dirty="0"/>
          </a:p>
        </p:txBody>
      </p:sp>
    </p:spTree>
    <p:extLst>
      <p:ext uri="{BB962C8B-B14F-4D97-AF65-F5344CB8AC3E}">
        <p14:creationId xmlns:p14="http://schemas.microsoft.com/office/powerpoint/2010/main" val="19246767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childTnLst>
                    </p:cTn>
                  </p:par>
                  <p:par>
                    <p:cTn id="10" fill="hold">
                      <p:stCondLst>
                        <p:cond delay="indefinite"/>
                      </p:stCondLst>
                      <p:childTnLst>
                        <p:par>
                          <p:cTn id="11" fill="hold">
                            <p:stCondLst>
                              <p:cond delay="0"/>
                            </p:stCondLst>
                            <p:childTnLst>
                              <p:par>
                                <p:cTn id="12" presetID="21" presetClass="entr" presetSubtype="1" fill="hold" grpId="0" nodeType="clickEffect">
                                  <p:stCondLst>
                                    <p:cond delay="0"/>
                                  </p:stCondLst>
                                  <p:childTnLst>
                                    <p:set>
                                      <p:cBhvr>
                                        <p:cTn id="13" dur="1" fill="hold">
                                          <p:stCondLst>
                                            <p:cond delay="0"/>
                                          </p:stCondLst>
                                        </p:cTn>
                                        <p:tgtEl>
                                          <p:spTgt spid="3">
                                            <p:bg/>
                                          </p:spTgt>
                                        </p:tgtEl>
                                        <p:attrNameLst>
                                          <p:attrName>style.visibility</p:attrName>
                                        </p:attrNameLst>
                                      </p:cBhvr>
                                      <p:to>
                                        <p:strVal val="visible"/>
                                      </p:to>
                                    </p:set>
                                    <p:animEffect transition="in" filter="wheel(1)">
                                      <p:cBhvr>
                                        <p:cTn id="14" dur="2000"/>
                                        <p:tgtEl>
                                          <p:spTgt spid="3">
                                            <p:bg/>
                                          </p:spTgt>
                                        </p:tgtEl>
                                      </p:cBhvr>
                                    </p:animEffect>
                                  </p:childTnLst>
                                </p:cTn>
                              </p:par>
                            </p:childTnLst>
                          </p:cTn>
                        </p:par>
                      </p:childTnLst>
                    </p:cTn>
                  </p:par>
                  <p:par>
                    <p:cTn id="15" fill="hold">
                      <p:stCondLst>
                        <p:cond delay="indefinite"/>
                      </p:stCondLst>
                      <p:childTnLst>
                        <p:par>
                          <p:cTn id="16" fill="hold">
                            <p:stCondLst>
                              <p:cond delay="0"/>
                            </p:stCondLst>
                            <p:childTnLst>
                              <p:par>
                                <p:cTn id="17" presetID="21" presetClass="entr" presetSubtype="1" fill="hold" grpId="0" nodeType="clickEffect">
                                  <p:stCondLst>
                                    <p:cond delay="0"/>
                                  </p:stCondLst>
                                  <p:childTnLst>
                                    <p:set>
                                      <p:cBhvr>
                                        <p:cTn id="18" dur="1" fill="hold">
                                          <p:stCondLst>
                                            <p:cond delay="0"/>
                                          </p:stCondLst>
                                        </p:cTn>
                                        <p:tgtEl>
                                          <p:spTgt spid="3">
                                            <p:txEl>
                                              <p:pRg st="0" end="0"/>
                                            </p:txEl>
                                          </p:spTgt>
                                        </p:tgtEl>
                                        <p:attrNameLst>
                                          <p:attrName>style.visibility</p:attrName>
                                        </p:attrNameLst>
                                      </p:cBhvr>
                                      <p:to>
                                        <p:strVal val="visible"/>
                                      </p:to>
                                    </p:set>
                                    <p:animEffect transition="in" filter="wheel(1)">
                                      <p:cBhvr>
                                        <p:cTn id="19" dur="20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build="p"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style>
          <a:lnRef idx="3">
            <a:schemeClr val="lt1"/>
          </a:lnRef>
          <a:fillRef idx="1">
            <a:schemeClr val="accent4"/>
          </a:fillRef>
          <a:effectRef idx="1">
            <a:schemeClr val="accent4"/>
          </a:effectRef>
          <a:fontRef idx="minor">
            <a:schemeClr val="lt1"/>
          </a:fontRef>
        </p:style>
        <p:txBody>
          <a:bodyPr>
            <a:normAutofit fontScale="90000"/>
          </a:bodyPr>
          <a:lstStyle/>
          <a:p>
            <a:r>
              <a:rPr lang="ar-IQ" dirty="0"/>
              <a:t>قيود تحديد السلطات التي وضعتها الدول الأعضاء</a:t>
            </a:r>
            <a:br>
              <a:rPr lang="ar-IQ" dirty="0"/>
            </a:br>
            <a:r>
              <a:rPr lang="ar-IQ" sz="3600" dirty="0"/>
              <a:t>ثالثاً- سلطة إصدار القرارات واتخاذ التوصيات</a:t>
            </a:r>
          </a:p>
        </p:txBody>
      </p:sp>
      <p:sp>
        <p:nvSpPr>
          <p:cNvPr id="3" name="عنصر نائب للمحتوى 2"/>
          <p:cNvSpPr>
            <a:spLocks noGrp="1"/>
          </p:cNvSpPr>
          <p:nvPr>
            <p:ph idx="1"/>
          </p:nvPr>
        </p:nvSpPr>
        <p:spPr/>
        <p:style>
          <a:lnRef idx="1">
            <a:schemeClr val="accent4"/>
          </a:lnRef>
          <a:fillRef idx="2">
            <a:schemeClr val="accent4"/>
          </a:fillRef>
          <a:effectRef idx="1">
            <a:schemeClr val="accent4"/>
          </a:effectRef>
          <a:fontRef idx="minor">
            <a:schemeClr val="dk1"/>
          </a:fontRef>
        </p:style>
        <p:txBody>
          <a:bodyPr>
            <a:normAutofit fontScale="92500" lnSpcReduction="20000"/>
          </a:bodyPr>
          <a:lstStyle/>
          <a:p>
            <a:r>
              <a:rPr lang="ar-IQ" dirty="0" smtClean="0"/>
              <a:t>طرق التصويت على القرارات</a:t>
            </a:r>
          </a:p>
          <a:p>
            <a:r>
              <a:rPr lang="ar-IQ" dirty="0" smtClean="0"/>
              <a:t>الاستثناء</a:t>
            </a:r>
          </a:p>
          <a:p>
            <a:r>
              <a:rPr lang="ar-IQ" dirty="0" smtClean="0"/>
              <a:t>إن كل المحاولات لتجاوز مبدأ الصوت الواحد في المنظمات السياسية باءت، بسبب تمسك الدول الصغيرة والمتوسطة بأهداب السيادة والمساواة.</a:t>
            </a:r>
          </a:p>
          <a:p>
            <a:r>
              <a:rPr lang="ar-IQ" dirty="0" smtClean="0"/>
              <a:t>الا ان هذه الدول تساهلت لأسباب وظروف خاصة في المنظمات الدولية الفنية ( المتخصصة) التي ينحصر نشاطها ضمن نطاق محدد، وسمحت بإدخال بعض التعديل على القاعدة، فقررت منح أكثر من صوت للدولة الواحدة.</a:t>
            </a:r>
          </a:p>
          <a:p>
            <a:r>
              <a:rPr lang="ar-IQ" dirty="0" smtClean="0">
                <a:solidFill>
                  <a:srgbClr val="FF0000"/>
                </a:solidFill>
              </a:rPr>
              <a:t>مثال/ </a:t>
            </a:r>
          </a:p>
          <a:p>
            <a:endParaRPr lang="ar-IQ" dirty="0"/>
          </a:p>
        </p:txBody>
      </p:sp>
    </p:spTree>
    <p:extLst>
      <p:ext uri="{BB962C8B-B14F-4D97-AF65-F5344CB8AC3E}">
        <p14:creationId xmlns:p14="http://schemas.microsoft.com/office/powerpoint/2010/main" val="8940112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bg/>
                                          </p:spTgt>
                                        </p:tgtEl>
                                        <p:attrNameLst>
                                          <p:attrName>style.visibility</p:attrName>
                                        </p:attrNameLst>
                                      </p:cBhvr>
                                      <p:to>
                                        <p:strVal val="visible"/>
                                      </p:to>
                                    </p:set>
                                    <p:anim calcmode="lin" valueType="num">
                                      <p:cBhvr additive="base">
                                        <p:cTn id="13" dur="500" fill="hold"/>
                                        <p:tgtEl>
                                          <p:spTgt spid="3">
                                            <p:bg/>
                                          </p:spTgt>
                                        </p:tgtEl>
                                        <p:attrNameLst>
                                          <p:attrName>ppt_x</p:attrName>
                                        </p:attrNameLst>
                                      </p:cBhvr>
                                      <p:tavLst>
                                        <p:tav tm="0">
                                          <p:val>
                                            <p:strVal val="#ppt_x"/>
                                          </p:val>
                                        </p:tav>
                                        <p:tav tm="100000">
                                          <p:val>
                                            <p:strVal val="#ppt_x"/>
                                          </p:val>
                                        </p:tav>
                                      </p:tavLst>
                                    </p:anim>
                                    <p:anim calcmode="lin" valueType="num">
                                      <p:cBhvr additive="base">
                                        <p:cTn id="14" dur="500" fill="hold"/>
                                        <p:tgtEl>
                                          <p:spTgt spid="3">
                                            <p:bg/>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0" end="0"/>
                                            </p:txEl>
                                          </p:spTgt>
                                        </p:tgtEl>
                                        <p:attrNameLst>
                                          <p:attrName>style.visibility</p:attrName>
                                        </p:attrNameLst>
                                      </p:cBhvr>
                                      <p:to>
                                        <p:strVal val="visible"/>
                                      </p:to>
                                    </p:set>
                                    <p:anim calcmode="lin" valueType="num">
                                      <p:cBhvr additive="base">
                                        <p:cTn id="19"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1" end="1"/>
                                            </p:txEl>
                                          </p:spTgt>
                                        </p:tgtEl>
                                        <p:attrNameLst>
                                          <p:attrName>style.visibility</p:attrName>
                                        </p:attrNameLst>
                                      </p:cBhvr>
                                      <p:to>
                                        <p:strVal val="visible"/>
                                      </p:to>
                                    </p:set>
                                    <p:anim calcmode="lin" valueType="num">
                                      <p:cBhvr additive="base">
                                        <p:cTn id="25"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2" end="2"/>
                                            </p:txEl>
                                          </p:spTgt>
                                        </p:tgtEl>
                                        <p:attrNameLst>
                                          <p:attrName>style.visibility</p:attrName>
                                        </p:attrNameLst>
                                      </p:cBhvr>
                                      <p:to>
                                        <p:strVal val="visible"/>
                                      </p:to>
                                    </p:set>
                                    <p:anim calcmode="lin" valueType="num">
                                      <p:cBhvr additive="base">
                                        <p:cTn id="31"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3" end="3"/>
                                            </p:txEl>
                                          </p:spTgt>
                                        </p:tgtEl>
                                        <p:attrNameLst>
                                          <p:attrName>style.visibility</p:attrName>
                                        </p:attrNameLst>
                                      </p:cBhvr>
                                      <p:to>
                                        <p:strVal val="visible"/>
                                      </p:to>
                                    </p:set>
                                    <p:anim calcmode="lin" valueType="num">
                                      <p:cBhvr additive="base">
                                        <p:cTn id="37"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3">
                                            <p:txEl>
                                              <p:pRg st="4" end="4"/>
                                            </p:txEl>
                                          </p:spTgt>
                                        </p:tgtEl>
                                        <p:attrNameLst>
                                          <p:attrName>style.visibility</p:attrName>
                                        </p:attrNameLst>
                                      </p:cBhvr>
                                      <p:to>
                                        <p:strVal val="visible"/>
                                      </p:to>
                                    </p:set>
                                    <p:anim calcmode="lin" valueType="num">
                                      <p:cBhvr additive="base">
                                        <p:cTn id="43"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build="p"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style>
          <a:lnRef idx="3">
            <a:schemeClr val="lt1"/>
          </a:lnRef>
          <a:fillRef idx="1">
            <a:schemeClr val="accent4"/>
          </a:fillRef>
          <a:effectRef idx="1">
            <a:schemeClr val="accent4"/>
          </a:effectRef>
          <a:fontRef idx="minor">
            <a:schemeClr val="lt1"/>
          </a:fontRef>
        </p:style>
        <p:txBody>
          <a:bodyPr>
            <a:normAutofit fontScale="90000"/>
          </a:bodyPr>
          <a:lstStyle/>
          <a:p>
            <a:r>
              <a:rPr lang="ar-IQ" dirty="0"/>
              <a:t>قيود تحديد السلطات التي وضعتها الدول الأعضاء</a:t>
            </a:r>
            <a:br>
              <a:rPr lang="ar-IQ" dirty="0"/>
            </a:br>
            <a:r>
              <a:rPr lang="ar-IQ" sz="3600" dirty="0"/>
              <a:t>ثالثاً- سلطة إصدار القرارات واتخاذ </a:t>
            </a:r>
            <a:r>
              <a:rPr lang="ar-IQ" sz="3600" dirty="0" smtClean="0"/>
              <a:t>التوصيات</a:t>
            </a:r>
            <a:endParaRPr lang="ar-IQ" sz="3600" dirty="0"/>
          </a:p>
        </p:txBody>
      </p:sp>
      <p:sp>
        <p:nvSpPr>
          <p:cNvPr id="3" name="عنصر نائب للمحتوى 2"/>
          <p:cNvSpPr>
            <a:spLocks noGrp="1"/>
          </p:cNvSpPr>
          <p:nvPr>
            <p:ph idx="1"/>
          </p:nvPr>
        </p:nvSpPr>
        <p:spPr>
          <a:xfrm>
            <a:off x="107504" y="1600200"/>
            <a:ext cx="8928992" cy="5429200"/>
          </a:xfrm>
        </p:spPr>
        <p:style>
          <a:lnRef idx="1">
            <a:schemeClr val="accent4"/>
          </a:lnRef>
          <a:fillRef idx="2">
            <a:schemeClr val="accent4"/>
          </a:fillRef>
          <a:effectRef idx="1">
            <a:schemeClr val="accent4"/>
          </a:effectRef>
          <a:fontRef idx="minor">
            <a:schemeClr val="dk1"/>
          </a:fontRef>
        </p:style>
        <p:txBody>
          <a:bodyPr>
            <a:normAutofit lnSpcReduction="10000"/>
          </a:bodyPr>
          <a:lstStyle/>
          <a:p>
            <a:r>
              <a:rPr lang="ar-IQ" dirty="0" smtClean="0"/>
              <a:t>أ- طرق التصويت على القرارات</a:t>
            </a:r>
          </a:p>
          <a:p>
            <a:r>
              <a:rPr lang="ar-IQ" dirty="0" smtClean="0">
                <a:solidFill>
                  <a:srgbClr val="FF0000"/>
                </a:solidFill>
              </a:rPr>
              <a:t>الاستثناء – المثال</a:t>
            </a:r>
          </a:p>
          <a:p>
            <a:r>
              <a:rPr lang="ar-IQ" dirty="0" smtClean="0"/>
              <a:t>منظمة العمل الدولية / منحت في دستورها (4) أصوات لكل دولة خروجاً على مبدأ الصوت الواحد حيث تتمثل كل دولة عضو بـ (4) مندوبين وفق الآتي:</a:t>
            </a:r>
          </a:p>
          <a:p>
            <a:r>
              <a:rPr lang="ar-IQ" dirty="0" smtClean="0"/>
              <a:t>(2) عن الحكومة ،   (1) عن أرباب العمل،   (1) عن العمال (م/3)</a:t>
            </a:r>
          </a:p>
          <a:p>
            <a:r>
              <a:rPr lang="ar-IQ" dirty="0" smtClean="0"/>
              <a:t>وبناء على ذلك فإن لكل مندوب صوتاً واحداً مستقلاً في جميع القضايا المعروضة على المؤتمر(م/4) وعليه فقد تتعارض أصوات ممثلي الدولة الواحدة فقد يوافق قسم منهم ويرفضه الآخرون.</a:t>
            </a:r>
          </a:p>
        </p:txBody>
      </p:sp>
    </p:spTree>
    <p:extLst>
      <p:ext uri="{BB962C8B-B14F-4D97-AF65-F5344CB8AC3E}">
        <p14:creationId xmlns:p14="http://schemas.microsoft.com/office/powerpoint/2010/main" val="8317522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bg/>
                                          </p:spTgt>
                                        </p:tgtEl>
                                        <p:attrNameLst>
                                          <p:attrName>style.visibility</p:attrName>
                                        </p:attrNameLst>
                                      </p:cBhvr>
                                      <p:to>
                                        <p:strVal val="visible"/>
                                      </p:to>
                                    </p:set>
                                    <p:anim calcmode="lin" valueType="num">
                                      <p:cBhvr additive="base">
                                        <p:cTn id="13" dur="500" fill="hold"/>
                                        <p:tgtEl>
                                          <p:spTgt spid="3">
                                            <p:bg/>
                                          </p:spTgt>
                                        </p:tgtEl>
                                        <p:attrNameLst>
                                          <p:attrName>ppt_x</p:attrName>
                                        </p:attrNameLst>
                                      </p:cBhvr>
                                      <p:tavLst>
                                        <p:tav tm="0">
                                          <p:val>
                                            <p:strVal val="#ppt_x"/>
                                          </p:val>
                                        </p:tav>
                                        <p:tav tm="100000">
                                          <p:val>
                                            <p:strVal val="#ppt_x"/>
                                          </p:val>
                                        </p:tav>
                                      </p:tavLst>
                                    </p:anim>
                                    <p:anim calcmode="lin" valueType="num">
                                      <p:cBhvr additive="base">
                                        <p:cTn id="14" dur="500" fill="hold"/>
                                        <p:tgtEl>
                                          <p:spTgt spid="3">
                                            <p:bg/>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0" end="0"/>
                                            </p:txEl>
                                          </p:spTgt>
                                        </p:tgtEl>
                                        <p:attrNameLst>
                                          <p:attrName>style.visibility</p:attrName>
                                        </p:attrNameLst>
                                      </p:cBhvr>
                                      <p:to>
                                        <p:strVal val="visible"/>
                                      </p:to>
                                    </p:set>
                                    <p:anim calcmode="lin" valueType="num">
                                      <p:cBhvr additive="base">
                                        <p:cTn id="19"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1" end="1"/>
                                            </p:txEl>
                                          </p:spTgt>
                                        </p:tgtEl>
                                        <p:attrNameLst>
                                          <p:attrName>style.visibility</p:attrName>
                                        </p:attrNameLst>
                                      </p:cBhvr>
                                      <p:to>
                                        <p:strVal val="visible"/>
                                      </p:to>
                                    </p:set>
                                    <p:anim calcmode="lin" valueType="num">
                                      <p:cBhvr additive="base">
                                        <p:cTn id="25"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2" end="2"/>
                                            </p:txEl>
                                          </p:spTgt>
                                        </p:tgtEl>
                                        <p:attrNameLst>
                                          <p:attrName>style.visibility</p:attrName>
                                        </p:attrNameLst>
                                      </p:cBhvr>
                                      <p:to>
                                        <p:strVal val="visible"/>
                                      </p:to>
                                    </p:set>
                                    <p:anim calcmode="lin" valueType="num">
                                      <p:cBhvr additive="base">
                                        <p:cTn id="31"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3" end="3"/>
                                            </p:txEl>
                                          </p:spTgt>
                                        </p:tgtEl>
                                        <p:attrNameLst>
                                          <p:attrName>style.visibility</p:attrName>
                                        </p:attrNameLst>
                                      </p:cBhvr>
                                      <p:to>
                                        <p:strVal val="visible"/>
                                      </p:to>
                                    </p:set>
                                    <p:anim calcmode="lin" valueType="num">
                                      <p:cBhvr additive="base">
                                        <p:cTn id="37"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3">
                                            <p:txEl>
                                              <p:pRg st="4" end="4"/>
                                            </p:txEl>
                                          </p:spTgt>
                                        </p:tgtEl>
                                        <p:attrNameLst>
                                          <p:attrName>style.visibility</p:attrName>
                                        </p:attrNameLst>
                                      </p:cBhvr>
                                      <p:to>
                                        <p:strVal val="visible"/>
                                      </p:to>
                                    </p:set>
                                    <p:anim calcmode="lin" valueType="num">
                                      <p:cBhvr additive="base">
                                        <p:cTn id="43"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build="p"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style>
          <a:lnRef idx="3">
            <a:schemeClr val="lt1"/>
          </a:lnRef>
          <a:fillRef idx="1">
            <a:schemeClr val="accent4"/>
          </a:fillRef>
          <a:effectRef idx="1">
            <a:schemeClr val="accent4"/>
          </a:effectRef>
          <a:fontRef idx="minor">
            <a:schemeClr val="lt1"/>
          </a:fontRef>
        </p:style>
        <p:txBody>
          <a:bodyPr>
            <a:normAutofit fontScale="90000"/>
          </a:bodyPr>
          <a:lstStyle/>
          <a:p>
            <a:r>
              <a:rPr lang="ar-IQ" dirty="0"/>
              <a:t>قيود تحديد السلطات التي وضعتها الدول الأعضاء</a:t>
            </a:r>
            <a:br>
              <a:rPr lang="ar-IQ" dirty="0"/>
            </a:br>
            <a:r>
              <a:rPr lang="ar-IQ" sz="3600" dirty="0"/>
              <a:t>ثالثاً- سلطة إصدار القرارات واتخاذ التوصيات</a:t>
            </a:r>
          </a:p>
        </p:txBody>
      </p:sp>
      <p:sp>
        <p:nvSpPr>
          <p:cNvPr id="3" name="عنصر نائب للمحتوى 2"/>
          <p:cNvSpPr>
            <a:spLocks noGrp="1"/>
          </p:cNvSpPr>
          <p:nvPr>
            <p:ph idx="1"/>
          </p:nvPr>
        </p:nvSpPr>
        <p:spPr>
          <a:xfrm>
            <a:off x="107504" y="1600200"/>
            <a:ext cx="8928992" cy="4925144"/>
          </a:xfrm>
        </p:spPr>
        <p:style>
          <a:lnRef idx="1">
            <a:schemeClr val="accent4"/>
          </a:lnRef>
          <a:fillRef idx="2">
            <a:schemeClr val="accent4"/>
          </a:fillRef>
          <a:effectRef idx="1">
            <a:schemeClr val="accent4"/>
          </a:effectRef>
          <a:fontRef idx="minor">
            <a:schemeClr val="dk1"/>
          </a:fontRef>
        </p:style>
        <p:txBody>
          <a:bodyPr/>
          <a:lstStyle/>
          <a:p>
            <a:r>
              <a:rPr lang="ar-IQ" dirty="0" smtClean="0"/>
              <a:t>أ- طريقة التصويت على القرارات</a:t>
            </a:r>
          </a:p>
          <a:p>
            <a:r>
              <a:rPr lang="ar-IQ" dirty="0" smtClean="0">
                <a:solidFill>
                  <a:srgbClr val="FF0000"/>
                </a:solidFill>
              </a:rPr>
              <a:t>الاستثناء</a:t>
            </a:r>
          </a:p>
          <a:p>
            <a:r>
              <a:rPr lang="ar-IQ" dirty="0" smtClean="0">
                <a:solidFill>
                  <a:srgbClr val="FF0000"/>
                </a:solidFill>
              </a:rPr>
              <a:t>مثال آخر ( نظام التصويت الموزون)</a:t>
            </a:r>
          </a:p>
          <a:p>
            <a:r>
              <a:rPr lang="ar-IQ" dirty="0" smtClean="0"/>
              <a:t>قاعدة تعدد الأصوات للعضو الواحد (دستور صندوق النقد الدولي)</a:t>
            </a:r>
          </a:p>
          <a:p>
            <a:r>
              <a:rPr lang="ar-IQ" dirty="0" smtClean="0"/>
              <a:t>يكون لكل عضو (250) صوت يضاف إليها صوت واحد عن كل مئة ألف دولار من حصته) وبهذا تختلف اوزان الاعضاء باختلاف مساهماتهم المالية.</a:t>
            </a:r>
            <a:endParaRPr lang="ar-IQ" dirty="0"/>
          </a:p>
        </p:txBody>
      </p:sp>
    </p:spTree>
    <p:extLst>
      <p:ext uri="{BB962C8B-B14F-4D97-AF65-F5344CB8AC3E}">
        <p14:creationId xmlns:p14="http://schemas.microsoft.com/office/powerpoint/2010/main" val="28156529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bg/>
                                          </p:spTgt>
                                        </p:tgtEl>
                                        <p:attrNameLst>
                                          <p:attrName>style.visibility</p:attrName>
                                        </p:attrNameLst>
                                      </p:cBhvr>
                                      <p:to>
                                        <p:strVal val="visible"/>
                                      </p:to>
                                    </p:set>
                                    <p:anim calcmode="lin" valueType="num">
                                      <p:cBhvr additive="base">
                                        <p:cTn id="13" dur="500" fill="hold"/>
                                        <p:tgtEl>
                                          <p:spTgt spid="3">
                                            <p:bg/>
                                          </p:spTgt>
                                        </p:tgtEl>
                                        <p:attrNameLst>
                                          <p:attrName>ppt_x</p:attrName>
                                        </p:attrNameLst>
                                      </p:cBhvr>
                                      <p:tavLst>
                                        <p:tav tm="0">
                                          <p:val>
                                            <p:strVal val="#ppt_x"/>
                                          </p:val>
                                        </p:tav>
                                        <p:tav tm="100000">
                                          <p:val>
                                            <p:strVal val="#ppt_x"/>
                                          </p:val>
                                        </p:tav>
                                      </p:tavLst>
                                    </p:anim>
                                    <p:anim calcmode="lin" valueType="num">
                                      <p:cBhvr additive="base">
                                        <p:cTn id="14" dur="500" fill="hold"/>
                                        <p:tgtEl>
                                          <p:spTgt spid="3">
                                            <p:bg/>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0" end="0"/>
                                            </p:txEl>
                                          </p:spTgt>
                                        </p:tgtEl>
                                        <p:attrNameLst>
                                          <p:attrName>style.visibility</p:attrName>
                                        </p:attrNameLst>
                                      </p:cBhvr>
                                      <p:to>
                                        <p:strVal val="visible"/>
                                      </p:to>
                                    </p:set>
                                    <p:anim calcmode="lin" valueType="num">
                                      <p:cBhvr additive="base">
                                        <p:cTn id="19"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1" end="1"/>
                                            </p:txEl>
                                          </p:spTgt>
                                        </p:tgtEl>
                                        <p:attrNameLst>
                                          <p:attrName>style.visibility</p:attrName>
                                        </p:attrNameLst>
                                      </p:cBhvr>
                                      <p:to>
                                        <p:strVal val="visible"/>
                                      </p:to>
                                    </p:set>
                                    <p:anim calcmode="lin" valueType="num">
                                      <p:cBhvr additive="base">
                                        <p:cTn id="25"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2" end="2"/>
                                            </p:txEl>
                                          </p:spTgt>
                                        </p:tgtEl>
                                        <p:attrNameLst>
                                          <p:attrName>style.visibility</p:attrName>
                                        </p:attrNameLst>
                                      </p:cBhvr>
                                      <p:to>
                                        <p:strVal val="visible"/>
                                      </p:to>
                                    </p:set>
                                    <p:anim calcmode="lin" valueType="num">
                                      <p:cBhvr additive="base">
                                        <p:cTn id="31"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3" end="3"/>
                                            </p:txEl>
                                          </p:spTgt>
                                        </p:tgtEl>
                                        <p:attrNameLst>
                                          <p:attrName>style.visibility</p:attrName>
                                        </p:attrNameLst>
                                      </p:cBhvr>
                                      <p:to>
                                        <p:strVal val="visible"/>
                                      </p:to>
                                    </p:set>
                                    <p:anim calcmode="lin" valueType="num">
                                      <p:cBhvr additive="base">
                                        <p:cTn id="37"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3">
                                            <p:txEl>
                                              <p:pRg st="4" end="4"/>
                                            </p:txEl>
                                          </p:spTgt>
                                        </p:tgtEl>
                                        <p:attrNameLst>
                                          <p:attrName>style.visibility</p:attrName>
                                        </p:attrNameLst>
                                      </p:cBhvr>
                                      <p:to>
                                        <p:strVal val="visible"/>
                                      </p:to>
                                    </p:set>
                                    <p:anim calcmode="lin" valueType="num">
                                      <p:cBhvr additive="base">
                                        <p:cTn id="43"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build="p"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style>
          <a:lnRef idx="3">
            <a:schemeClr val="lt1"/>
          </a:lnRef>
          <a:fillRef idx="1">
            <a:schemeClr val="accent4"/>
          </a:fillRef>
          <a:effectRef idx="1">
            <a:schemeClr val="accent4"/>
          </a:effectRef>
          <a:fontRef idx="minor">
            <a:schemeClr val="lt1"/>
          </a:fontRef>
        </p:style>
        <p:txBody>
          <a:bodyPr>
            <a:normAutofit fontScale="90000"/>
          </a:bodyPr>
          <a:lstStyle/>
          <a:p>
            <a:r>
              <a:rPr lang="ar-IQ" dirty="0"/>
              <a:t>قيود تحديد السلطات التي وضعتها الدول الأعضاء</a:t>
            </a:r>
            <a:br>
              <a:rPr lang="ar-IQ" dirty="0"/>
            </a:br>
            <a:r>
              <a:rPr lang="ar-IQ" sz="3600" dirty="0"/>
              <a:t>ثالثاً- سلطة إصدار القرارات واتخاذ التوصيات</a:t>
            </a:r>
          </a:p>
        </p:txBody>
      </p:sp>
      <p:sp>
        <p:nvSpPr>
          <p:cNvPr id="3" name="عنصر نائب للمحتوى 2"/>
          <p:cNvSpPr>
            <a:spLocks noGrp="1"/>
          </p:cNvSpPr>
          <p:nvPr>
            <p:ph idx="1"/>
          </p:nvPr>
        </p:nvSpPr>
        <p:spPr>
          <a:xfrm>
            <a:off x="0" y="1484784"/>
            <a:ext cx="9144000" cy="5373216"/>
          </a:xfrm>
        </p:spPr>
        <p:style>
          <a:lnRef idx="1">
            <a:schemeClr val="accent4"/>
          </a:lnRef>
          <a:fillRef idx="2">
            <a:schemeClr val="accent4"/>
          </a:fillRef>
          <a:effectRef idx="1">
            <a:schemeClr val="accent4"/>
          </a:effectRef>
          <a:fontRef idx="minor">
            <a:schemeClr val="dk1"/>
          </a:fontRef>
        </p:style>
        <p:txBody>
          <a:bodyPr>
            <a:normAutofit fontScale="92500" lnSpcReduction="20000"/>
          </a:bodyPr>
          <a:lstStyle/>
          <a:p>
            <a:r>
              <a:rPr lang="ar-IQ" dirty="0" smtClean="0">
                <a:solidFill>
                  <a:srgbClr val="FF0000"/>
                </a:solidFill>
              </a:rPr>
              <a:t>قواعد التصويت</a:t>
            </a:r>
          </a:p>
          <a:p>
            <a:r>
              <a:rPr lang="ar-IQ" dirty="0" smtClean="0">
                <a:solidFill>
                  <a:srgbClr val="FF0000"/>
                </a:solidFill>
              </a:rPr>
              <a:t>قاعدة الاجماع</a:t>
            </a:r>
          </a:p>
          <a:p>
            <a:r>
              <a:rPr lang="ar-IQ" dirty="0" smtClean="0"/>
              <a:t>تنسجم هذه القاعدة مع مبدأ السيادة والمساواة، وتنال رضا الدول الصغيرة التي تخشى هيمنة الدول الكبرى على سلطة صناعة القرار وفرض ارادتهم، وهو حق لأي عضو في الحيلولة دون إصدار قرار لا ينسجم مع تطلعات دولته</a:t>
            </a:r>
          </a:p>
          <a:p>
            <a:r>
              <a:rPr lang="ar-IQ" dirty="0" smtClean="0">
                <a:solidFill>
                  <a:srgbClr val="FF0000"/>
                </a:solidFill>
              </a:rPr>
              <a:t>مثال/ م5 من عهد عصبة الامم</a:t>
            </a:r>
            <a:r>
              <a:rPr lang="ar-IQ" dirty="0" smtClean="0"/>
              <a:t> (تصدر قرارات الجمعية أو المجلس بموافقة جميع أعضاء العصبة الممثلين في الاجتماع)</a:t>
            </a:r>
          </a:p>
          <a:p>
            <a:r>
              <a:rPr lang="ar-IQ" dirty="0" smtClean="0">
                <a:solidFill>
                  <a:srgbClr val="FF0000"/>
                </a:solidFill>
              </a:rPr>
              <a:t>واكدته محكمة العدل الدولية</a:t>
            </a:r>
            <a:r>
              <a:rPr lang="ar-IQ" dirty="0" smtClean="0"/>
              <a:t> في فتواها عام 1925 المتضمن (أن قاعدة الاجماع تتفق مع التقليد الثابت الذي لم يتغير في كل الاجتماعات والمؤتمرات الدبلوماسية) </a:t>
            </a:r>
            <a:r>
              <a:rPr lang="ar-IQ" dirty="0" smtClean="0">
                <a:solidFill>
                  <a:srgbClr val="FF0000"/>
                </a:solidFill>
              </a:rPr>
              <a:t>وترى المحكمة</a:t>
            </a:r>
            <a:r>
              <a:rPr lang="ar-IQ" dirty="0" smtClean="0"/>
              <a:t> أن من الضروري تطبيق هذه القاعدة على الهيئات الحكومية مثل مجلس العصبة الا في حالات التي تستثنى صراحة</a:t>
            </a:r>
            <a:endParaRPr lang="ar-IQ" dirty="0"/>
          </a:p>
        </p:txBody>
      </p:sp>
    </p:spTree>
    <p:extLst>
      <p:ext uri="{BB962C8B-B14F-4D97-AF65-F5344CB8AC3E}">
        <p14:creationId xmlns:p14="http://schemas.microsoft.com/office/powerpoint/2010/main" val="4480353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bg/>
                                          </p:spTgt>
                                        </p:tgtEl>
                                        <p:attrNameLst>
                                          <p:attrName>style.visibility</p:attrName>
                                        </p:attrNameLst>
                                      </p:cBhvr>
                                      <p:to>
                                        <p:strVal val="visible"/>
                                      </p:to>
                                    </p:set>
                                    <p:anim calcmode="lin" valueType="num">
                                      <p:cBhvr additive="base">
                                        <p:cTn id="13" dur="500" fill="hold"/>
                                        <p:tgtEl>
                                          <p:spTgt spid="3">
                                            <p:bg/>
                                          </p:spTgt>
                                        </p:tgtEl>
                                        <p:attrNameLst>
                                          <p:attrName>ppt_x</p:attrName>
                                        </p:attrNameLst>
                                      </p:cBhvr>
                                      <p:tavLst>
                                        <p:tav tm="0">
                                          <p:val>
                                            <p:strVal val="#ppt_x"/>
                                          </p:val>
                                        </p:tav>
                                        <p:tav tm="100000">
                                          <p:val>
                                            <p:strVal val="#ppt_x"/>
                                          </p:val>
                                        </p:tav>
                                      </p:tavLst>
                                    </p:anim>
                                    <p:anim calcmode="lin" valueType="num">
                                      <p:cBhvr additive="base">
                                        <p:cTn id="14" dur="500" fill="hold"/>
                                        <p:tgtEl>
                                          <p:spTgt spid="3">
                                            <p:bg/>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0" end="0"/>
                                            </p:txEl>
                                          </p:spTgt>
                                        </p:tgtEl>
                                        <p:attrNameLst>
                                          <p:attrName>style.visibility</p:attrName>
                                        </p:attrNameLst>
                                      </p:cBhvr>
                                      <p:to>
                                        <p:strVal val="visible"/>
                                      </p:to>
                                    </p:set>
                                    <p:anim calcmode="lin" valueType="num">
                                      <p:cBhvr additive="base">
                                        <p:cTn id="19"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1" end="1"/>
                                            </p:txEl>
                                          </p:spTgt>
                                        </p:tgtEl>
                                        <p:attrNameLst>
                                          <p:attrName>style.visibility</p:attrName>
                                        </p:attrNameLst>
                                      </p:cBhvr>
                                      <p:to>
                                        <p:strVal val="visible"/>
                                      </p:to>
                                    </p:set>
                                    <p:anim calcmode="lin" valueType="num">
                                      <p:cBhvr additive="base">
                                        <p:cTn id="25"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2" end="2"/>
                                            </p:txEl>
                                          </p:spTgt>
                                        </p:tgtEl>
                                        <p:attrNameLst>
                                          <p:attrName>style.visibility</p:attrName>
                                        </p:attrNameLst>
                                      </p:cBhvr>
                                      <p:to>
                                        <p:strVal val="visible"/>
                                      </p:to>
                                    </p:set>
                                    <p:anim calcmode="lin" valueType="num">
                                      <p:cBhvr additive="base">
                                        <p:cTn id="31"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3" end="3"/>
                                            </p:txEl>
                                          </p:spTgt>
                                        </p:tgtEl>
                                        <p:attrNameLst>
                                          <p:attrName>style.visibility</p:attrName>
                                        </p:attrNameLst>
                                      </p:cBhvr>
                                      <p:to>
                                        <p:strVal val="visible"/>
                                      </p:to>
                                    </p:set>
                                    <p:anim calcmode="lin" valueType="num">
                                      <p:cBhvr additive="base">
                                        <p:cTn id="37"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3">
                                            <p:txEl>
                                              <p:pRg st="4" end="4"/>
                                            </p:txEl>
                                          </p:spTgt>
                                        </p:tgtEl>
                                        <p:attrNameLst>
                                          <p:attrName>style.visibility</p:attrName>
                                        </p:attrNameLst>
                                      </p:cBhvr>
                                      <p:to>
                                        <p:strVal val="visible"/>
                                      </p:to>
                                    </p:set>
                                    <p:anim calcmode="lin" valueType="num">
                                      <p:cBhvr additive="base">
                                        <p:cTn id="43"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build="p"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style>
          <a:lnRef idx="3">
            <a:schemeClr val="lt1"/>
          </a:lnRef>
          <a:fillRef idx="1">
            <a:schemeClr val="accent4"/>
          </a:fillRef>
          <a:effectRef idx="1">
            <a:schemeClr val="accent4"/>
          </a:effectRef>
          <a:fontRef idx="minor">
            <a:schemeClr val="lt1"/>
          </a:fontRef>
        </p:style>
        <p:txBody>
          <a:bodyPr>
            <a:normAutofit fontScale="90000"/>
          </a:bodyPr>
          <a:lstStyle/>
          <a:p>
            <a:r>
              <a:rPr lang="ar-IQ" dirty="0"/>
              <a:t>قيود تحديد السلطات التي وضعتها الدول الأعضاء</a:t>
            </a:r>
            <a:br>
              <a:rPr lang="ar-IQ" dirty="0"/>
            </a:br>
            <a:r>
              <a:rPr lang="ar-IQ" sz="3600" dirty="0"/>
              <a:t>ثالثاً- سلطة إصدار القرارات واتخاذ التوصيات</a:t>
            </a:r>
          </a:p>
        </p:txBody>
      </p:sp>
      <p:sp>
        <p:nvSpPr>
          <p:cNvPr id="3" name="عنصر نائب للمحتوى 2"/>
          <p:cNvSpPr>
            <a:spLocks noGrp="1"/>
          </p:cNvSpPr>
          <p:nvPr>
            <p:ph idx="1"/>
          </p:nvPr>
        </p:nvSpPr>
        <p:spPr>
          <a:xfrm>
            <a:off x="457200" y="1600200"/>
            <a:ext cx="8229600" cy="5069160"/>
          </a:xfrm>
        </p:spPr>
        <p:style>
          <a:lnRef idx="1">
            <a:schemeClr val="accent4"/>
          </a:lnRef>
          <a:fillRef idx="2">
            <a:schemeClr val="accent4"/>
          </a:fillRef>
          <a:effectRef idx="1">
            <a:schemeClr val="accent4"/>
          </a:effectRef>
          <a:fontRef idx="minor">
            <a:schemeClr val="dk1"/>
          </a:fontRef>
        </p:style>
        <p:txBody>
          <a:bodyPr/>
          <a:lstStyle/>
          <a:p>
            <a:r>
              <a:rPr lang="ar-IQ" dirty="0" smtClean="0">
                <a:solidFill>
                  <a:srgbClr val="FF0000"/>
                </a:solidFill>
              </a:rPr>
              <a:t>قواعد التصويت</a:t>
            </a:r>
          </a:p>
          <a:p>
            <a:r>
              <a:rPr lang="ar-IQ" dirty="0" smtClean="0">
                <a:solidFill>
                  <a:srgbClr val="FF0000"/>
                </a:solidFill>
              </a:rPr>
              <a:t>أولا- قاعدة الاجماع</a:t>
            </a:r>
          </a:p>
          <a:p>
            <a:r>
              <a:rPr lang="ar-IQ" dirty="0" smtClean="0"/>
              <a:t>ميثاق الامم المتحدة أعتمد قاعدة الاجماع بالنسبة للدول الكبرى في القضايا المتعلقة بالسلم والامن الدوليين.(مجلس الأمن)</a:t>
            </a:r>
          </a:p>
          <a:p>
            <a:r>
              <a:rPr lang="ar-IQ" dirty="0" smtClean="0"/>
              <a:t>وكذلك فقاعدة الاجماع مقررة في المنظمات الاقليمية.</a:t>
            </a:r>
            <a:endParaRPr lang="ar-IQ" dirty="0"/>
          </a:p>
        </p:txBody>
      </p:sp>
    </p:spTree>
    <p:extLst>
      <p:ext uri="{BB962C8B-B14F-4D97-AF65-F5344CB8AC3E}">
        <p14:creationId xmlns:p14="http://schemas.microsoft.com/office/powerpoint/2010/main" val="4112821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bg/>
                                          </p:spTgt>
                                        </p:tgtEl>
                                        <p:attrNameLst>
                                          <p:attrName>style.visibility</p:attrName>
                                        </p:attrNameLst>
                                      </p:cBhvr>
                                      <p:to>
                                        <p:strVal val="visible"/>
                                      </p:to>
                                    </p:set>
                                    <p:anim calcmode="lin" valueType="num">
                                      <p:cBhvr additive="base">
                                        <p:cTn id="13" dur="500" fill="hold"/>
                                        <p:tgtEl>
                                          <p:spTgt spid="3">
                                            <p:bg/>
                                          </p:spTgt>
                                        </p:tgtEl>
                                        <p:attrNameLst>
                                          <p:attrName>ppt_x</p:attrName>
                                        </p:attrNameLst>
                                      </p:cBhvr>
                                      <p:tavLst>
                                        <p:tav tm="0">
                                          <p:val>
                                            <p:strVal val="#ppt_x"/>
                                          </p:val>
                                        </p:tav>
                                        <p:tav tm="100000">
                                          <p:val>
                                            <p:strVal val="#ppt_x"/>
                                          </p:val>
                                        </p:tav>
                                      </p:tavLst>
                                    </p:anim>
                                    <p:anim calcmode="lin" valueType="num">
                                      <p:cBhvr additive="base">
                                        <p:cTn id="14" dur="500" fill="hold"/>
                                        <p:tgtEl>
                                          <p:spTgt spid="3">
                                            <p:bg/>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0" end="0"/>
                                            </p:txEl>
                                          </p:spTgt>
                                        </p:tgtEl>
                                        <p:attrNameLst>
                                          <p:attrName>style.visibility</p:attrName>
                                        </p:attrNameLst>
                                      </p:cBhvr>
                                      <p:to>
                                        <p:strVal val="visible"/>
                                      </p:to>
                                    </p:set>
                                    <p:anim calcmode="lin" valueType="num">
                                      <p:cBhvr additive="base">
                                        <p:cTn id="19"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1" end="1"/>
                                            </p:txEl>
                                          </p:spTgt>
                                        </p:tgtEl>
                                        <p:attrNameLst>
                                          <p:attrName>style.visibility</p:attrName>
                                        </p:attrNameLst>
                                      </p:cBhvr>
                                      <p:to>
                                        <p:strVal val="visible"/>
                                      </p:to>
                                    </p:set>
                                    <p:anim calcmode="lin" valueType="num">
                                      <p:cBhvr additive="base">
                                        <p:cTn id="25"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2" end="2"/>
                                            </p:txEl>
                                          </p:spTgt>
                                        </p:tgtEl>
                                        <p:attrNameLst>
                                          <p:attrName>style.visibility</p:attrName>
                                        </p:attrNameLst>
                                      </p:cBhvr>
                                      <p:to>
                                        <p:strVal val="visible"/>
                                      </p:to>
                                    </p:set>
                                    <p:anim calcmode="lin" valueType="num">
                                      <p:cBhvr additive="base">
                                        <p:cTn id="31"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3" end="3"/>
                                            </p:txEl>
                                          </p:spTgt>
                                        </p:tgtEl>
                                        <p:attrNameLst>
                                          <p:attrName>style.visibility</p:attrName>
                                        </p:attrNameLst>
                                      </p:cBhvr>
                                      <p:to>
                                        <p:strVal val="visible"/>
                                      </p:to>
                                    </p:set>
                                    <p:anim calcmode="lin" valueType="num">
                                      <p:cBhvr additive="base">
                                        <p:cTn id="37"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build="p"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style>
          <a:lnRef idx="3">
            <a:schemeClr val="lt1"/>
          </a:lnRef>
          <a:fillRef idx="1">
            <a:schemeClr val="accent4"/>
          </a:fillRef>
          <a:effectRef idx="1">
            <a:schemeClr val="accent4"/>
          </a:effectRef>
          <a:fontRef idx="minor">
            <a:schemeClr val="lt1"/>
          </a:fontRef>
        </p:style>
        <p:txBody>
          <a:bodyPr>
            <a:normAutofit fontScale="90000"/>
          </a:bodyPr>
          <a:lstStyle/>
          <a:p>
            <a:r>
              <a:rPr lang="ar-IQ" dirty="0"/>
              <a:t>قيود تحديد السلطات التي وضعتها الدول الأعضاء</a:t>
            </a:r>
            <a:br>
              <a:rPr lang="ar-IQ" dirty="0"/>
            </a:br>
            <a:r>
              <a:rPr lang="ar-IQ" sz="3600" dirty="0"/>
              <a:t>ثالثاً- سلطة إصدار القرارات واتخاذ التوصيات</a:t>
            </a:r>
          </a:p>
        </p:txBody>
      </p:sp>
      <p:sp>
        <p:nvSpPr>
          <p:cNvPr id="3" name="عنصر نائب للمحتوى 2"/>
          <p:cNvSpPr>
            <a:spLocks noGrp="1"/>
          </p:cNvSpPr>
          <p:nvPr>
            <p:ph idx="1"/>
          </p:nvPr>
        </p:nvSpPr>
        <p:spPr>
          <a:xfrm>
            <a:off x="179512" y="1484784"/>
            <a:ext cx="8784976" cy="5256584"/>
          </a:xfrm>
        </p:spPr>
        <p:style>
          <a:lnRef idx="1">
            <a:schemeClr val="accent4"/>
          </a:lnRef>
          <a:fillRef idx="2">
            <a:schemeClr val="accent4"/>
          </a:fillRef>
          <a:effectRef idx="1">
            <a:schemeClr val="accent4"/>
          </a:effectRef>
          <a:fontRef idx="minor">
            <a:schemeClr val="dk1"/>
          </a:fontRef>
        </p:style>
        <p:txBody>
          <a:bodyPr/>
          <a:lstStyle/>
          <a:p>
            <a:r>
              <a:rPr lang="ar-IQ" dirty="0" smtClean="0"/>
              <a:t>صور تطبيق قاعدة الإجماع:</a:t>
            </a:r>
          </a:p>
          <a:p>
            <a:r>
              <a:rPr lang="ar-IQ" dirty="0" smtClean="0"/>
              <a:t>إجماع جميع الدول التي تتكون منها المنظمة ، فإذا تخلفت احداها أو امتنعت عن التصويت تعذر صدور القرار.</a:t>
            </a:r>
          </a:p>
          <a:p>
            <a:r>
              <a:rPr lang="ar-IQ" dirty="0" smtClean="0"/>
              <a:t>إجماع الأعضاء الذين التي يحضرون الجلس الجلسة التي يتخذ فيها القرار.</a:t>
            </a:r>
          </a:p>
          <a:p>
            <a:r>
              <a:rPr lang="ar-IQ" dirty="0" smtClean="0"/>
              <a:t>إجماع الأعضاء الذين يشتركون في التصويت</a:t>
            </a:r>
          </a:p>
          <a:p>
            <a:r>
              <a:rPr lang="ar-IQ" dirty="0" smtClean="0"/>
              <a:t>وهي قاعدة صعبة التطبيق وكانت سببا في فشل بعض المنظمات ومن بينها عصبة الأمم</a:t>
            </a:r>
            <a:endParaRPr lang="ar-IQ" dirty="0"/>
          </a:p>
        </p:txBody>
      </p:sp>
    </p:spTree>
    <p:extLst>
      <p:ext uri="{BB962C8B-B14F-4D97-AF65-F5344CB8AC3E}">
        <p14:creationId xmlns:p14="http://schemas.microsoft.com/office/powerpoint/2010/main" val="32174545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additive="base">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 calcmode="lin" valueType="num">
                                      <p:cBhvr additive="base">
                                        <p:cTn id="19"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2" end="2"/>
                                            </p:txEl>
                                          </p:spTgt>
                                        </p:tgtEl>
                                        <p:attrNameLst>
                                          <p:attrName>style.visibility</p:attrName>
                                        </p:attrNameLst>
                                      </p:cBhvr>
                                      <p:to>
                                        <p:strVal val="visible"/>
                                      </p:to>
                                    </p:set>
                                    <p:anim calcmode="lin" valueType="num">
                                      <p:cBhvr additive="base">
                                        <p:cTn id="25"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3" end="3"/>
                                            </p:txEl>
                                          </p:spTgt>
                                        </p:tgtEl>
                                        <p:attrNameLst>
                                          <p:attrName>style.visibility</p:attrName>
                                        </p:attrNameLst>
                                      </p:cBhvr>
                                      <p:to>
                                        <p:strVal val="visible"/>
                                      </p:to>
                                    </p:set>
                                    <p:anim calcmode="lin" valueType="num">
                                      <p:cBhvr additive="base">
                                        <p:cTn id="31"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4" end="4"/>
                                            </p:txEl>
                                          </p:spTgt>
                                        </p:tgtEl>
                                        <p:attrNameLst>
                                          <p:attrName>style.visibility</p:attrName>
                                        </p:attrNameLst>
                                      </p:cBhvr>
                                      <p:to>
                                        <p:strVal val="visible"/>
                                      </p:to>
                                    </p:set>
                                    <p:anim calcmode="lin" valueType="num">
                                      <p:cBhvr additive="base">
                                        <p:cTn id="37"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style>
          <a:lnRef idx="2">
            <a:schemeClr val="accent4">
              <a:shade val="50000"/>
            </a:schemeClr>
          </a:lnRef>
          <a:fillRef idx="1">
            <a:schemeClr val="accent4"/>
          </a:fillRef>
          <a:effectRef idx="0">
            <a:schemeClr val="accent4"/>
          </a:effectRef>
          <a:fontRef idx="minor">
            <a:schemeClr val="lt1"/>
          </a:fontRef>
        </p:style>
        <p:txBody>
          <a:bodyPr>
            <a:normAutofit fontScale="90000"/>
          </a:bodyPr>
          <a:lstStyle/>
          <a:p>
            <a:r>
              <a:rPr lang="ar-IQ" dirty="0"/>
              <a:t>قيود تحديد السلطات التي وضعتها الدول الأعضاء</a:t>
            </a:r>
            <a:br>
              <a:rPr lang="ar-IQ" dirty="0"/>
            </a:br>
            <a:r>
              <a:rPr lang="ar-IQ" sz="3600" dirty="0"/>
              <a:t>ثالثاً- سلطة إصدار القرارات واتخاذ التوصيات</a:t>
            </a:r>
          </a:p>
        </p:txBody>
      </p:sp>
      <p:sp>
        <p:nvSpPr>
          <p:cNvPr id="3" name="عنصر نائب للمحتوى 2"/>
          <p:cNvSpPr>
            <a:spLocks noGrp="1"/>
          </p:cNvSpPr>
          <p:nvPr>
            <p:ph idx="1"/>
          </p:nvPr>
        </p:nvSpPr>
        <p:spPr>
          <a:xfrm>
            <a:off x="107504" y="1412776"/>
            <a:ext cx="8928992" cy="5373216"/>
          </a:xfrm>
        </p:spPr>
        <p:style>
          <a:lnRef idx="1">
            <a:schemeClr val="accent4"/>
          </a:lnRef>
          <a:fillRef idx="2">
            <a:schemeClr val="accent4"/>
          </a:fillRef>
          <a:effectRef idx="1">
            <a:schemeClr val="accent4"/>
          </a:effectRef>
          <a:fontRef idx="minor">
            <a:schemeClr val="dk1"/>
          </a:fontRef>
        </p:style>
        <p:txBody>
          <a:bodyPr>
            <a:normAutofit fontScale="92500" lnSpcReduction="10000"/>
          </a:bodyPr>
          <a:lstStyle/>
          <a:p>
            <a:r>
              <a:rPr lang="ar-IQ" dirty="0" smtClean="0"/>
              <a:t>2- قاعدة التصويت بالأغلبية</a:t>
            </a:r>
          </a:p>
          <a:p>
            <a:r>
              <a:rPr lang="ar-IQ" dirty="0" smtClean="0"/>
              <a:t>قاعدة تجعل من القرارات الصادرة عن المنظمة بالتصويت عليها وفق قاعدة الأغلبية ملزمة لجميع الأفراد الذين وافقوا عليها والذين لم يوافقوا دون تفرقة.</a:t>
            </a:r>
          </a:p>
          <a:p>
            <a:r>
              <a:rPr lang="ar-IQ" dirty="0" smtClean="0"/>
              <a:t>من محاسنها سهولة وسرعة اتخاذ القرارات ولا تتنافى مع مبدأ المساواة وسيادة الدول </a:t>
            </a:r>
          </a:p>
          <a:p>
            <a:r>
              <a:rPr lang="ar-IQ" dirty="0" smtClean="0"/>
              <a:t>وتكون الدول وافقت عليها بمحض ارادتها عند الانضمام</a:t>
            </a:r>
          </a:p>
          <a:p>
            <a:r>
              <a:rPr lang="ar-IQ" dirty="0" smtClean="0"/>
              <a:t>الاكثر استعمالاً في المنظمات الدولية في فروع الهيئة والوكالات المتخصصة</a:t>
            </a:r>
          </a:p>
          <a:p>
            <a:r>
              <a:rPr lang="ar-IQ" dirty="0"/>
              <a:t>مجلس الامن يعتمد </a:t>
            </a:r>
            <a:r>
              <a:rPr lang="ar-IQ" dirty="0" smtClean="0"/>
              <a:t>الطريقتين في القرارات الموضوعية الاجماع والاغلبية</a:t>
            </a:r>
          </a:p>
        </p:txBody>
      </p:sp>
    </p:spTree>
    <p:extLst>
      <p:ext uri="{BB962C8B-B14F-4D97-AF65-F5344CB8AC3E}">
        <p14:creationId xmlns:p14="http://schemas.microsoft.com/office/powerpoint/2010/main" val="22970811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bg/>
                                          </p:spTgt>
                                        </p:tgtEl>
                                        <p:attrNameLst>
                                          <p:attrName>style.visibility</p:attrName>
                                        </p:attrNameLst>
                                      </p:cBhvr>
                                      <p:to>
                                        <p:strVal val="visible"/>
                                      </p:to>
                                    </p:set>
                                    <p:anim calcmode="lin" valueType="num">
                                      <p:cBhvr additive="base">
                                        <p:cTn id="13" dur="500" fill="hold"/>
                                        <p:tgtEl>
                                          <p:spTgt spid="3">
                                            <p:bg/>
                                          </p:spTgt>
                                        </p:tgtEl>
                                        <p:attrNameLst>
                                          <p:attrName>ppt_x</p:attrName>
                                        </p:attrNameLst>
                                      </p:cBhvr>
                                      <p:tavLst>
                                        <p:tav tm="0">
                                          <p:val>
                                            <p:strVal val="#ppt_x"/>
                                          </p:val>
                                        </p:tav>
                                        <p:tav tm="100000">
                                          <p:val>
                                            <p:strVal val="#ppt_x"/>
                                          </p:val>
                                        </p:tav>
                                      </p:tavLst>
                                    </p:anim>
                                    <p:anim calcmode="lin" valueType="num">
                                      <p:cBhvr additive="base">
                                        <p:cTn id="14" dur="500" fill="hold"/>
                                        <p:tgtEl>
                                          <p:spTgt spid="3">
                                            <p:bg/>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0" end="0"/>
                                            </p:txEl>
                                          </p:spTgt>
                                        </p:tgtEl>
                                        <p:attrNameLst>
                                          <p:attrName>style.visibility</p:attrName>
                                        </p:attrNameLst>
                                      </p:cBhvr>
                                      <p:to>
                                        <p:strVal val="visible"/>
                                      </p:to>
                                    </p:set>
                                    <p:anim calcmode="lin" valueType="num">
                                      <p:cBhvr additive="base">
                                        <p:cTn id="19"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1" end="1"/>
                                            </p:txEl>
                                          </p:spTgt>
                                        </p:tgtEl>
                                        <p:attrNameLst>
                                          <p:attrName>style.visibility</p:attrName>
                                        </p:attrNameLst>
                                      </p:cBhvr>
                                      <p:to>
                                        <p:strVal val="visible"/>
                                      </p:to>
                                    </p:set>
                                    <p:anim calcmode="lin" valueType="num">
                                      <p:cBhvr additive="base">
                                        <p:cTn id="25"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2" end="2"/>
                                            </p:txEl>
                                          </p:spTgt>
                                        </p:tgtEl>
                                        <p:attrNameLst>
                                          <p:attrName>style.visibility</p:attrName>
                                        </p:attrNameLst>
                                      </p:cBhvr>
                                      <p:to>
                                        <p:strVal val="visible"/>
                                      </p:to>
                                    </p:set>
                                    <p:anim calcmode="lin" valueType="num">
                                      <p:cBhvr additive="base">
                                        <p:cTn id="31"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3" end="3"/>
                                            </p:txEl>
                                          </p:spTgt>
                                        </p:tgtEl>
                                        <p:attrNameLst>
                                          <p:attrName>style.visibility</p:attrName>
                                        </p:attrNameLst>
                                      </p:cBhvr>
                                      <p:to>
                                        <p:strVal val="visible"/>
                                      </p:to>
                                    </p:set>
                                    <p:anim calcmode="lin" valueType="num">
                                      <p:cBhvr additive="base">
                                        <p:cTn id="37"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3">
                                            <p:txEl>
                                              <p:pRg st="4" end="4"/>
                                            </p:txEl>
                                          </p:spTgt>
                                        </p:tgtEl>
                                        <p:attrNameLst>
                                          <p:attrName>style.visibility</p:attrName>
                                        </p:attrNameLst>
                                      </p:cBhvr>
                                      <p:to>
                                        <p:strVal val="visible"/>
                                      </p:to>
                                    </p:set>
                                    <p:anim calcmode="lin" valueType="num">
                                      <p:cBhvr additive="base">
                                        <p:cTn id="43"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3">
                                            <p:txEl>
                                              <p:pRg st="5" end="5"/>
                                            </p:txEl>
                                          </p:spTgt>
                                        </p:tgtEl>
                                        <p:attrNameLst>
                                          <p:attrName>style.visibility</p:attrName>
                                        </p:attrNameLst>
                                      </p:cBhvr>
                                      <p:to>
                                        <p:strVal val="visible"/>
                                      </p:to>
                                    </p:set>
                                    <p:anim calcmode="lin" valueType="num">
                                      <p:cBhvr additive="base">
                                        <p:cTn id="49"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build="p"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style>
          <a:lnRef idx="3">
            <a:schemeClr val="lt1"/>
          </a:lnRef>
          <a:fillRef idx="1">
            <a:schemeClr val="accent4"/>
          </a:fillRef>
          <a:effectRef idx="1">
            <a:schemeClr val="accent4"/>
          </a:effectRef>
          <a:fontRef idx="minor">
            <a:schemeClr val="lt1"/>
          </a:fontRef>
        </p:style>
        <p:txBody>
          <a:bodyPr>
            <a:normAutofit fontScale="90000"/>
          </a:bodyPr>
          <a:lstStyle/>
          <a:p>
            <a:r>
              <a:rPr lang="ar-IQ" dirty="0"/>
              <a:t>قيود تحديد السلطات التي وضعتها الدول الأعضاء</a:t>
            </a:r>
            <a:br>
              <a:rPr lang="ar-IQ" dirty="0"/>
            </a:br>
            <a:r>
              <a:rPr lang="ar-IQ" sz="3600" dirty="0"/>
              <a:t>ثالثاً- سلطة إصدار القرارات واتخاذ التوصيات</a:t>
            </a:r>
          </a:p>
        </p:txBody>
      </p:sp>
      <p:sp>
        <p:nvSpPr>
          <p:cNvPr id="3" name="عنصر نائب للمحتوى 2"/>
          <p:cNvSpPr>
            <a:spLocks noGrp="1"/>
          </p:cNvSpPr>
          <p:nvPr>
            <p:ph idx="1"/>
          </p:nvPr>
        </p:nvSpPr>
        <p:spPr>
          <a:xfrm>
            <a:off x="179512" y="1484784"/>
            <a:ext cx="8712968" cy="5256584"/>
          </a:xfrm>
        </p:spPr>
        <p:style>
          <a:lnRef idx="1">
            <a:schemeClr val="accent4"/>
          </a:lnRef>
          <a:fillRef idx="2">
            <a:schemeClr val="accent4"/>
          </a:fillRef>
          <a:effectRef idx="1">
            <a:schemeClr val="accent4"/>
          </a:effectRef>
          <a:fontRef idx="minor">
            <a:schemeClr val="dk1"/>
          </a:fontRef>
        </p:style>
        <p:txBody>
          <a:bodyPr>
            <a:normAutofit fontScale="92500" lnSpcReduction="20000"/>
          </a:bodyPr>
          <a:lstStyle/>
          <a:p>
            <a:r>
              <a:rPr lang="ar-IQ" dirty="0" smtClean="0"/>
              <a:t>قواعد التصويت</a:t>
            </a:r>
          </a:p>
          <a:p>
            <a:r>
              <a:rPr lang="ar-IQ" dirty="0" smtClean="0"/>
              <a:t>ثانياً – قاعدة الأغلبية</a:t>
            </a:r>
          </a:p>
          <a:p>
            <a:r>
              <a:rPr lang="ar-IQ" dirty="0" smtClean="0"/>
              <a:t>صور قاعدة التصويت بالأغلبية</a:t>
            </a:r>
          </a:p>
          <a:p>
            <a:r>
              <a:rPr lang="ar-IQ" dirty="0" smtClean="0"/>
              <a:t>جميع الدول الاعضاء </a:t>
            </a:r>
          </a:p>
          <a:p>
            <a:r>
              <a:rPr lang="ar-IQ" dirty="0" smtClean="0"/>
              <a:t>الدول الحاضرة المشتركة في الجلسة </a:t>
            </a:r>
          </a:p>
          <a:p>
            <a:r>
              <a:rPr lang="ar-IQ" dirty="0" smtClean="0"/>
              <a:t>أو الدول المشتركة في التصويت</a:t>
            </a:r>
          </a:p>
          <a:p>
            <a:r>
              <a:rPr lang="ar-IQ" dirty="0" smtClean="0"/>
              <a:t>التصويت بالأغلبية المطلقة: نصف أصوات مجموع الاعضاء + واحد أو اكثر</a:t>
            </a:r>
          </a:p>
          <a:p>
            <a:r>
              <a:rPr lang="ar-IQ" dirty="0" smtClean="0"/>
              <a:t>التصويت بالأغلبية البسيطة : نصف اصوات الحاضرين + واحد</a:t>
            </a:r>
          </a:p>
          <a:p>
            <a:r>
              <a:rPr lang="ar-IQ" dirty="0" smtClean="0"/>
              <a:t>الاغلبية الخاصة أو الموصوفة: تجاوز العدد النصف بمقدار معين </a:t>
            </a:r>
          </a:p>
          <a:p>
            <a:r>
              <a:rPr lang="ar-IQ" dirty="0" smtClean="0"/>
              <a:t>( الثلثين أو ثلاثة أرباع) </a:t>
            </a:r>
            <a:endParaRPr lang="ar-IQ" dirty="0"/>
          </a:p>
        </p:txBody>
      </p:sp>
    </p:spTree>
    <p:extLst>
      <p:ext uri="{BB962C8B-B14F-4D97-AF65-F5344CB8AC3E}">
        <p14:creationId xmlns:p14="http://schemas.microsoft.com/office/powerpoint/2010/main" val="6020988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bg/>
                                          </p:spTgt>
                                        </p:tgtEl>
                                        <p:attrNameLst>
                                          <p:attrName>style.visibility</p:attrName>
                                        </p:attrNameLst>
                                      </p:cBhvr>
                                      <p:to>
                                        <p:strVal val="visible"/>
                                      </p:to>
                                    </p:set>
                                    <p:anim calcmode="lin" valueType="num">
                                      <p:cBhvr additive="base">
                                        <p:cTn id="13" dur="500" fill="hold"/>
                                        <p:tgtEl>
                                          <p:spTgt spid="3">
                                            <p:bg/>
                                          </p:spTgt>
                                        </p:tgtEl>
                                        <p:attrNameLst>
                                          <p:attrName>ppt_x</p:attrName>
                                        </p:attrNameLst>
                                      </p:cBhvr>
                                      <p:tavLst>
                                        <p:tav tm="0">
                                          <p:val>
                                            <p:strVal val="#ppt_x"/>
                                          </p:val>
                                        </p:tav>
                                        <p:tav tm="100000">
                                          <p:val>
                                            <p:strVal val="#ppt_x"/>
                                          </p:val>
                                        </p:tav>
                                      </p:tavLst>
                                    </p:anim>
                                    <p:anim calcmode="lin" valueType="num">
                                      <p:cBhvr additive="base">
                                        <p:cTn id="14" dur="500" fill="hold"/>
                                        <p:tgtEl>
                                          <p:spTgt spid="3">
                                            <p:bg/>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0" end="0"/>
                                            </p:txEl>
                                          </p:spTgt>
                                        </p:tgtEl>
                                        <p:attrNameLst>
                                          <p:attrName>style.visibility</p:attrName>
                                        </p:attrNameLst>
                                      </p:cBhvr>
                                      <p:to>
                                        <p:strVal val="visible"/>
                                      </p:to>
                                    </p:set>
                                    <p:anim calcmode="lin" valueType="num">
                                      <p:cBhvr additive="base">
                                        <p:cTn id="19"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1" end="1"/>
                                            </p:txEl>
                                          </p:spTgt>
                                        </p:tgtEl>
                                        <p:attrNameLst>
                                          <p:attrName>style.visibility</p:attrName>
                                        </p:attrNameLst>
                                      </p:cBhvr>
                                      <p:to>
                                        <p:strVal val="visible"/>
                                      </p:to>
                                    </p:set>
                                    <p:anim calcmode="lin" valueType="num">
                                      <p:cBhvr additive="base">
                                        <p:cTn id="25"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2" end="2"/>
                                            </p:txEl>
                                          </p:spTgt>
                                        </p:tgtEl>
                                        <p:attrNameLst>
                                          <p:attrName>style.visibility</p:attrName>
                                        </p:attrNameLst>
                                      </p:cBhvr>
                                      <p:to>
                                        <p:strVal val="visible"/>
                                      </p:to>
                                    </p:set>
                                    <p:anim calcmode="lin" valueType="num">
                                      <p:cBhvr additive="base">
                                        <p:cTn id="31"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3" end="3"/>
                                            </p:txEl>
                                          </p:spTgt>
                                        </p:tgtEl>
                                        <p:attrNameLst>
                                          <p:attrName>style.visibility</p:attrName>
                                        </p:attrNameLst>
                                      </p:cBhvr>
                                      <p:to>
                                        <p:strVal val="visible"/>
                                      </p:to>
                                    </p:set>
                                    <p:anim calcmode="lin" valueType="num">
                                      <p:cBhvr additive="base">
                                        <p:cTn id="37"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3">
                                            <p:txEl>
                                              <p:pRg st="4" end="4"/>
                                            </p:txEl>
                                          </p:spTgt>
                                        </p:tgtEl>
                                        <p:attrNameLst>
                                          <p:attrName>style.visibility</p:attrName>
                                        </p:attrNameLst>
                                      </p:cBhvr>
                                      <p:to>
                                        <p:strVal val="visible"/>
                                      </p:to>
                                    </p:set>
                                    <p:anim calcmode="lin" valueType="num">
                                      <p:cBhvr additive="base">
                                        <p:cTn id="43"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3">
                                            <p:txEl>
                                              <p:pRg st="5" end="5"/>
                                            </p:txEl>
                                          </p:spTgt>
                                        </p:tgtEl>
                                        <p:attrNameLst>
                                          <p:attrName>style.visibility</p:attrName>
                                        </p:attrNameLst>
                                      </p:cBhvr>
                                      <p:to>
                                        <p:strVal val="visible"/>
                                      </p:to>
                                    </p:set>
                                    <p:anim calcmode="lin" valueType="num">
                                      <p:cBhvr additive="base">
                                        <p:cTn id="49"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3">
                                            <p:txEl>
                                              <p:pRg st="6" end="6"/>
                                            </p:txEl>
                                          </p:spTgt>
                                        </p:tgtEl>
                                        <p:attrNameLst>
                                          <p:attrName>style.visibility</p:attrName>
                                        </p:attrNameLst>
                                      </p:cBhvr>
                                      <p:to>
                                        <p:strVal val="visible"/>
                                      </p:to>
                                    </p:set>
                                    <p:anim calcmode="lin" valueType="num">
                                      <p:cBhvr additive="base">
                                        <p:cTn id="55"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grpId="0" nodeType="clickEffect">
                                  <p:stCondLst>
                                    <p:cond delay="0"/>
                                  </p:stCondLst>
                                  <p:childTnLst>
                                    <p:set>
                                      <p:cBhvr>
                                        <p:cTn id="60" dur="1" fill="hold">
                                          <p:stCondLst>
                                            <p:cond delay="0"/>
                                          </p:stCondLst>
                                        </p:cTn>
                                        <p:tgtEl>
                                          <p:spTgt spid="3">
                                            <p:txEl>
                                              <p:pRg st="7" end="7"/>
                                            </p:txEl>
                                          </p:spTgt>
                                        </p:tgtEl>
                                        <p:attrNameLst>
                                          <p:attrName>style.visibility</p:attrName>
                                        </p:attrNameLst>
                                      </p:cBhvr>
                                      <p:to>
                                        <p:strVal val="visible"/>
                                      </p:to>
                                    </p:set>
                                    <p:anim calcmode="lin" valueType="num">
                                      <p:cBhvr additive="base">
                                        <p:cTn id="61"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62"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4" fill="hold" grpId="0" nodeType="clickEffect">
                                  <p:stCondLst>
                                    <p:cond delay="0"/>
                                  </p:stCondLst>
                                  <p:childTnLst>
                                    <p:set>
                                      <p:cBhvr>
                                        <p:cTn id="66" dur="1" fill="hold">
                                          <p:stCondLst>
                                            <p:cond delay="0"/>
                                          </p:stCondLst>
                                        </p:cTn>
                                        <p:tgtEl>
                                          <p:spTgt spid="3">
                                            <p:txEl>
                                              <p:pRg st="8" end="8"/>
                                            </p:txEl>
                                          </p:spTgt>
                                        </p:tgtEl>
                                        <p:attrNameLst>
                                          <p:attrName>style.visibility</p:attrName>
                                        </p:attrNameLst>
                                      </p:cBhvr>
                                      <p:to>
                                        <p:strVal val="visible"/>
                                      </p:to>
                                    </p:set>
                                    <p:anim calcmode="lin" valueType="num">
                                      <p:cBhvr additive="base">
                                        <p:cTn id="67"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68" dur="5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2" presetClass="entr" presetSubtype="4" fill="hold" grpId="0" nodeType="clickEffect">
                                  <p:stCondLst>
                                    <p:cond delay="0"/>
                                  </p:stCondLst>
                                  <p:childTnLst>
                                    <p:set>
                                      <p:cBhvr>
                                        <p:cTn id="72" dur="1" fill="hold">
                                          <p:stCondLst>
                                            <p:cond delay="0"/>
                                          </p:stCondLst>
                                        </p:cTn>
                                        <p:tgtEl>
                                          <p:spTgt spid="3">
                                            <p:txEl>
                                              <p:pRg st="9" end="9"/>
                                            </p:txEl>
                                          </p:spTgt>
                                        </p:tgtEl>
                                        <p:attrNameLst>
                                          <p:attrName>style.visibility</p:attrName>
                                        </p:attrNameLst>
                                      </p:cBhvr>
                                      <p:to>
                                        <p:strVal val="visible"/>
                                      </p:to>
                                    </p:set>
                                    <p:anim calcmode="lin" valueType="num">
                                      <p:cBhvr additive="base">
                                        <p:cTn id="73" dur="500" fill="hold"/>
                                        <p:tgtEl>
                                          <p:spTgt spid="3">
                                            <p:txEl>
                                              <p:pRg st="9" end="9"/>
                                            </p:txEl>
                                          </p:spTgt>
                                        </p:tgtEl>
                                        <p:attrNameLst>
                                          <p:attrName>ppt_x</p:attrName>
                                        </p:attrNameLst>
                                      </p:cBhvr>
                                      <p:tavLst>
                                        <p:tav tm="0">
                                          <p:val>
                                            <p:strVal val="#ppt_x"/>
                                          </p:val>
                                        </p:tav>
                                        <p:tav tm="100000">
                                          <p:val>
                                            <p:strVal val="#ppt_x"/>
                                          </p:val>
                                        </p:tav>
                                      </p:tavLst>
                                    </p:anim>
                                    <p:anim calcmode="lin" valueType="num">
                                      <p:cBhvr additive="base">
                                        <p:cTn id="74" dur="500" fill="hold"/>
                                        <p:tgtEl>
                                          <p:spTgt spid="3">
                                            <p:txEl>
                                              <p:pRg st="9" end="9"/>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build="p"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style>
          <a:lnRef idx="3">
            <a:schemeClr val="lt1"/>
          </a:lnRef>
          <a:fillRef idx="1">
            <a:schemeClr val="accent4"/>
          </a:fillRef>
          <a:effectRef idx="1">
            <a:schemeClr val="accent4"/>
          </a:effectRef>
          <a:fontRef idx="minor">
            <a:schemeClr val="lt1"/>
          </a:fontRef>
        </p:style>
        <p:txBody>
          <a:bodyPr>
            <a:normAutofit fontScale="90000"/>
          </a:bodyPr>
          <a:lstStyle/>
          <a:p>
            <a:r>
              <a:rPr lang="ar-IQ" dirty="0"/>
              <a:t>قيود تحديد السلطات التي وضعتها الدول الأعضاء</a:t>
            </a:r>
            <a:br>
              <a:rPr lang="ar-IQ" dirty="0"/>
            </a:br>
            <a:r>
              <a:rPr lang="ar-IQ" sz="3600" dirty="0"/>
              <a:t>ثالثاً- سلطة إصدار القرارات واتخاذ التوصيات</a:t>
            </a:r>
          </a:p>
        </p:txBody>
      </p:sp>
      <p:sp>
        <p:nvSpPr>
          <p:cNvPr id="3" name="عنصر نائب للمحتوى 2"/>
          <p:cNvSpPr>
            <a:spLocks noGrp="1"/>
          </p:cNvSpPr>
          <p:nvPr>
            <p:ph idx="1"/>
          </p:nvPr>
        </p:nvSpPr>
        <p:spPr>
          <a:xfrm>
            <a:off x="107504" y="1412776"/>
            <a:ext cx="8928992" cy="5445224"/>
          </a:xfrm>
        </p:spPr>
        <p:style>
          <a:lnRef idx="1">
            <a:schemeClr val="accent4"/>
          </a:lnRef>
          <a:fillRef idx="2">
            <a:schemeClr val="accent4"/>
          </a:fillRef>
          <a:effectRef idx="1">
            <a:schemeClr val="accent4"/>
          </a:effectRef>
          <a:fontRef idx="minor">
            <a:schemeClr val="dk1"/>
          </a:fontRef>
        </p:style>
        <p:txBody>
          <a:bodyPr>
            <a:normAutofit fontScale="85000" lnSpcReduction="10000"/>
          </a:bodyPr>
          <a:lstStyle/>
          <a:p>
            <a:r>
              <a:rPr lang="ar-IQ" dirty="0"/>
              <a:t>ب- المراحل التي تمر </a:t>
            </a:r>
            <a:r>
              <a:rPr lang="ar-IQ" dirty="0" smtClean="0"/>
              <a:t>بها قبل صدورها</a:t>
            </a:r>
          </a:p>
          <a:p>
            <a:r>
              <a:rPr lang="ar-IQ" dirty="0" smtClean="0"/>
              <a:t>لا تكون القرارات الصادرة عن المنظمة ملزمة لأعضائها إلا بعد مرورها بعدة مراحل:</a:t>
            </a:r>
          </a:p>
          <a:p>
            <a:r>
              <a:rPr lang="ar-IQ" dirty="0" smtClean="0"/>
              <a:t>1- مرحلة المبادأة : وهي قيام أحدى الدول الأعضاء أو أحد أجهزة المنظمة بإثارة موضوع معين له علاقة باختصاص المنظمة وطرحه للمناقشة من بقية الأعضاء</a:t>
            </a:r>
          </a:p>
          <a:p>
            <a:r>
              <a:rPr lang="ar-IQ" dirty="0" smtClean="0"/>
              <a:t>مثال / م/35 ميثاق من حق أي عضو أن ينبه مجلس الأمن أو الجمعية العامة عن أي خرق أو نزاع أو موقف مشار إليه في /45 من الميثاق (موقف يؤدي الى الاحتكاك بين دولتين أو يهدد الأمن والسلم الدوليين</a:t>
            </a:r>
          </a:p>
          <a:p>
            <a:r>
              <a:rPr lang="ar-IQ" dirty="0" smtClean="0"/>
              <a:t>الامانة العامة تقترح اضافة مواد الى جدول اعمال اجتماع الجمعية العامة</a:t>
            </a:r>
          </a:p>
          <a:p>
            <a:r>
              <a:rPr lang="ar-IQ" dirty="0" smtClean="0"/>
              <a:t>حق الافراد في تقديم الشكاوى المتعلقة بخرق دولة اوربية للإعلانين العالمي والاوربي لحقوق الانسان والعهدين الدوليين امام اللجنة الاوربية لحقوق الانسان</a:t>
            </a:r>
            <a:endParaRPr lang="ar-IQ" dirty="0"/>
          </a:p>
        </p:txBody>
      </p:sp>
    </p:spTree>
    <p:extLst>
      <p:ext uri="{BB962C8B-B14F-4D97-AF65-F5344CB8AC3E}">
        <p14:creationId xmlns:p14="http://schemas.microsoft.com/office/powerpoint/2010/main" val="7250117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bg/>
                                          </p:spTgt>
                                        </p:tgtEl>
                                        <p:attrNameLst>
                                          <p:attrName>style.visibility</p:attrName>
                                        </p:attrNameLst>
                                      </p:cBhvr>
                                      <p:to>
                                        <p:strVal val="visible"/>
                                      </p:to>
                                    </p:set>
                                    <p:anim calcmode="lin" valueType="num">
                                      <p:cBhvr additive="base">
                                        <p:cTn id="13" dur="500" fill="hold"/>
                                        <p:tgtEl>
                                          <p:spTgt spid="3">
                                            <p:bg/>
                                          </p:spTgt>
                                        </p:tgtEl>
                                        <p:attrNameLst>
                                          <p:attrName>ppt_x</p:attrName>
                                        </p:attrNameLst>
                                      </p:cBhvr>
                                      <p:tavLst>
                                        <p:tav tm="0">
                                          <p:val>
                                            <p:strVal val="#ppt_x"/>
                                          </p:val>
                                        </p:tav>
                                        <p:tav tm="100000">
                                          <p:val>
                                            <p:strVal val="#ppt_x"/>
                                          </p:val>
                                        </p:tav>
                                      </p:tavLst>
                                    </p:anim>
                                    <p:anim calcmode="lin" valueType="num">
                                      <p:cBhvr additive="base">
                                        <p:cTn id="14" dur="500" fill="hold"/>
                                        <p:tgtEl>
                                          <p:spTgt spid="3">
                                            <p:bg/>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0" end="0"/>
                                            </p:txEl>
                                          </p:spTgt>
                                        </p:tgtEl>
                                        <p:attrNameLst>
                                          <p:attrName>style.visibility</p:attrName>
                                        </p:attrNameLst>
                                      </p:cBhvr>
                                      <p:to>
                                        <p:strVal val="visible"/>
                                      </p:to>
                                    </p:set>
                                    <p:anim calcmode="lin" valueType="num">
                                      <p:cBhvr additive="base">
                                        <p:cTn id="19"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1" end="1"/>
                                            </p:txEl>
                                          </p:spTgt>
                                        </p:tgtEl>
                                        <p:attrNameLst>
                                          <p:attrName>style.visibility</p:attrName>
                                        </p:attrNameLst>
                                      </p:cBhvr>
                                      <p:to>
                                        <p:strVal val="visible"/>
                                      </p:to>
                                    </p:set>
                                    <p:anim calcmode="lin" valueType="num">
                                      <p:cBhvr additive="base">
                                        <p:cTn id="25"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2" end="2"/>
                                            </p:txEl>
                                          </p:spTgt>
                                        </p:tgtEl>
                                        <p:attrNameLst>
                                          <p:attrName>style.visibility</p:attrName>
                                        </p:attrNameLst>
                                      </p:cBhvr>
                                      <p:to>
                                        <p:strVal val="visible"/>
                                      </p:to>
                                    </p:set>
                                    <p:anim calcmode="lin" valueType="num">
                                      <p:cBhvr additive="base">
                                        <p:cTn id="31"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3" end="3"/>
                                            </p:txEl>
                                          </p:spTgt>
                                        </p:tgtEl>
                                        <p:attrNameLst>
                                          <p:attrName>style.visibility</p:attrName>
                                        </p:attrNameLst>
                                      </p:cBhvr>
                                      <p:to>
                                        <p:strVal val="visible"/>
                                      </p:to>
                                    </p:set>
                                    <p:anim calcmode="lin" valueType="num">
                                      <p:cBhvr additive="base">
                                        <p:cTn id="37"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3">
                                            <p:txEl>
                                              <p:pRg st="4" end="4"/>
                                            </p:txEl>
                                          </p:spTgt>
                                        </p:tgtEl>
                                        <p:attrNameLst>
                                          <p:attrName>style.visibility</p:attrName>
                                        </p:attrNameLst>
                                      </p:cBhvr>
                                      <p:to>
                                        <p:strVal val="visible"/>
                                      </p:to>
                                    </p:set>
                                    <p:anim calcmode="lin" valueType="num">
                                      <p:cBhvr additive="base">
                                        <p:cTn id="43"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3">
                                            <p:txEl>
                                              <p:pRg st="5" end="5"/>
                                            </p:txEl>
                                          </p:spTgt>
                                        </p:tgtEl>
                                        <p:attrNameLst>
                                          <p:attrName>style.visibility</p:attrName>
                                        </p:attrNameLst>
                                      </p:cBhvr>
                                      <p:to>
                                        <p:strVal val="visible"/>
                                      </p:to>
                                    </p:set>
                                    <p:anim calcmode="lin" valueType="num">
                                      <p:cBhvr additive="base">
                                        <p:cTn id="49"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build="p"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style>
          <a:lnRef idx="3">
            <a:schemeClr val="lt1"/>
          </a:lnRef>
          <a:fillRef idx="1">
            <a:schemeClr val="accent4"/>
          </a:fillRef>
          <a:effectRef idx="1">
            <a:schemeClr val="accent4"/>
          </a:effectRef>
          <a:fontRef idx="minor">
            <a:schemeClr val="lt1"/>
          </a:fontRef>
        </p:style>
        <p:txBody>
          <a:bodyPr>
            <a:normAutofit fontScale="90000"/>
          </a:bodyPr>
          <a:lstStyle/>
          <a:p>
            <a:r>
              <a:rPr lang="ar-IQ" dirty="0"/>
              <a:t>قيود تحديد السلطات التي وضعتها الدول الأعضاء</a:t>
            </a:r>
            <a:br>
              <a:rPr lang="ar-IQ" dirty="0"/>
            </a:br>
            <a:r>
              <a:rPr lang="ar-IQ" sz="3600" dirty="0"/>
              <a:t>ثالثاً- سلطة إصدار القرارات واتخاذ التوصيات</a:t>
            </a:r>
          </a:p>
        </p:txBody>
      </p:sp>
      <p:sp>
        <p:nvSpPr>
          <p:cNvPr id="3" name="عنصر نائب للمحتوى 2"/>
          <p:cNvSpPr>
            <a:spLocks noGrp="1"/>
          </p:cNvSpPr>
          <p:nvPr>
            <p:ph idx="1"/>
          </p:nvPr>
        </p:nvSpPr>
        <p:spPr/>
        <p:style>
          <a:lnRef idx="1">
            <a:schemeClr val="accent4"/>
          </a:lnRef>
          <a:fillRef idx="2">
            <a:schemeClr val="accent4"/>
          </a:fillRef>
          <a:effectRef idx="1">
            <a:schemeClr val="accent4"/>
          </a:effectRef>
          <a:fontRef idx="minor">
            <a:schemeClr val="dk1"/>
          </a:fontRef>
        </p:style>
        <p:txBody>
          <a:bodyPr/>
          <a:lstStyle/>
          <a:p>
            <a:r>
              <a:rPr lang="ar-IQ" dirty="0" smtClean="0"/>
              <a:t>تكملة ب – المراحل التي تمر بها القرارات قبل اصدارها</a:t>
            </a:r>
          </a:p>
          <a:p>
            <a:r>
              <a:rPr lang="ar-IQ" dirty="0" smtClean="0"/>
              <a:t>2- مرحلة المناقشة: وتتم مرحلة مناقشة المقترح المقدم من احد الدول الاعضاء ، وتتطلب بعض المواثيق نشر المقترح واراء الدول الاعضاء بشأنها لكي تتم الاحاطة بالموضوع قبل موعد الاجتماع والمناقشة.</a:t>
            </a:r>
          </a:p>
          <a:p>
            <a:r>
              <a:rPr lang="ar-IQ" dirty="0" smtClean="0"/>
              <a:t>وتلعب الضغوط السياسية التي تمارسها الدول على بعضها دورا هاماً في انضاج صدور القرار</a:t>
            </a:r>
            <a:endParaRPr lang="ar-IQ" dirty="0"/>
          </a:p>
        </p:txBody>
      </p:sp>
    </p:spTree>
    <p:extLst>
      <p:ext uri="{BB962C8B-B14F-4D97-AF65-F5344CB8AC3E}">
        <p14:creationId xmlns:p14="http://schemas.microsoft.com/office/powerpoint/2010/main" val="21355532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additive="base">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 calcmode="lin" valueType="num">
                                      <p:cBhvr additive="base">
                                        <p:cTn id="19"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2" end="2"/>
                                            </p:txEl>
                                          </p:spTgt>
                                        </p:tgtEl>
                                        <p:attrNameLst>
                                          <p:attrName>style.visibility</p:attrName>
                                        </p:attrNameLst>
                                      </p:cBhvr>
                                      <p:to>
                                        <p:strVal val="visible"/>
                                      </p:to>
                                    </p:set>
                                    <p:anim calcmode="lin" valueType="num">
                                      <p:cBhvr additive="base">
                                        <p:cTn id="25"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2"/>
                                        </p:tgtEl>
                                        <p:attrNameLst>
                                          <p:attrName>style.visibility</p:attrName>
                                        </p:attrNameLst>
                                      </p:cBhvr>
                                      <p:to>
                                        <p:strVal val="visible"/>
                                      </p:to>
                                    </p:set>
                                    <p:anim calcmode="lin" valueType="num">
                                      <p:cBhvr additive="base">
                                        <p:cTn id="31" dur="500" fill="hold"/>
                                        <p:tgtEl>
                                          <p:spTgt spid="2"/>
                                        </p:tgtEl>
                                        <p:attrNameLst>
                                          <p:attrName>ppt_x</p:attrName>
                                        </p:attrNameLst>
                                      </p:cBhvr>
                                      <p:tavLst>
                                        <p:tav tm="0">
                                          <p:val>
                                            <p:strVal val="#ppt_x"/>
                                          </p:val>
                                        </p:tav>
                                        <p:tav tm="100000">
                                          <p:val>
                                            <p:strVal val="#ppt_x"/>
                                          </p:val>
                                        </p:tav>
                                      </p:tavLst>
                                    </p:anim>
                                    <p:anim calcmode="lin" valueType="num">
                                      <p:cBhvr additive="base">
                                        <p:cTn id="32"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build="p"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style>
          <a:lnRef idx="3">
            <a:schemeClr val="lt1"/>
          </a:lnRef>
          <a:fillRef idx="1">
            <a:schemeClr val="accent4"/>
          </a:fillRef>
          <a:effectRef idx="1">
            <a:schemeClr val="accent4"/>
          </a:effectRef>
          <a:fontRef idx="minor">
            <a:schemeClr val="lt1"/>
          </a:fontRef>
        </p:style>
        <p:txBody>
          <a:bodyPr>
            <a:normAutofit fontScale="90000"/>
          </a:bodyPr>
          <a:lstStyle/>
          <a:p>
            <a:r>
              <a:rPr lang="ar-IQ" dirty="0" smtClean="0"/>
              <a:t>قيود تحديد السلطات التي وضعتها الدول الأعضاء</a:t>
            </a:r>
            <a:endParaRPr lang="ar-IQ" dirty="0"/>
          </a:p>
        </p:txBody>
      </p:sp>
      <p:sp>
        <p:nvSpPr>
          <p:cNvPr id="3" name="عنصر نائب للمحتوى 2"/>
          <p:cNvSpPr>
            <a:spLocks noGrp="1"/>
          </p:cNvSpPr>
          <p:nvPr>
            <p:ph idx="1"/>
          </p:nvPr>
        </p:nvSpPr>
        <p:spPr/>
        <p:style>
          <a:lnRef idx="1">
            <a:schemeClr val="accent4"/>
          </a:lnRef>
          <a:fillRef idx="2">
            <a:schemeClr val="accent4"/>
          </a:fillRef>
          <a:effectRef idx="1">
            <a:schemeClr val="accent4"/>
          </a:effectRef>
          <a:fontRef idx="minor">
            <a:schemeClr val="dk1"/>
          </a:fontRef>
        </p:style>
        <p:txBody>
          <a:bodyPr/>
          <a:lstStyle/>
          <a:p>
            <a:r>
              <a:rPr lang="ar-IQ" dirty="0" smtClean="0"/>
              <a:t>أولاً – سلطة البحث والدراسة:</a:t>
            </a:r>
          </a:p>
          <a:p>
            <a:r>
              <a:rPr lang="ar-IQ" dirty="0" smtClean="0"/>
              <a:t>1- الأبحاث والدراسات التي تقوم بها المنظمة </a:t>
            </a:r>
          </a:p>
          <a:p>
            <a:r>
              <a:rPr lang="ar-IQ" dirty="0" smtClean="0"/>
              <a:t>( المادة 13 ميثاق) تنشئ الجمعية العامة دراسات وتتخذ توصيات بقصد إنماء التعاون الدولي في مختلف الميادين وتشجيع التقدم المطرد للقانون الدولي.</a:t>
            </a:r>
            <a:endParaRPr lang="ar-IQ" dirty="0"/>
          </a:p>
        </p:txBody>
      </p:sp>
    </p:spTree>
    <p:extLst>
      <p:ext uri="{BB962C8B-B14F-4D97-AF65-F5344CB8AC3E}">
        <p14:creationId xmlns:p14="http://schemas.microsoft.com/office/powerpoint/2010/main" val="6727912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bg/>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2" presetClass="entr" presetSubtype="4" fill="hold" grpId="0" nodeType="clickEffect">
                                  <p:stCondLst>
                                    <p:cond delay="0"/>
                                  </p:stCondLst>
                                  <p:childTnLst>
                                    <p:set>
                                      <p:cBhvr>
                                        <p:cTn id="14" dur="1" fill="hold">
                                          <p:stCondLst>
                                            <p:cond delay="0"/>
                                          </p:stCondLst>
                                        </p:cTn>
                                        <p:tgtEl>
                                          <p:spTgt spid="3">
                                            <p:txEl>
                                              <p:pRg st="0" end="0"/>
                                            </p:txEl>
                                          </p:spTgt>
                                        </p:tgtEl>
                                        <p:attrNameLst>
                                          <p:attrName>style.visibility</p:attrName>
                                        </p:attrNameLst>
                                      </p:cBhvr>
                                      <p:to>
                                        <p:strVal val="visible"/>
                                      </p:to>
                                    </p:set>
                                    <p:anim calcmode="lin" valueType="num">
                                      <p:cBhvr additive="base">
                                        <p:cTn id="15"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grpId="0" nodeType="clickEffect">
                                  <p:stCondLst>
                                    <p:cond delay="0"/>
                                  </p:stCondLst>
                                  <p:childTnLst>
                                    <p:set>
                                      <p:cBhvr>
                                        <p:cTn id="20" dur="1" fill="hold">
                                          <p:stCondLst>
                                            <p:cond delay="0"/>
                                          </p:stCondLst>
                                        </p:cTn>
                                        <p:tgtEl>
                                          <p:spTgt spid="3">
                                            <p:txEl>
                                              <p:pRg st="1" end="1"/>
                                            </p:txEl>
                                          </p:spTgt>
                                        </p:tgtEl>
                                        <p:attrNameLst>
                                          <p:attrName>style.visibility</p:attrName>
                                        </p:attrNameLst>
                                      </p:cBhvr>
                                      <p:to>
                                        <p:strVal val="visible"/>
                                      </p:to>
                                    </p:set>
                                    <p:anim calcmode="lin" valueType="num">
                                      <p:cBhvr additive="base">
                                        <p:cTn id="21"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3">
                                            <p:txEl>
                                              <p:pRg st="2" end="2"/>
                                            </p:txEl>
                                          </p:spTgt>
                                        </p:tgtEl>
                                        <p:attrNameLst>
                                          <p:attrName>style.visibility</p:attrName>
                                        </p:attrNameLst>
                                      </p:cBhvr>
                                      <p:to>
                                        <p:strVal val="visible"/>
                                      </p:to>
                                    </p:set>
                                    <p:anim calcmode="lin" valueType="num">
                                      <p:cBhvr additive="base">
                                        <p:cTn id="2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build="p"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style>
          <a:lnRef idx="3">
            <a:schemeClr val="lt1"/>
          </a:lnRef>
          <a:fillRef idx="1">
            <a:schemeClr val="accent4"/>
          </a:fillRef>
          <a:effectRef idx="1">
            <a:schemeClr val="accent4"/>
          </a:effectRef>
          <a:fontRef idx="minor">
            <a:schemeClr val="lt1"/>
          </a:fontRef>
        </p:style>
        <p:txBody>
          <a:bodyPr>
            <a:normAutofit fontScale="90000"/>
          </a:bodyPr>
          <a:lstStyle/>
          <a:p>
            <a:r>
              <a:rPr lang="ar-IQ" dirty="0"/>
              <a:t>قيود تحديد السلطات التي وضعتها الدول الأعضاء</a:t>
            </a:r>
            <a:br>
              <a:rPr lang="ar-IQ" dirty="0"/>
            </a:br>
            <a:r>
              <a:rPr lang="ar-IQ" sz="3600" dirty="0"/>
              <a:t>ثالثاً- سلطة إصدار القرارات واتخاذ التوصيات</a:t>
            </a:r>
          </a:p>
        </p:txBody>
      </p:sp>
      <p:sp>
        <p:nvSpPr>
          <p:cNvPr id="3" name="عنصر نائب للمحتوى 2"/>
          <p:cNvSpPr>
            <a:spLocks noGrp="1"/>
          </p:cNvSpPr>
          <p:nvPr>
            <p:ph idx="1"/>
          </p:nvPr>
        </p:nvSpPr>
        <p:spPr>
          <a:xfrm>
            <a:off x="457200" y="1600200"/>
            <a:ext cx="8229600" cy="4997152"/>
          </a:xfrm>
        </p:spPr>
        <p:style>
          <a:lnRef idx="1">
            <a:schemeClr val="accent4"/>
          </a:lnRef>
          <a:fillRef idx="2">
            <a:schemeClr val="accent4"/>
          </a:fillRef>
          <a:effectRef idx="1">
            <a:schemeClr val="accent4"/>
          </a:effectRef>
          <a:fontRef idx="minor">
            <a:schemeClr val="dk1"/>
          </a:fontRef>
        </p:style>
        <p:txBody>
          <a:bodyPr>
            <a:normAutofit/>
          </a:bodyPr>
          <a:lstStyle/>
          <a:p>
            <a:r>
              <a:rPr lang="ar-IQ" dirty="0"/>
              <a:t>تكملة ب – المراحل التي تمر بها القرارات قبل اصدارها</a:t>
            </a:r>
          </a:p>
          <a:p>
            <a:r>
              <a:rPr lang="ar-IQ" dirty="0" smtClean="0"/>
              <a:t>3- مرحلة الصياغة : بعد عرض الموضوع للمناقشة تبدأ عملية صياغة القرار وتسبقه مشاورات جانبية مع الدول الاعضاء للوصول الى صيغة لا تتقاطع او تتعارض مع القوانين الوطنية للدول الاعضاء </a:t>
            </a:r>
          </a:p>
          <a:p>
            <a:r>
              <a:rPr lang="ar-IQ" dirty="0" smtClean="0"/>
              <a:t>ويتولى احد الاعضاء او احد اجهزة المنظمة تقديم الاقتراحات ويسمح للمراقبين تقديم مثل هذه الاقتراحات إن سمح ميثاق المنظمة ذلك.</a:t>
            </a:r>
          </a:p>
          <a:p>
            <a:r>
              <a:rPr lang="ar-IQ" dirty="0" smtClean="0"/>
              <a:t>وتبذل جهود للحصول عل نصاب التصويت المطلوب</a:t>
            </a:r>
            <a:endParaRPr lang="ar-IQ" dirty="0"/>
          </a:p>
        </p:txBody>
      </p:sp>
    </p:spTree>
    <p:extLst>
      <p:ext uri="{BB962C8B-B14F-4D97-AF65-F5344CB8AC3E}">
        <p14:creationId xmlns:p14="http://schemas.microsoft.com/office/powerpoint/2010/main" val="22522997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bg/>
                                          </p:spTgt>
                                        </p:tgtEl>
                                        <p:attrNameLst>
                                          <p:attrName>style.visibility</p:attrName>
                                        </p:attrNameLst>
                                      </p:cBhvr>
                                      <p:to>
                                        <p:strVal val="visible"/>
                                      </p:to>
                                    </p:set>
                                    <p:anim calcmode="lin" valueType="num">
                                      <p:cBhvr additive="base">
                                        <p:cTn id="13" dur="500" fill="hold"/>
                                        <p:tgtEl>
                                          <p:spTgt spid="3">
                                            <p:bg/>
                                          </p:spTgt>
                                        </p:tgtEl>
                                        <p:attrNameLst>
                                          <p:attrName>ppt_x</p:attrName>
                                        </p:attrNameLst>
                                      </p:cBhvr>
                                      <p:tavLst>
                                        <p:tav tm="0">
                                          <p:val>
                                            <p:strVal val="#ppt_x"/>
                                          </p:val>
                                        </p:tav>
                                        <p:tav tm="100000">
                                          <p:val>
                                            <p:strVal val="#ppt_x"/>
                                          </p:val>
                                        </p:tav>
                                      </p:tavLst>
                                    </p:anim>
                                    <p:anim calcmode="lin" valueType="num">
                                      <p:cBhvr additive="base">
                                        <p:cTn id="14" dur="500" fill="hold"/>
                                        <p:tgtEl>
                                          <p:spTgt spid="3">
                                            <p:bg/>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0" end="0"/>
                                            </p:txEl>
                                          </p:spTgt>
                                        </p:tgtEl>
                                        <p:attrNameLst>
                                          <p:attrName>style.visibility</p:attrName>
                                        </p:attrNameLst>
                                      </p:cBhvr>
                                      <p:to>
                                        <p:strVal val="visible"/>
                                      </p:to>
                                    </p:set>
                                    <p:anim calcmode="lin" valueType="num">
                                      <p:cBhvr additive="base">
                                        <p:cTn id="19"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1" end="1"/>
                                            </p:txEl>
                                          </p:spTgt>
                                        </p:tgtEl>
                                        <p:attrNameLst>
                                          <p:attrName>style.visibility</p:attrName>
                                        </p:attrNameLst>
                                      </p:cBhvr>
                                      <p:to>
                                        <p:strVal val="visible"/>
                                      </p:to>
                                    </p:set>
                                    <p:anim calcmode="lin" valueType="num">
                                      <p:cBhvr additive="base">
                                        <p:cTn id="25"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2" end="2"/>
                                            </p:txEl>
                                          </p:spTgt>
                                        </p:tgtEl>
                                        <p:attrNameLst>
                                          <p:attrName>style.visibility</p:attrName>
                                        </p:attrNameLst>
                                      </p:cBhvr>
                                      <p:to>
                                        <p:strVal val="visible"/>
                                      </p:to>
                                    </p:set>
                                    <p:anim calcmode="lin" valueType="num">
                                      <p:cBhvr additive="base">
                                        <p:cTn id="31"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3" end="3"/>
                                            </p:txEl>
                                          </p:spTgt>
                                        </p:tgtEl>
                                        <p:attrNameLst>
                                          <p:attrName>style.visibility</p:attrName>
                                        </p:attrNameLst>
                                      </p:cBhvr>
                                      <p:to>
                                        <p:strVal val="visible"/>
                                      </p:to>
                                    </p:set>
                                    <p:anim calcmode="lin" valueType="num">
                                      <p:cBhvr additive="base">
                                        <p:cTn id="37"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build="p"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style>
          <a:lnRef idx="3">
            <a:schemeClr val="lt1"/>
          </a:lnRef>
          <a:fillRef idx="1">
            <a:schemeClr val="accent4"/>
          </a:fillRef>
          <a:effectRef idx="1">
            <a:schemeClr val="accent4"/>
          </a:effectRef>
          <a:fontRef idx="minor">
            <a:schemeClr val="lt1"/>
          </a:fontRef>
        </p:style>
        <p:txBody>
          <a:bodyPr>
            <a:normAutofit fontScale="90000"/>
          </a:bodyPr>
          <a:lstStyle/>
          <a:p>
            <a:r>
              <a:rPr lang="ar-IQ" dirty="0"/>
              <a:t>قيود تحديد السلطات التي وضعتها الدول الأعضاء</a:t>
            </a:r>
            <a:br>
              <a:rPr lang="ar-IQ" dirty="0"/>
            </a:br>
            <a:r>
              <a:rPr lang="ar-IQ" sz="3600" dirty="0"/>
              <a:t>ثالثاً- سلطة إصدار القرارات واتخاذ التوصيات</a:t>
            </a:r>
          </a:p>
        </p:txBody>
      </p:sp>
      <p:sp>
        <p:nvSpPr>
          <p:cNvPr id="3" name="عنصر نائب للمحتوى 2"/>
          <p:cNvSpPr>
            <a:spLocks noGrp="1"/>
          </p:cNvSpPr>
          <p:nvPr>
            <p:ph idx="1"/>
          </p:nvPr>
        </p:nvSpPr>
        <p:spPr>
          <a:xfrm>
            <a:off x="251520" y="1484784"/>
            <a:ext cx="8712968" cy="5184576"/>
          </a:xfrm>
        </p:spPr>
        <p:style>
          <a:lnRef idx="1">
            <a:schemeClr val="accent4"/>
          </a:lnRef>
          <a:fillRef idx="2">
            <a:schemeClr val="accent4"/>
          </a:fillRef>
          <a:effectRef idx="1">
            <a:schemeClr val="accent4"/>
          </a:effectRef>
          <a:fontRef idx="minor">
            <a:schemeClr val="dk1"/>
          </a:fontRef>
        </p:style>
        <p:txBody>
          <a:bodyPr>
            <a:normAutofit/>
          </a:bodyPr>
          <a:lstStyle/>
          <a:p>
            <a:r>
              <a:rPr lang="ar-IQ" dirty="0"/>
              <a:t>تكملة ب – المراحل التي تمر بها القرارات قبل اصدارها</a:t>
            </a:r>
          </a:p>
          <a:p>
            <a:r>
              <a:rPr lang="ar-IQ" dirty="0" smtClean="0"/>
              <a:t>4- مرحلة التصويت : ويتم فق الصيغة أو القاعدة المحددة في ميثاق او دستور المنظمة</a:t>
            </a:r>
          </a:p>
          <a:p>
            <a:r>
              <a:rPr lang="ar-IQ" dirty="0" smtClean="0"/>
              <a:t>أن غياب العضو لا يحول دون توافر الإجماع أو أغلبية موصوفة</a:t>
            </a:r>
          </a:p>
          <a:p>
            <a:r>
              <a:rPr lang="ar-IQ" dirty="0" smtClean="0"/>
              <a:t>مثال/ عام 1950 اعتبر مجلس الامن غياب العضو مساوي للامتناع عن التصويت عندما رفضت روسيا المساهمة في اعمال المجلس احتجاجاً على عدم تمثيل الصين الشعبية في المجلس.</a:t>
            </a:r>
            <a:endParaRPr lang="ar-IQ" dirty="0"/>
          </a:p>
        </p:txBody>
      </p:sp>
    </p:spTree>
    <p:extLst>
      <p:ext uri="{BB962C8B-B14F-4D97-AF65-F5344CB8AC3E}">
        <p14:creationId xmlns:p14="http://schemas.microsoft.com/office/powerpoint/2010/main" val="11331452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2" presetClass="entr" presetSubtype="0" fill="hold" grpId="0" nodeType="clickEffect">
                                  <p:stCondLst>
                                    <p:cond delay="0"/>
                                  </p:stCondLst>
                                  <p:childTnLst>
                                    <p:set>
                                      <p:cBhvr>
                                        <p:cTn id="12" dur="1" fill="hold">
                                          <p:stCondLst>
                                            <p:cond delay="0"/>
                                          </p:stCondLst>
                                        </p:cTn>
                                        <p:tgtEl>
                                          <p:spTgt spid="3">
                                            <p:bg/>
                                          </p:spTgt>
                                        </p:tgtEl>
                                        <p:attrNameLst>
                                          <p:attrName>style.visibility</p:attrName>
                                        </p:attrNameLst>
                                      </p:cBhvr>
                                      <p:to>
                                        <p:strVal val="visible"/>
                                      </p:to>
                                    </p:set>
                                    <p:animEffect transition="in" filter="fade">
                                      <p:cBhvr>
                                        <p:cTn id="13" dur="1000"/>
                                        <p:tgtEl>
                                          <p:spTgt spid="3">
                                            <p:bg/>
                                          </p:spTgt>
                                        </p:tgtEl>
                                      </p:cBhvr>
                                    </p:animEffect>
                                    <p:anim calcmode="lin" valueType="num">
                                      <p:cBhvr>
                                        <p:cTn id="14" dur="1000" fill="hold"/>
                                        <p:tgtEl>
                                          <p:spTgt spid="3">
                                            <p:bg/>
                                          </p:spTgt>
                                        </p:tgtEl>
                                        <p:attrNameLst>
                                          <p:attrName>ppt_x</p:attrName>
                                        </p:attrNameLst>
                                      </p:cBhvr>
                                      <p:tavLst>
                                        <p:tav tm="0">
                                          <p:val>
                                            <p:strVal val="#ppt_x"/>
                                          </p:val>
                                        </p:tav>
                                        <p:tav tm="100000">
                                          <p:val>
                                            <p:strVal val="#ppt_x"/>
                                          </p:val>
                                        </p:tav>
                                      </p:tavLst>
                                    </p:anim>
                                    <p:anim calcmode="lin" valueType="num">
                                      <p:cBhvr>
                                        <p:cTn id="15" dur="1000" fill="hold"/>
                                        <p:tgtEl>
                                          <p:spTgt spid="3">
                                            <p:bg/>
                                          </p:spTgt>
                                        </p:tgtEl>
                                        <p:attrNameLst>
                                          <p:attrName>ppt_y</p:attrName>
                                        </p:attrNameLst>
                                      </p:cBhvr>
                                      <p:tavLst>
                                        <p:tav tm="0">
                                          <p:val>
                                            <p:strVal val="#ppt_y+.1"/>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42" presetClass="entr" presetSubtype="0" fill="hold" grpId="0" nodeType="clickEffect">
                                  <p:stCondLst>
                                    <p:cond delay="0"/>
                                  </p:stCondLst>
                                  <p:childTnLst>
                                    <p:set>
                                      <p:cBhvr>
                                        <p:cTn id="19" dur="1" fill="hold">
                                          <p:stCondLst>
                                            <p:cond delay="0"/>
                                          </p:stCondLst>
                                        </p:cTn>
                                        <p:tgtEl>
                                          <p:spTgt spid="3">
                                            <p:txEl>
                                              <p:pRg st="0" end="0"/>
                                            </p:txEl>
                                          </p:spTgt>
                                        </p:tgtEl>
                                        <p:attrNameLst>
                                          <p:attrName>style.visibility</p:attrName>
                                        </p:attrNameLst>
                                      </p:cBhvr>
                                      <p:to>
                                        <p:strVal val="visible"/>
                                      </p:to>
                                    </p:set>
                                    <p:animEffect transition="in" filter="fade">
                                      <p:cBhvr>
                                        <p:cTn id="20" dur="1000"/>
                                        <p:tgtEl>
                                          <p:spTgt spid="3">
                                            <p:txEl>
                                              <p:pRg st="0" end="0"/>
                                            </p:txEl>
                                          </p:spTgt>
                                        </p:tgtEl>
                                      </p:cBhvr>
                                    </p:animEffect>
                                    <p:anim calcmode="lin" valueType="num">
                                      <p:cBhvr>
                                        <p:cTn id="21"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22"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42" presetClass="entr" presetSubtype="0" fill="hold" grpId="0" nodeType="clickEffect">
                                  <p:stCondLst>
                                    <p:cond delay="0"/>
                                  </p:stCondLst>
                                  <p:childTnLst>
                                    <p:set>
                                      <p:cBhvr>
                                        <p:cTn id="26" dur="1" fill="hold">
                                          <p:stCondLst>
                                            <p:cond delay="0"/>
                                          </p:stCondLst>
                                        </p:cTn>
                                        <p:tgtEl>
                                          <p:spTgt spid="3">
                                            <p:txEl>
                                              <p:pRg st="1" end="1"/>
                                            </p:txEl>
                                          </p:spTgt>
                                        </p:tgtEl>
                                        <p:attrNameLst>
                                          <p:attrName>style.visibility</p:attrName>
                                        </p:attrNameLst>
                                      </p:cBhvr>
                                      <p:to>
                                        <p:strVal val="visible"/>
                                      </p:to>
                                    </p:set>
                                    <p:animEffect transition="in" filter="fade">
                                      <p:cBhvr>
                                        <p:cTn id="27" dur="1000"/>
                                        <p:tgtEl>
                                          <p:spTgt spid="3">
                                            <p:txEl>
                                              <p:pRg st="1" end="1"/>
                                            </p:txEl>
                                          </p:spTgt>
                                        </p:tgtEl>
                                      </p:cBhvr>
                                    </p:animEffect>
                                    <p:anim calcmode="lin" valueType="num">
                                      <p:cBhvr>
                                        <p:cTn id="28"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9"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42" presetClass="entr" presetSubtype="0" fill="hold" grpId="0" nodeType="clickEffect">
                                  <p:stCondLst>
                                    <p:cond delay="0"/>
                                  </p:stCondLst>
                                  <p:childTnLst>
                                    <p:set>
                                      <p:cBhvr>
                                        <p:cTn id="33" dur="1" fill="hold">
                                          <p:stCondLst>
                                            <p:cond delay="0"/>
                                          </p:stCondLst>
                                        </p:cTn>
                                        <p:tgtEl>
                                          <p:spTgt spid="3">
                                            <p:txEl>
                                              <p:pRg st="2" end="2"/>
                                            </p:txEl>
                                          </p:spTgt>
                                        </p:tgtEl>
                                        <p:attrNameLst>
                                          <p:attrName>style.visibility</p:attrName>
                                        </p:attrNameLst>
                                      </p:cBhvr>
                                      <p:to>
                                        <p:strVal val="visible"/>
                                      </p:to>
                                    </p:set>
                                    <p:animEffect transition="in" filter="fade">
                                      <p:cBhvr>
                                        <p:cTn id="34" dur="1000"/>
                                        <p:tgtEl>
                                          <p:spTgt spid="3">
                                            <p:txEl>
                                              <p:pRg st="2" end="2"/>
                                            </p:txEl>
                                          </p:spTgt>
                                        </p:tgtEl>
                                      </p:cBhvr>
                                    </p:animEffect>
                                    <p:anim calcmode="lin" valueType="num">
                                      <p:cBhvr>
                                        <p:cTn id="35"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36"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42" presetClass="entr" presetSubtype="0" fill="hold" grpId="0" nodeType="clickEffect">
                                  <p:stCondLst>
                                    <p:cond delay="0"/>
                                  </p:stCondLst>
                                  <p:childTnLst>
                                    <p:set>
                                      <p:cBhvr>
                                        <p:cTn id="40" dur="1" fill="hold">
                                          <p:stCondLst>
                                            <p:cond delay="0"/>
                                          </p:stCondLst>
                                        </p:cTn>
                                        <p:tgtEl>
                                          <p:spTgt spid="3">
                                            <p:txEl>
                                              <p:pRg st="3" end="3"/>
                                            </p:txEl>
                                          </p:spTgt>
                                        </p:tgtEl>
                                        <p:attrNameLst>
                                          <p:attrName>style.visibility</p:attrName>
                                        </p:attrNameLst>
                                      </p:cBhvr>
                                      <p:to>
                                        <p:strVal val="visible"/>
                                      </p:to>
                                    </p:set>
                                    <p:animEffect transition="in" filter="fade">
                                      <p:cBhvr>
                                        <p:cTn id="41" dur="1000"/>
                                        <p:tgtEl>
                                          <p:spTgt spid="3">
                                            <p:txEl>
                                              <p:pRg st="3" end="3"/>
                                            </p:txEl>
                                          </p:spTgt>
                                        </p:tgtEl>
                                      </p:cBhvr>
                                    </p:animEffect>
                                    <p:anim calcmode="lin" valueType="num">
                                      <p:cBhvr>
                                        <p:cTn id="42"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43"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build="p"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style>
          <a:lnRef idx="3">
            <a:schemeClr val="lt1"/>
          </a:lnRef>
          <a:fillRef idx="1">
            <a:schemeClr val="accent4"/>
          </a:fillRef>
          <a:effectRef idx="1">
            <a:schemeClr val="accent4"/>
          </a:effectRef>
          <a:fontRef idx="minor">
            <a:schemeClr val="lt1"/>
          </a:fontRef>
        </p:style>
        <p:txBody>
          <a:bodyPr/>
          <a:lstStyle/>
          <a:p>
            <a:r>
              <a:rPr lang="ar-IQ" dirty="0" smtClean="0"/>
              <a:t>القيود على سلطات المنظمات</a:t>
            </a:r>
            <a:endParaRPr lang="ar-IQ" dirty="0"/>
          </a:p>
        </p:txBody>
      </p:sp>
      <p:sp>
        <p:nvSpPr>
          <p:cNvPr id="3" name="عنصر نائب للمحتوى 2"/>
          <p:cNvSpPr>
            <a:spLocks noGrp="1"/>
          </p:cNvSpPr>
          <p:nvPr>
            <p:ph idx="1"/>
          </p:nvPr>
        </p:nvSpPr>
        <p:spPr>
          <a:xfrm>
            <a:off x="179512" y="1600200"/>
            <a:ext cx="8712968" cy="5141168"/>
          </a:xfrm>
        </p:spPr>
        <p:style>
          <a:lnRef idx="1">
            <a:schemeClr val="accent4"/>
          </a:lnRef>
          <a:fillRef idx="2">
            <a:schemeClr val="accent4"/>
          </a:fillRef>
          <a:effectRef idx="1">
            <a:schemeClr val="accent4"/>
          </a:effectRef>
          <a:fontRef idx="minor">
            <a:schemeClr val="dk1"/>
          </a:fontRef>
        </p:style>
        <p:txBody>
          <a:bodyPr>
            <a:normAutofit/>
          </a:bodyPr>
          <a:lstStyle/>
          <a:p>
            <a:pPr marL="0" indent="0">
              <a:buNone/>
            </a:pPr>
            <a:r>
              <a:rPr lang="ar-IQ" dirty="0" smtClean="0"/>
              <a:t>1- سلطات المنظمة الدولية تحددها الوثيقة المؤسسة لها.</a:t>
            </a:r>
          </a:p>
          <a:p>
            <a:pPr marL="0" indent="0">
              <a:buNone/>
            </a:pPr>
            <a:endParaRPr lang="ar-IQ" dirty="0" smtClean="0"/>
          </a:p>
          <a:p>
            <a:pPr marL="0" indent="0">
              <a:buNone/>
            </a:pPr>
            <a:r>
              <a:rPr lang="ar-IQ" dirty="0" smtClean="0"/>
              <a:t>وانطلاقا من مبدأ سيادة الدول ينبغي تفسير النصوص المتعلقة باختصاصات المنظمة تفسيرا ضيقاً من حيث المبدأ كقاعدة عامة، لكن يجب تجنب التفسير الذي من شأنه افقاد المنظمة الغرض من انشائها وبالشكل الذي يحقق وظائفها وهو ما يدخل بالتفسير الواسع  الذي يظهر ( السلطات الضمنية للمنظمات الدولية)</a:t>
            </a:r>
          </a:p>
        </p:txBody>
      </p:sp>
    </p:spTree>
    <p:extLst>
      <p:ext uri="{BB962C8B-B14F-4D97-AF65-F5344CB8AC3E}">
        <p14:creationId xmlns:p14="http://schemas.microsoft.com/office/powerpoint/2010/main" val="5207049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bg/>
                                          </p:spTgt>
                                        </p:tgtEl>
                                        <p:attrNameLst>
                                          <p:attrName>style.visibility</p:attrName>
                                        </p:attrNameLst>
                                      </p:cBhvr>
                                      <p:to>
                                        <p:strVal val="visible"/>
                                      </p:to>
                                    </p:set>
                                    <p:anim calcmode="lin" valueType="num">
                                      <p:cBhvr additive="base">
                                        <p:cTn id="13" dur="500" fill="hold"/>
                                        <p:tgtEl>
                                          <p:spTgt spid="3">
                                            <p:bg/>
                                          </p:spTgt>
                                        </p:tgtEl>
                                        <p:attrNameLst>
                                          <p:attrName>ppt_x</p:attrName>
                                        </p:attrNameLst>
                                      </p:cBhvr>
                                      <p:tavLst>
                                        <p:tav tm="0">
                                          <p:val>
                                            <p:strVal val="#ppt_x"/>
                                          </p:val>
                                        </p:tav>
                                        <p:tav tm="100000">
                                          <p:val>
                                            <p:strVal val="#ppt_x"/>
                                          </p:val>
                                        </p:tav>
                                      </p:tavLst>
                                    </p:anim>
                                    <p:anim calcmode="lin" valueType="num">
                                      <p:cBhvr additive="base">
                                        <p:cTn id="14" dur="500" fill="hold"/>
                                        <p:tgtEl>
                                          <p:spTgt spid="3">
                                            <p:bg/>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0" end="0"/>
                                            </p:txEl>
                                          </p:spTgt>
                                        </p:tgtEl>
                                        <p:attrNameLst>
                                          <p:attrName>style.visibility</p:attrName>
                                        </p:attrNameLst>
                                      </p:cBhvr>
                                      <p:to>
                                        <p:strVal val="visible"/>
                                      </p:to>
                                    </p:set>
                                    <p:anim calcmode="lin" valueType="num">
                                      <p:cBhvr additive="base">
                                        <p:cTn id="19"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2" end="2"/>
                                            </p:txEl>
                                          </p:spTgt>
                                        </p:tgtEl>
                                        <p:attrNameLst>
                                          <p:attrName>style.visibility</p:attrName>
                                        </p:attrNameLst>
                                      </p:cBhvr>
                                      <p:to>
                                        <p:strVal val="visible"/>
                                      </p:to>
                                    </p:set>
                                    <p:anim calcmode="lin" valueType="num">
                                      <p:cBhvr additive="base">
                                        <p:cTn id="25"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build="p" animBg="1"/>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style>
          <a:lnRef idx="3">
            <a:schemeClr val="lt1"/>
          </a:lnRef>
          <a:fillRef idx="1">
            <a:schemeClr val="accent4"/>
          </a:fillRef>
          <a:effectRef idx="1">
            <a:schemeClr val="accent4"/>
          </a:effectRef>
          <a:fontRef idx="minor">
            <a:schemeClr val="lt1"/>
          </a:fontRef>
        </p:style>
        <p:txBody>
          <a:bodyPr/>
          <a:lstStyle/>
          <a:p>
            <a:r>
              <a:rPr lang="ar-IQ" dirty="0"/>
              <a:t>القيود على سلطات المنظمات</a:t>
            </a:r>
          </a:p>
        </p:txBody>
      </p:sp>
      <p:sp>
        <p:nvSpPr>
          <p:cNvPr id="3" name="عنصر نائب للمحتوى 2"/>
          <p:cNvSpPr>
            <a:spLocks noGrp="1"/>
          </p:cNvSpPr>
          <p:nvPr>
            <p:ph idx="1"/>
          </p:nvPr>
        </p:nvSpPr>
        <p:spPr>
          <a:xfrm>
            <a:off x="107504" y="1600200"/>
            <a:ext cx="8856984" cy="5257800"/>
          </a:xfrm>
        </p:spPr>
        <p:style>
          <a:lnRef idx="1">
            <a:schemeClr val="accent4"/>
          </a:lnRef>
          <a:fillRef idx="2">
            <a:schemeClr val="accent4"/>
          </a:fillRef>
          <a:effectRef idx="1">
            <a:schemeClr val="accent4"/>
          </a:effectRef>
          <a:fontRef idx="minor">
            <a:schemeClr val="dk1"/>
          </a:fontRef>
        </p:style>
        <p:txBody>
          <a:bodyPr/>
          <a:lstStyle/>
          <a:p>
            <a:r>
              <a:rPr lang="ar-IQ" dirty="0"/>
              <a:t>2- عدم التدخل في الشؤون التي تكون من الاختصاص الداخلي للدول الاعضاء وهو قيد اساسي يرد على سلطات المنظمة حتى وان لم يرد نص صريح </a:t>
            </a:r>
            <a:r>
              <a:rPr lang="ar-IQ" dirty="0" smtClean="0"/>
              <a:t>بشأنه.</a:t>
            </a:r>
          </a:p>
          <a:p>
            <a:endParaRPr lang="ar-IQ" dirty="0"/>
          </a:p>
          <a:p>
            <a:r>
              <a:rPr lang="ar-IQ" dirty="0"/>
              <a:t>3- يشترط عدد كبير من الوثائق المؤسسة للمنظمات الدولية الإجماع لصدور قراراتها ويرجع ذلك الى التمسك بسيادة الدول وهو قيد صعب إذ من غير المتيسر الحصول على الاجماع</a:t>
            </a:r>
          </a:p>
          <a:p>
            <a:endParaRPr lang="ar-IQ" dirty="0"/>
          </a:p>
        </p:txBody>
      </p:sp>
    </p:spTree>
    <p:extLst>
      <p:ext uri="{BB962C8B-B14F-4D97-AF65-F5344CB8AC3E}">
        <p14:creationId xmlns:p14="http://schemas.microsoft.com/office/powerpoint/2010/main" val="18529022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bg/>
                                          </p:spTgt>
                                        </p:tgtEl>
                                        <p:attrNameLst>
                                          <p:attrName>style.visibility</p:attrName>
                                        </p:attrNameLst>
                                      </p:cBhvr>
                                      <p:to>
                                        <p:strVal val="visible"/>
                                      </p:to>
                                    </p:set>
                                    <p:anim calcmode="lin" valueType="num">
                                      <p:cBhvr additive="base">
                                        <p:cTn id="13" dur="500" fill="hold"/>
                                        <p:tgtEl>
                                          <p:spTgt spid="3">
                                            <p:bg/>
                                          </p:spTgt>
                                        </p:tgtEl>
                                        <p:attrNameLst>
                                          <p:attrName>ppt_x</p:attrName>
                                        </p:attrNameLst>
                                      </p:cBhvr>
                                      <p:tavLst>
                                        <p:tav tm="0">
                                          <p:val>
                                            <p:strVal val="#ppt_x"/>
                                          </p:val>
                                        </p:tav>
                                        <p:tav tm="100000">
                                          <p:val>
                                            <p:strVal val="#ppt_x"/>
                                          </p:val>
                                        </p:tav>
                                      </p:tavLst>
                                    </p:anim>
                                    <p:anim calcmode="lin" valueType="num">
                                      <p:cBhvr additive="base">
                                        <p:cTn id="14" dur="500" fill="hold"/>
                                        <p:tgtEl>
                                          <p:spTgt spid="3">
                                            <p:bg/>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0" end="0"/>
                                            </p:txEl>
                                          </p:spTgt>
                                        </p:tgtEl>
                                        <p:attrNameLst>
                                          <p:attrName>style.visibility</p:attrName>
                                        </p:attrNameLst>
                                      </p:cBhvr>
                                      <p:to>
                                        <p:strVal val="visible"/>
                                      </p:to>
                                    </p:set>
                                    <p:anim calcmode="lin" valueType="num">
                                      <p:cBhvr additive="base">
                                        <p:cTn id="19"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2" end="2"/>
                                            </p:txEl>
                                          </p:spTgt>
                                        </p:tgtEl>
                                        <p:attrNameLst>
                                          <p:attrName>style.visibility</p:attrName>
                                        </p:attrNameLst>
                                      </p:cBhvr>
                                      <p:to>
                                        <p:strVal val="visible"/>
                                      </p:to>
                                    </p:set>
                                    <p:anim calcmode="lin" valueType="num">
                                      <p:cBhvr additive="base">
                                        <p:cTn id="25"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build="p" animBg="1"/>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562074"/>
          </a:xfrm>
        </p:spPr>
        <p:style>
          <a:lnRef idx="2">
            <a:schemeClr val="accent4">
              <a:shade val="50000"/>
            </a:schemeClr>
          </a:lnRef>
          <a:fillRef idx="1">
            <a:schemeClr val="accent4"/>
          </a:fillRef>
          <a:effectRef idx="0">
            <a:schemeClr val="accent4"/>
          </a:effectRef>
          <a:fontRef idx="minor">
            <a:schemeClr val="lt1"/>
          </a:fontRef>
        </p:style>
        <p:txBody>
          <a:bodyPr>
            <a:normAutofit fontScale="90000"/>
          </a:bodyPr>
          <a:lstStyle/>
          <a:p>
            <a:r>
              <a:rPr lang="ar-IQ" dirty="0" smtClean="0"/>
              <a:t>المحاضرة القادمة</a:t>
            </a:r>
            <a:endParaRPr lang="ar-IQ" dirty="0"/>
          </a:p>
        </p:txBody>
      </p:sp>
      <p:graphicFrame>
        <p:nvGraphicFramePr>
          <p:cNvPr id="5" name="عنصر نائب للمحتوى 4"/>
          <p:cNvGraphicFramePr>
            <a:graphicFrameLocks noGrp="1"/>
          </p:cNvGraphicFramePr>
          <p:nvPr>
            <p:ph idx="1"/>
            <p:extLst>
              <p:ext uri="{D42A27DB-BD31-4B8C-83A1-F6EECF244321}">
                <p14:modId xmlns:p14="http://schemas.microsoft.com/office/powerpoint/2010/main" val="3305100747"/>
              </p:ext>
            </p:extLst>
          </p:nvPr>
        </p:nvGraphicFramePr>
        <p:xfrm>
          <a:off x="395536" y="1196752"/>
          <a:ext cx="8229600" cy="511256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3011716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53" presetClass="exit" presetSubtype="32" fill="hold" grpId="0" nodeType="clickEffect">
                                  <p:stCondLst>
                                    <p:cond delay="0"/>
                                  </p:stCondLst>
                                  <p:childTnLst>
                                    <p:anim calcmode="lin" valueType="num">
                                      <p:cBhvr>
                                        <p:cTn id="12" dur="500"/>
                                        <p:tgtEl>
                                          <p:spTgt spid="5"/>
                                        </p:tgtEl>
                                        <p:attrNameLst>
                                          <p:attrName>ppt_w</p:attrName>
                                        </p:attrNameLst>
                                      </p:cBhvr>
                                      <p:tavLst>
                                        <p:tav tm="0">
                                          <p:val>
                                            <p:strVal val="ppt_w"/>
                                          </p:val>
                                        </p:tav>
                                        <p:tav tm="100000">
                                          <p:val>
                                            <p:fltVal val="0"/>
                                          </p:val>
                                        </p:tav>
                                      </p:tavLst>
                                    </p:anim>
                                    <p:anim calcmode="lin" valueType="num">
                                      <p:cBhvr>
                                        <p:cTn id="13" dur="500"/>
                                        <p:tgtEl>
                                          <p:spTgt spid="5"/>
                                        </p:tgtEl>
                                        <p:attrNameLst>
                                          <p:attrName>ppt_h</p:attrName>
                                        </p:attrNameLst>
                                      </p:cBhvr>
                                      <p:tavLst>
                                        <p:tav tm="0">
                                          <p:val>
                                            <p:strVal val="ppt_h"/>
                                          </p:val>
                                        </p:tav>
                                        <p:tav tm="100000">
                                          <p:val>
                                            <p:fltVal val="0"/>
                                          </p:val>
                                        </p:tav>
                                      </p:tavLst>
                                    </p:anim>
                                    <p:animEffect transition="out" filter="fade">
                                      <p:cBhvr>
                                        <p:cTn id="14" dur="500"/>
                                        <p:tgtEl>
                                          <p:spTgt spid="5"/>
                                        </p:tgtEl>
                                      </p:cBhvr>
                                    </p:animEffect>
                                    <p:set>
                                      <p:cBhvr>
                                        <p:cTn id="15" dur="1" fill="hold">
                                          <p:stCondLst>
                                            <p:cond delay="499"/>
                                          </p:stCondLst>
                                        </p:cTn>
                                        <p:tgtEl>
                                          <p:spTgt spid="5"/>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Graphic spid="5" grpId="0">
        <p:bldAsOne/>
      </p:bldGraphic>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style>
          <a:lnRef idx="3">
            <a:schemeClr val="lt1"/>
          </a:lnRef>
          <a:fillRef idx="1">
            <a:schemeClr val="accent4"/>
          </a:fillRef>
          <a:effectRef idx="1">
            <a:schemeClr val="accent4"/>
          </a:effectRef>
          <a:fontRef idx="minor">
            <a:schemeClr val="lt1"/>
          </a:fontRef>
        </p:style>
        <p:txBody>
          <a:bodyPr>
            <a:normAutofit fontScale="90000"/>
          </a:bodyPr>
          <a:lstStyle/>
          <a:p>
            <a:r>
              <a:rPr lang="ar-IQ" dirty="0"/>
              <a:t>قيود تحديد </a:t>
            </a:r>
            <a:r>
              <a:rPr lang="ar-IQ" dirty="0" smtClean="0"/>
              <a:t>السلطات </a:t>
            </a:r>
            <a:r>
              <a:rPr lang="ar-IQ" dirty="0"/>
              <a:t>التي وضعتها الدول </a:t>
            </a:r>
            <a:r>
              <a:rPr lang="ar-IQ" dirty="0" smtClean="0"/>
              <a:t>الأعضاء</a:t>
            </a:r>
            <a:br>
              <a:rPr lang="ar-IQ" dirty="0" smtClean="0"/>
            </a:br>
            <a:r>
              <a:rPr lang="ar-IQ" sz="3600" dirty="0" smtClean="0"/>
              <a:t>أولا- سلطة البحث والدراسة</a:t>
            </a:r>
            <a:endParaRPr lang="ar-IQ" sz="3600" dirty="0"/>
          </a:p>
        </p:txBody>
      </p:sp>
      <p:sp>
        <p:nvSpPr>
          <p:cNvPr id="3" name="عنصر نائب للمحتوى 2"/>
          <p:cNvSpPr>
            <a:spLocks noGrp="1"/>
          </p:cNvSpPr>
          <p:nvPr>
            <p:ph idx="1"/>
          </p:nvPr>
        </p:nvSpPr>
        <p:spPr/>
        <p:style>
          <a:lnRef idx="1">
            <a:schemeClr val="accent4"/>
          </a:lnRef>
          <a:fillRef idx="2">
            <a:schemeClr val="accent4"/>
          </a:fillRef>
          <a:effectRef idx="1">
            <a:schemeClr val="accent4"/>
          </a:effectRef>
          <a:fontRef idx="minor">
            <a:schemeClr val="dk1"/>
          </a:fontRef>
        </p:style>
        <p:txBody>
          <a:bodyPr/>
          <a:lstStyle/>
          <a:p>
            <a:r>
              <a:rPr lang="ar-IQ" dirty="0" smtClean="0"/>
              <a:t>2- الأبحاث والدراسات التي تتم عن طريق المؤتمرات الدولية:</a:t>
            </a:r>
          </a:p>
          <a:p>
            <a:r>
              <a:rPr lang="ar-IQ" dirty="0" smtClean="0"/>
              <a:t>المادة ( 4/62) ميثاق : خولت المجلس الاقتصادي والاجتماعي دعوة الدول الاعضاء وغير الاعضاء إلى عقد مؤتمرات دولية لدراسة المسائل التي تدخل في دائرة اختصاصه ، وفقاً للقواعد التي تضمها هيئة الأمم المتحدة</a:t>
            </a:r>
            <a:endParaRPr lang="ar-IQ" dirty="0"/>
          </a:p>
        </p:txBody>
      </p:sp>
    </p:spTree>
    <p:extLst>
      <p:ext uri="{BB962C8B-B14F-4D97-AF65-F5344CB8AC3E}">
        <p14:creationId xmlns:p14="http://schemas.microsoft.com/office/powerpoint/2010/main" val="13969778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bg/>
                                          </p:spTgt>
                                        </p:tgtEl>
                                        <p:attrNameLst>
                                          <p:attrName>style.visibility</p:attrName>
                                        </p:attrNameLst>
                                      </p:cBhvr>
                                      <p:to>
                                        <p:strVal val="visible"/>
                                      </p:to>
                                    </p:set>
                                    <p:anim calcmode="lin" valueType="num">
                                      <p:cBhvr additive="base">
                                        <p:cTn id="13" dur="500" fill="hold"/>
                                        <p:tgtEl>
                                          <p:spTgt spid="3">
                                            <p:bg/>
                                          </p:spTgt>
                                        </p:tgtEl>
                                        <p:attrNameLst>
                                          <p:attrName>ppt_x</p:attrName>
                                        </p:attrNameLst>
                                      </p:cBhvr>
                                      <p:tavLst>
                                        <p:tav tm="0">
                                          <p:val>
                                            <p:strVal val="#ppt_x"/>
                                          </p:val>
                                        </p:tav>
                                        <p:tav tm="100000">
                                          <p:val>
                                            <p:strVal val="#ppt_x"/>
                                          </p:val>
                                        </p:tav>
                                      </p:tavLst>
                                    </p:anim>
                                    <p:anim calcmode="lin" valueType="num">
                                      <p:cBhvr additive="base">
                                        <p:cTn id="14" dur="500" fill="hold"/>
                                        <p:tgtEl>
                                          <p:spTgt spid="3">
                                            <p:bg/>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0" end="0"/>
                                            </p:txEl>
                                          </p:spTgt>
                                        </p:tgtEl>
                                        <p:attrNameLst>
                                          <p:attrName>style.visibility</p:attrName>
                                        </p:attrNameLst>
                                      </p:cBhvr>
                                      <p:to>
                                        <p:strVal val="visible"/>
                                      </p:to>
                                    </p:set>
                                    <p:anim calcmode="lin" valueType="num">
                                      <p:cBhvr additive="base">
                                        <p:cTn id="19"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1" end="1"/>
                                            </p:txEl>
                                          </p:spTgt>
                                        </p:tgtEl>
                                        <p:attrNameLst>
                                          <p:attrName>style.visibility</p:attrName>
                                        </p:attrNameLst>
                                      </p:cBhvr>
                                      <p:to>
                                        <p:strVal val="visible"/>
                                      </p:to>
                                    </p:set>
                                    <p:anim calcmode="lin" valueType="num">
                                      <p:cBhvr additive="base">
                                        <p:cTn id="25"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build="p"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style>
          <a:lnRef idx="2">
            <a:schemeClr val="accent4">
              <a:shade val="50000"/>
            </a:schemeClr>
          </a:lnRef>
          <a:fillRef idx="1">
            <a:schemeClr val="accent4"/>
          </a:fillRef>
          <a:effectRef idx="0">
            <a:schemeClr val="accent4"/>
          </a:effectRef>
          <a:fontRef idx="minor">
            <a:schemeClr val="lt1"/>
          </a:fontRef>
        </p:style>
        <p:txBody>
          <a:bodyPr>
            <a:normAutofit fontScale="90000"/>
          </a:bodyPr>
          <a:lstStyle/>
          <a:p>
            <a:r>
              <a:rPr lang="ar-IQ" dirty="0"/>
              <a:t>قيود تحديد السلطات التي وضعتها الدول </a:t>
            </a:r>
            <a:r>
              <a:rPr lang="ar-IQ" dirty="0" smtClean="0"/>
              <a:t>الأعضاء</a:t>
            </a:r>
            <a:br>
              <a:rPr lang="ar-IQ" dirty="0" smtClean="0"/>
            </a:br>
            <a:r>
              <a:rPr lang="ar-IQ" sz="3600" dirty="0" smtClean="0"/>
              <a:t>اولاً- سلطة البحث والدراسة</a:t>
            </a:r>
            <a:endParaRPr lang="ar-IQ" sz="3600" dirty="0"/>
          </a:p>
        </p:txBody>
      </p:sp>
      <p:sp>
        <p:nvSpPr>
          <p:cNvPr id="3" name="عنصر نائب للمحتوى 2"/>
          <p:cNvSpPr>
            <a:spLocks noGrp="1"/>
          </p:cNvSpPr>
          <p:nvPr>
            <p:ph idx="1"/>
          </p:nvPr>
        </p:nvSpPr>
        <p:spPr/>
        <p:style>
          <a:lnRef idx="1">
            <a:schemeClr val="accent4"/>
          </a:lnRef>
          <a:fillRef idx="2">
            <a:schemeClr val="accent4"/>
          </a:fillRef>
          <a:effectRef idx="1">
            <a:schemeClr val="accent4"/>
          </a:effectRef>
          <a:fontRef idx="minor">
            <a:schemeClr val="dk1"/>
          </a:fontRef>
        </p:style>
        <p:txBody>
          <a:bodyPr/>
          <a:lstStyle/>
          <a:p>
            <a:r>
              <a:rPr lang="ar-IQ" dirty="0" smtClean="0"/>
              <a:t>3- الأبحاث والتقارير التي تطلبها المنظمة من الدول الاعضاء .</a:t>
            </a:r>
          </a:p>
          <a:p>
            <a:r>
              <a:rPr lang="ar-IQ" dirty="0" smtClean="0"/>
              <a:t>وتمثل إمكانية قيام المنظمة الدولية الطلب من الأعضاء تزويدها بتقارير أو بيانات لحالة محددة تم الاتفاق عليها أو لغرض إجراء دراسة معينة تدخل في اختصاص المنظمة</a:t>
            </a:r>
          </a:p>
          <a:p>
            <a:r>
              <a:rPr lang="ar-IQ" dirty="0" smtClean="0"/>
              <a:t>(</a:t>
            </a:r>
            <a:r>
              <a:rPr lang="ar-IQ" dirty="0" smtClean="0">
                <a:solidFill>
                  <a:srgbClr val="FF0000"/>
                </a:solidFill>
              </a:rPr>
              <a:t>المادة 15 ميثاق</a:t>
            </a:r>
            <a:r>
              <a:rPr lang="ar-IQ" dirty="0" smtClean="0"/>
              <a:t>) التي تمنح الجمعية العامة للأمم المتحدة صلاحية تلقي التقارير من مجلس الأمن ومن الفروع الأخرى و النظر فيها.</a:t>
            </a:r>
            <a:endParaRPr lang="ar-IQ" dirty="0"/>
          </a:p>
        </p:txBody>
      </p:sp>
    </p:spTree>
    <p:extLst>
      <p:ext uri="{BB962C8B-B14F-4D97-AF65-F5344CB8AC3E}">
        <p14:creationId xmlns:p14="http://schemas.microsoft.com/office/powerpoint/2010/main" val="22936429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bg/>
                                          </p:spTgt>
                                        </p:tgtEl>
                                        <p:attrNameLst>
                                          <p:attrName>style.visibility</p:attrName>
                                        </p:attrNameLst>
                                      </p:cBhvr>
                                      <p:to>
                                        <p:strVal val="visible"/>
                                      </p:to>
                                    </p:set>
                                    <p:anim calcmode="lin" valueType="num">
                                      <p:cBhvr additive="base">
                                        <p:cTn id="13" dur="500" fill="hold"/>
                                        <p:tgtEl>
                                          <p:spTgt spid="3">
                                            <p:bg/>
                                          </p:spTgt>
                                        </p:tgtEl>
                                        <p:attrNameLst>
                                          <p:attrName>ppt_x</p:attrName>
                                        </p:attrNameLst>
                                      </p:cBhvr>
                                      <p:tavLst>
                                        <p:tav tm="0">
                                          <p:val>
                                            <p:strVal val="#ppt_x"/>
                                          </p:val>
                                        </p:tav>
                                        <p:tav tm="100000">
                                          <p:val>
                                            <p:strVal val="#ppt_x"/>
                                          </p:val>
                                        </p:tav>
                                      </p:tavLst>
                                    </p:anim>
                                    <p:anim calcmode="lin" valueType="num">
                                      <p:cBhvr additive="base">
                                        <p:cTn id="14" dur="500" fill="hold"/>
                                        <p:tgtEl>
                                          <p:spTgt spid="3">
                                            <p:bg/>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0" end="0"/>
                                            </p:txEl>
                                          </p:spTgt>
                                        </p:tgtEl>
                                        <p:attrNameLst>
                                          <p:attrName>style.visibility</p:attrName>
                                        </p:attrNameLst>
                                      </p:cBhvr>
                                      <p:to>
                                        <p:strVal val="visible"/>
                                      </p:to>
                                    </p:set>
                                    <p:anim calcmode="lin" valueType="num">
                                      <p:cBhvr additive="base">
                                        <p:cTn id="19"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1" end="1"/>
                                            </p:txEl>
                                          </p:spTgt>
                                        </p:tgtEl>
                                        <p:attrNameLst>
                                          <p:attrName>style.visibility</p:attrName>
                                        </p:attrNameLst>
                                      </p:cBhvr>
                                      <p:to>
                                        <p:strVal val="visible"/>
                                      </p:to>
                                    </p:set>
                                    <p:anim calcmode="lin" valueType="num">
                                      <p:cBhvr additive="base">
                                        <p:cTn id="25"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2" end="2"/>
                                            </p:txEl>
                                          </p:spTgt>
                                        </p:tgtEl>
                                        <p:attrNameLst>
                                          <p:attrName>style.visibility</p:attrName>
                                        </p:attrNameLst>
                                      </p:cBhvr>
                                      <p:to>
                                        <p:strVal val="visible"/>
                                      </p:to>
                                    </p:set>
                                    <p:anim calcmode="lin" valueType="num">
                                      <p:cBhvr additive="base">
                                        <p:cTn id="31"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build="p"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style>
          <a:lnRef idx="3">
            <a:schemeClr val="lt1"/>
          </a:lnRef>
          <a:fillRef idx="1">
            <a:schemeClr val="accent4"/>
          </a:fillRef>
          <a:effectRef idx="1">
            <a:schemeClr val="accent4"/>
          </a:effectRef>
          <a:fontRef idx="minor">
            <a:schemeClr val="lt1"/>
          </a:fontRef>
        </p:style>
        <p:txBody>
          <a:bodyPr>
            <a:normAutofit fontScale="90000"/>
          </a:bodyPr>
          <a:lstStyle/>
          <a:p>
            <a:r>
              <a:rPr lang="ar-IQ" dirty="0"/>
              <a:t>قيود تحديد السلطات التي وضعتها الدول الأعضاء</a:t>
            </a:r>
            <a:br>
              <a:rPr lang="ar-IQ" dirty="0"/>
            </a:br>
            <a:r>
              <a:rPr lang="ar-IQ" sz="3600" dirty="0"/>
              <a:t>اولاً- سلطة البحث والدراسة</a:t>
            </a:r>
          </a:p>
        </p:txBody>
      </p:sp>
      <p:sp>
        <p:nvSpPr>
          <p:cNvPr id="3" name="عنصر نائب للمحتوى 2"/>
          <p:cNvSpPr>
            <a:spLocks noGrp="1"/>
          </p:cNvSpPr>
          <p:nvPr>
            <p:ph idx="1"/>
          </p:nvPr>
        </p:nvSpPr>
        <p:spPr>
          <a:xfrm>
            <a:off x="457200" y="1600200"/>
            <a:ext cx="8229600" cy="5257800"/>
          </a:xfrm>
        </p:spPr>
        <p:style>
          <a:lnRef idx="1">
            <a:schemeClr val="accent4"/>
          </a:lnRef>
          <a:fillRef idx="2">
            <a:schemeClr val="accent4"/>
          </a:fillRef>
          <a:effectRef idx="1">
            <a:schemeClr val="accent4"/>
          </a:effectRef>
          <a:fontRef idx="minor">
            <a:schemeClr val="dk1"/>
          </a:fontRef>
        </p:style>
        <p:txBody>
          <a:bodyPr>
            <a:normAutofit lnSpcReduction="10000"/>
          </a:bodyPr>
          <a:lstStyle/>
          <a:p>
            <a:r>
              <a:rPr lang="ar-IQ" dirty="0"/>
              <a:t>يتبع </a:t>
            </a:r>
            <a:r>
              <a:rPr lang="ar-IQ" dirty="0" smtClean="0"/>
              <a:t>3- </a:t>
            </a:r>
            <a:r>
              <a:rPr lang="ar-IQ" dirty="0"/>
              <a:t>الأبحاث والتقارير التي تطلبها المنظمة من الدول الاعضاء </a:t>
            </a:r>
            <a:r>
              <a:rPr lang="ar-IQ" dirty="0" smtClean="0"/>
              <a:t>.</a:t>
            </a:r>
          </a:p>
          <a:p>
            <a:r>
              <a:rPr lang="ar-IQ" dirty="0" smtClean="0">
                <a:solidFill>
                  <a:srgbClr val="FF0000"/>
                </a:solidFill>
              </a:rPr>
              <a:t>(م/73 ميثاق)</a:t>
            </a:r>
            <a:r>
              <a:rPr lang="ar-IQ" dirty="0" smtClean="0"/>
              <a:t> تطالب الدول التي تدير أقاليم غير متمتعة بالحكم الذاتي إرسال معلومات دورية إلى الأمين العام عن الشؤون المختلفة في تلك الأقاليم.(الوصاية)</a:t>
            </a:r>
          </a:p>
          <a:p>
            <a:r>
              <a:rPr lang="ar-IQ" dirty="0" smtClean="0"/>
              <a:t>إلا أن الدول المعنية ترفض إرسال التقارير بحجة أن المادة (73) لا تتضمن إلا التزامات أدبية.</a:t>
            </a:r>
          </a:p>
          <a:p>
            <a:r>
              <a:rPr lang="ar-IQ" dirty="0" smtClean="0">
                <a:solidFill>
                  <a:srgbClr val="FF0000"/>
                </a:solidFill>
              </a:rPr>
              <a:t>هذا الموضوع يصح في المنظمات التخصصية الفنية وغير معمول به في الامور السياسية إذ أن الدول ترفض تزويد الامم المتحدة بتقارير سياسية عن وضعها الداخلي.</a:t>
            </a:r>
            <a:endParaRPr lang="ar-IQ" dirty="0">
              <a:solidFill>
                <a:srgbClr val="FF0000"/>
              </a:solidFill>
            </a:endParaRPr>
          </a:p>
          <a:p>
            <a:endParaRPr lang="ar-IQ" dirty="0"/>
          </a:p>
        </p:txBody>
      </p:sp>
    </p:spTree>
    <p:extLst>
      <p:ext uri="{BB962C8B-B14F-4D97-AF65-F5344CB8AC3E}">
        <p14:creationId xmlns:p14="http://schemas.microsoft.com/office/powerpoint/2010/main" val="29619040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grpId="0" nodeType="clickEffect">
                                  <p:stCondLst>
                                    <p:cond delay="0"/>
                                  </p:stCondLst>
                                  <p:childTnLst>
                                    <p:set>
                                      <p:cBhvr>
                                        <p:cTn id="13" dur="1" fill="hold">
                                          <p:stCondLst>
                                            <p:cond delay="0"/>
                                          </p:stCondLst>
                                        </p:cTn>
                                        <p:tgtEl>
                                          <p:spTgt spid="3">
                                            <p:bg/>
                                          </p:spTgt>
                                        </p:tgtEl>
                                        <p:attrNameLst>
                                          <p:attrName>style.visibility</p:attrName>
                                        </p:attrNameLst>
                                      </p:cBhvr>
                                      <p:to>
                                        <p:strVal val="visible"/>
                                      </p:to>
                                    </p:set>
                                    <p:anim calcmode="lin" valueType="num">
                                      <p:cBhvr>
                                        <p:cTn id="14" dur="500" fill="hold"/>
                                        <p:tgtEl>
                                          <p:spTgt spid="3">
                                            <p:bg/>
                                          </p:spTgt>
                                        </p:tgtEl>
                                        <p:attrNameLst>
                                          <p:attrName>ppt_w</p:attrName>
                                        </p:attrNameLst>
                                      </p:cBhvr>
                                      <p:tavLst>
                                        <p:tav tm="0">
                                          <p:val>
                                            <p:fltVal val="0"/>
                                          </p:val>
                                        </p:tav>
                                        <p:tav tm="100000">
                                          <p:val>
                                            <p:strVal val="#ppt_w"/>
                                          </p:val>
                                        </p:tav>
                                      </p:tavLst>
                                    </p:anim>
                                    <p:anim calcmode="lin" valueType="num">
                                      <p:cBhvr>
                                        <p:cTn id="15" dur="500" fill="hold"/>
                                        <p:tgtEl>
                                          <p:spTgt spid="3">
                                            <p:bg/>
                                          </p:spTgt>
                                        </p:tgtEl>
                                        <p:attrNameLst>
                                          <p:attrName>ppt_h</p:attrName>
                                        </p:attrNameLst>
                                      </p:cBhvr>
                                      <p:tavLst>
                                        <p:tav tm="0">
                                          <p:val>
                                            <p:fltVal val="0"/>
                                          </p:val>
                                        </p:tav>
                                        <p:tav tm="100000">
                                          <p:val>
                                            <p:strVal val="#ppt_h"/>
                                          </p:val>
                                        </p:tav>
                                      </p:tavLst>
                                    </p:anim>
                                    <p:animEffect transition="in" filter="fade">
                                      <p:cBhvr>
                                        <p:cTn id="16" dur="500"/>
                                        <p:tgtEl>
                                          <p:spTgt spid="3">
                                            <p:bg/>
                                          </p:spTgt>
                                        </p:tgtEl>
                                      </p:cBhvr>
                                    </p:animEffect>
                                  </p:childTnLst>
                                </p:cTn>
                              </p:par>
                            </p:childTnLst>
                          </p:cTn>
                        </p:par>
                      </p:childTnLst>
                    </p:cTn>
                  </p:par>
                  <p:par>
                    <p:cTn id="17" fill="hold">
                      <p:stCondLst>
                        <p:cond delay="indefinite"/>
                      </p:stCondLst>
                      <p:childTnLst>
                        <p:par>
                          <p:cTn id="18" fill="hold">
                            <p:stCondLst>
                              <p:cond delay="0"/>
                            </p:stCondLst>
                            <p:childTnLst>
                              <p:par>
                                <p:cTn id="19" presetID="53" presetClass="entr" presetSubtype="16" fill="hold" grpId="0" nodeType="clickEffect">
                                  <p:stCondLst>
                                    <p:cond delay="0"/>
                                  </p:stCondLst>
                                  <p:childTnLst>
                                    <p:set>
                                      <p:cBhvr>
                                        <p:cTn id="20" dur="1" fill="hold">
                                          <p:stCondLst>
                                            <p:cond delay="0"/>
                                          </p:stCondLst>
                                        </p:cTn>
                                        <p:tgtEl>
                                          <p:spTgt spid="3">
                                            <p:txEl>
                                              <p:pRg st="0" end="0"/>
                                            </p:txEl>
                                          </p:spTgt>
                                        </p:tgtEl>
                                        <p:attrNameLst>
                                          <p:attrName>style.visibility</p:attrName>
                                        </p:attrNameLst>
                                      </p:cBhvr>
                                      <p:to>
                                        <p:strVal val="visible"/>
                                      </p:to>
                                    </p:set>
                                    <p:anim calcmode="lin" valueType="num">
                                      <p:cBhvr>
                                        <p:cTn id="21" dur="500" fill="hold"/>
                                        <p:tgtEl>
                                          <p:spTgt spid="3">
                                            <p:txEl>
                                              <p:pRg st="0" end="0"/>
                                            </p:txEl>
                                          </p:spTgt>
                                        </p:tgtEl>
                                        <p:attrNameLst>
                                          <p:attrName>ppt_w</p:attrName>
                                        </p:attrNameLst>
                                      </p:cBhvr>
                                      <p:tavLst>
                                        <p:tav tm="0">
                                          <p:val>
                                            <p:fltVal val="0"/>
                                          </p:val>
                                        </p:tav>
                                        <p:tav tm="100000">
                                          <p:val>
                                            <p:strVal val="#ppt_w"/>
                                          </p:val>
                                        </p:tav>
                                      </p:tavLst>
                                    </p:anim>
                                    <p:anim calcmode="lin" valueType="num">
                                      <p:cBhvr>
                                        <p:cTn id="22" dur="500" fill="hold"/>
                                        <p:tgtEl>
                                          <p:spTgt spid="3">
                                            <p:txEl>
                                              <p:pRg st="0" end="0"/>
                                            </p:txEl>
                                          </p:spTgt>
                                        </p:tgtEl>
                                        <p:attrNameLst>
                                          <p:attrName>ppt_h</p:attrName>
                                        </p:attrNameLst>
                                      </p:cBhvr>
                                      <p:tavLst>
                                        <p:tav tm="0">
                                          <p:val>
                                            <p:fltVal val="0"/>
                                          </p:val>
                                        </p:tav>
                                        <p:tav tm="100000">
                                          <p:val>
                                            <p:strVal val="#ppt_h"/>
                                          </p:val>
                                        </p:tav>
                                      </p:tavLst>
                                    </p:anim>
                                    <p:animEffect transition="in" filter="fade">
                                      <p:cBhvr>
                                        <p:cTn id="23" dur="500"/>
                                        <p:tgtEl>
                                          <p:spTgt spid="3">
                                            <p:txEl>
                                              <p:pRg st="0" end="0"/>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53" presetClass="entr" presetSubtype="16" fill="hold" grpId="0" nodeType="clickEffect">
                                  <p:stCondLst>
                                    <p:cond delay="0"/>
                                  </p:stCondLst>
                                  <p:childTnLst>
                                    <p:set>
                                      <p:cBhvr>
                                        <p:cTn id="27" dur="1" fill="hold">
                                          <p:stCondLst>
                                            <p:cond delay="0"/>
                                          </p:stCondLst>
                                        </p:cTn>
                                        <p:tgtEl>
                                          <p:spTgt spid="3">
                                            <p:txEl>
                                              <p:pRg st="1" end="1"/>
                                            </p:txEl>
                                          </p:spTgt>
                                        </p:tgtEl>
                                        <p:attrNameLst>
                                          <p:attrName>style.visibility</p:attrName>
                                        </p:attrNameLst>
                                      </p:cBhvr>
                                      <p:to>
                                        <p:strVal val="visible"/>
                                      </p:to>
                                    </p:set>
                                    <p:anim calcmode="lin" valueType="num">
                                      <p:cBhvr>
                                        <p:cTn id="28" dur="500" fill="hold"/>
                                        <p:tgtEl>
                                          <p:spTgt spid="3">
                                            <p:txEl>
                                              <p:pRg st="1" end="1"/>
                                            </p:txEl>
                                          </p:spTgt>
                                        </p:tgtEl>
                                        <p:attrNameLst>
                                          <p:attrName>ppt_w</p:attrName>
                                        </p:attrNameLst>
                                      </p:cBhvr>
                                      <p:tavLst>
                                        <p:tav tm="0">
                                          <p:val>
                                            <p:fltVal val="0"/>
                                          </p:val>
                                        </p:tav>
                                        <p:tav tm="100000">
                                          <p:val>
                                            <p:strVal val="#ppt_w"/>
                                          </p:val>
                                        </p:tav>
                                      </p:tavLst>
                                    </p:anim>
                                    <p:anim calcmode="lin" valueType="num">
                                      <p:cBhvr>
                                        <p:cTn id="29" dur="500" fill="hold"/>
                                        <p:tgtEl>
                                          <p:spTgt spid="3">
                                            <p:txEl>
                                              <p:pRg st="1" end="1"/>
                                            </p:txEl>
                                          </p:spTgt>
                                        </p:tgtEl>
                                        <p:attrNameLst>
                                          <p:attrName>ppt_h</p:attrName>
                                        </p:attrNameLst>
                                      </p:cBhvr>
                                      <p:tavLst>
                                        <p:tav tm="0">
                                          <p:val>
                                            <p:fltVal val="0"/>
                                          </p:val>
                                        </p:tav>
                                        <p:tav tm="100000">
                                          <p:val>
                                            <p:strVal val="#ppt_h"/>
                                          </p:val>
                                        </p:tav>
                                      </p:tavLst>
                                    </p:anim>
                                    <p:animEffect transition="in" filter="fade">
                                      <p:cBhvr>
                                        <p:cTn id="30" dur="500"/>
                                        <p:tgtEl>
                                          <p:spTgt spid="3">
                                            <p:txEl>
                                              <p:pRg st="1" end="1"/>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53" presetClass="entr" presetSubtype="16" fill="hold" grpId="0" nodeType="clickEffect">
                                  <p:stCondLst>
                                    <p:cond delay="0"/>
                                  </p:stCondLst>
                                  <p:childTnLst>
                                    <p:set>
                                      <p:cBhvr>
                                        <p:cTn id="34" dur="1" fill="hold">
                                          <p:stCondLst>
                                            <p:cond delay="0"/>
                                          </p:stCondLst>
                                        </p:cTn>
                                        <p:tgtEl>
                                          <p:spTgt spid="3">
                                            <p:txEl>
                                              <p:pRg st="2" end="2"/>
                                            </p:txEl>
                                          </p:spTgt>
                                        </p:tgtEl>
                                        <p:attrNameLst>
                                          <p:attrName>style.visibility</p:attrName>
                                        </p:attrNameLst>
                                      </p:cBhvr>
                                      <p:to>
                                        <p:strVal val="visible"/>
                                      </p:to>
                                    </p:set>
                                    <p:anim calcmode="lin" valueType="num">
                                      <p:cBhvr>
                                        <p:cTn id="35" dur="500" fill="hold"/>
                                        <p:tgtEl>
                                          <p:spTgt spid="3">
                                            <p:txEl>
                                              <p:pRg st="2" end="2"/>
                                            </p:txEl>
                                          </p:spTgt>
                                        </p:tgtEl>
                                        <p:attrNameLst>
                                          <p:attrName>ppt_w</p:attrName>
                                        </p:attrNameLst>
                                      </p:cBhvr>
                                      <p:tavLst>
                                        <p:tav tm="0">
                                          <p:val>
                                            <p:fltVal val="0"/>
                                          </p:val>
                                        </p:tav>
                                        <p:tav tm="100000">
                                          <p:val>
                                            <p:strVal val="#ppt_w"/>
                                          </p:val>
                                        </p:tav>
                                      </p:tavLst>
                                    </p:anim>
                                    <p:anim calcmode="lin" valueType="num">
                                      <p:cBhvr>
                                        <p:cTn id="36" dur="500" fill="hold"/>
                                        <p:tgtEl>
                                          <p:spTgt spid="3">
                                            <p:txEl>
                                              <p:pRg st="2" end="2"/>
                                            </p:txEl>
                                          </p:spTgt>
                                        </p:tgtEl>
                                        <p:attrNameLst>
                                          <p:attrName>ppt_h</p:attrName>
                                        </p:attrNameLst>
                                      </p:cBhvr>
                                      <p:tavLst>
                                        <p:tav tm="0">
                                          <p:val>
                                            <p:fltVal val="0"/>
                                          </p:val>
                                        </p:tav>
                                        <p:tav tm="100000">
                                          <p:val>
                                            <p:strVal val="#ppt_h"/>
                                          </p:val>
                                        </p:tav>
                                      </p:tavLst>
                                    </p:anim>
                                    <p:animEffect transition="in" filter="fade">
                                      <p:cBhvr>
                                        <p:cTn id="37" dur="500"/>
                                        <p:tgtEl>
                                          <p:spTgt spid="3">
                                            <p:txEl>
                                              <p:pRg st="2" end="2"/>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53" presetClass="entr" presetSubtype="16" fill="hold" grpId="0" nodeType="clickEffect">
                                  <p:stCondLst>
                                    <p:cond delay="0"/>
                                  </p:stCondLst>
                                  <p:childTnLst>
                                    <p:set>
                                      <p:cBhvr>
                                        <p:cTn id="41" dur="1" fill="hold">
                                          <p:stCondLst>
                                            <p:cond delay="0"/>
                                          </p:stCondLst>
                                        </p:cTn>
                                        <p:tgtEl>
                                          <p:spTgt spid="3">
                                            <p:txEl>
                                              <p:pRg st="3" end="3"/>
                                            </p:txEl>
                                          </p:spTgt>
                                        </p:tgtEl>
                                        <p:attrNameLst>
                                          <p:attrName>style.visibility</p:attrName>
                                        </p:attrNameLst>
                                      </p:cBhvr>
                                      <p:to>
                                        <p:strVal val="visible"/>
                                      </p:to>
                                    </p:set>
                                    <p:anim calcmode="lin" valueType="num">
                                      <p:cBhvr>
                                        <p:cTn id="42" dur="500" fill="hold"/>
                                        <p:tgtEl>
                                          <p:spTgt spid="3">
                                            <p:txEl>
                                              <p:pRg st="3" end="3"/>
                                            </p:txEl>
                                          </p:spTgt>
                                        </p:tgtEl>
                                        <p:attrNameLst>
                                          <p:attrName>ppt_w</p:attrName>
                                        </p:attrNameLst>
                                      </p:cBhvr>
                                      <p:tavLst>
                                        <p:tav tm="0">
                                          <p:val>
                                            <p:fltVal val="0"/>
                                          </p:val>
                                        </p:tav>
                                        <p:tav tm="100000">
                                          <p:val>
                                            <p:strVal val="#ppt_w"/>
                                          </p:val>
                                        </p:tav>
                                      </p:tavLst>
                                    </p:anim>
                                    <p:anim calcmode="lin" valueType="num">
                                      <p:cBhvr>
                                        <p:cTn id="43" dur="500" fill="hold"/>
                                        <p:tgtEl>
                                          <p:spTgt spid="3">
                                            <p:txEl>
                                              <p:pRg st="3" end="3"/>
                                            </p:txEl>
                                          </p:spTgt>
                                        </p:tgtEl>
                                        <p:attrNameLst>
                                          <p:attrName>ppt_h</p:attrName>
                                        </p:attrNameLst>
                                      </p:cBhvr>
                                      <p:tavLst>
                                        <p:tav tm="0">
                                          <p:val>
                                            <p:fltVal val="0"/>
                                          </p:val>
                                        </p:tav>
                                        <p:tav tm="100000">
                                          <p:val>
                                            <p:strVal val="#ppt_h"/>
                                          </p:val>
                                        </p:tav>
                                      </p:tavLst>
                                    </p:anim>
                                    <p:animEffect transition="in" filter="fade">
                                      <p:cBhvr>
                                        <p:cTn id="44"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build="p"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style>
          <a:lnRef idx="3">
            <a:schemeClr val="lt1"/>
          </a:lnRef>
          <a:fillRef idx="1">
            <a:schemeClr val="accent4"/>
          </a:fillRef>
          <a:effectRef idx="1">
            <a:schemeClr val="accent4"/>
          </a:effectRef>
          <a:fontRef idx="minor">
            <a:schemeClr val="lt1"/>
          </a:fontRef>
        </p:style>
        <p:txBody>
          <a:bodyPr>
            <a:normAutofit fontScale="90000"/>
          </a:bodyPr>
          <a:lstStyle/>
          <a:p>
            <a:r>
              <a:rPr lang="ar-IQ" dirty="0"/>
              <a:t>قيود تحديد السلطات التي وضعتها الدول الأعضاء</a:t>
            </a:r>
          </a:p>
        </p:txBody>
      </p:sp>
      <p:sp>
        <p:nvSpPr>
          <p:cNvPr id="3" name="عنصر نائب للمحتوى 2"/>
          <p:cNvSpPr>
            <a:spLocks noGrp="1"/>
          </p:cNvSpPr>
          <p:nvPr>
            <p:ph idx="1"/>
          </p:nvPr>
        </p:nvSpPr>
        <p:spPr/>
        <p:style>
          <a:lnRef idx="1">
            <a:schemeClr val="accent4"/>
          </a:lnRef>
          <a:fillRef idx="2">
            <a:schemeClr val="accent4"/>
          </a:fillRef>
          <a:effectRef idx="1">
            <a:schemeClr val="accent4"/>
          </a:effectRef>
          <a:fontRef idx="minor">
            <a:schemeClr val="dk1"/>
          </a:fontRef>
        </p:style>
        <p:txBody>
          <a:bodyPr/>
          <a:lstStyle/>
          <a:p>
            <a:r>
              <a:rPr lang="ar-IQ" dirty="0" smtClean="0"/>
              <a:t>ثانياً- سلطة عقد الاتفاقات :</a:t>
            </a:r>
          </a:p>
          <a:p>
            <a:endParaRPr lang="ar-IQ" dirty="0" smtClean="0"/>
          </a:p>
          <a:p>
            <a:r>
              <a:rPr lang="ar-IQ" dirty="0" smtClean="0"/>
              <a:t>للمنظمة أو أحد فروعها عقد اتفاقات تتعلق باختصاص عملها مع المنظمات الدولية الأخرى أو مع الدول الأعضاء وغير الأعضاء وتكون ثنائية أو جماعية سواء أكانت اقتصادية أو عسكرية </a:t>
            </a:r>
            <a:r>
              <a:rPr lang="ar-IQ" dirty="0" smtClean="0">
                <a:solidFill>
                  <a:srgbClr val="FF0000"/>
                </a:solidFill>
              </a:rPr>
              <a:t>وتكون هذه الاتفاقات على ثلاثة أنواع:</a:t>
            </a:r>
            <a:endParaRPr lang="ar-IQ" dirty="0">
              <a:solidFill>
                <a:srgbClr val="FF0000"/>
              </a:solidFill>
            </a:endParaRPr>
          </a:p>
        </p:txBody>
      </p:sp>
    </p:spTree>
    <p:extLst>
      <p:ext uri="{BB962C8B-B14F-4D97-AF65-F5344CB8AC3E}">
        <p14:creationId xmlns:p14="http://schemas.microsoft.com/office/powerpoint/2010/main" val="39114727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grpId="0" nodeType="clickEffect">
                                  <p:stCondLst>
                                    <p:cond delay="0"/>
                                  </p:stCondLst>
                                  <p:childTnLst>
                                    <p:set>
                                      <p:cBhvr>
                                        <p:cTn id="13" dur="1" fill="hold">
                                          <p:stCondLst>
                                            <p:cond delay="0"/>
                                          </p:stCondLst>
                                        </p:cTn>
                                        <p:tgtEl>
                                          <p:spTgt spid="3">
                                            <p:bg/>
                                          </p:spTgt>
                                        </p:tgtEl>
                                        <p:attrNameLst>
                                          <p:attrName>style.visibility</p:attrName>
                                        </p:attrNameLst>
                                      </p:cBhvr>
                                      <p:to>
                                        <p:strVal val="visible"/>
                                      </p:to>
                                    </p:set>
                                    <p:anim calcmode="lin" valueType="num">
                                      <p:cBhvr>
                                        <p:cTn id="14" dur="500" fill="hold"/>
                                        <p:tgtEl>
                                          <p:spTgt spid="3">
                                            <p:bg/>
                                          </p:spTgt>
                                        </p:tgtEl>
                                        <p:attrNameLst>
                                          <p:attrName>ppt_w</p:attrName>
                                        </p:attrNameLst>
                                      </p:cBhvr>
                                      <p:tavLst>
                                        <p:tav tm="0">
                                          <p:val>
                                            <p:fltVal val="0"/>
                                          </p:val>
                                        </p:tav>
                                        <p:tav tm="100000">
                                          <p:val>
                                            <p:strVal val="#ppt_w"/>
                                          </p:val>
                                        </p:tav>
                                      </p:tavLst>
                                    </p:anim>
                                    <p:anim calcmode="lin" valueType="num">
                                      <p:cBhvr>
                                        <p:cTn id="15" dur="500" fill="hold"/>
                                        <p:tgtEl>
                                          <p:spTgt spid="3">
                                            <p:bg/>
                                          </p:spTgt>
                                        </p:tgtEl>
                                        <p:attrNameLst>
                                          <p:attrName>ppt_h</p:attrName>
                                        </p:attrNameLst>
                                      </p:cBhvr>
                                      <p:tavLst>
                                        <p:tav tm="0">
                                          <p:val>
                                            <p:fltVal val="0"/>
                                          </p:val>
                                        </p:tav>
                                        <p:tav tm="100000">
                                          <p:val>
                                            <p:strVal val="#ppt_h"/>
                                          </p:val>
                                        </p:tav>
                                      </p:tavLst>
                                    </p:anim>
                                    <p:animEffect transition="in" filter="fade">
                                      <p:cBhvr>
                                        <p:cTn id="16" dur="500"/>
                                        <p:tgtEl>
                                          <p:spTgt spid="3">
                                            <p:bg/>
                                          </p:spTgt>
                                        </p:tgtEl>
                                      </p:cBhvr>
                                    </p:animEffect>
                                  </p:childTnLst>
                                </p:cTn>
                              </p:par>
                            </p:childTnLst>
                          </p:cTn>
                        </p:par>
                      </p:childTnLst>
                    </p:cTn>
                  </p:par>
                  <p:par>
                    <p:cTn id="17" fill="hold">
                      <p:stCondLst>
                        <p:cond delay="indefinite"/>
                      </p:stCondLst>
                      <p:childTnLst>
                        <p:par>
                          <p:cTn id="18" fill="hold">
                            <p:stCondLst>
                              <p:cond delay="0"/>
                            </p:stCondLst>
                            <p:childTnLst>
                              <p:par>
                                <p:cTn id="19" presetID="53" presetClass="entr" presetSubtype="16" fill="hold" grpId="0" nodeType="clickEffect">
                                  <p:stCondLst>
                                    <p:cond delay="0"/>
                                  </p:stCondLst>
                                  <p:childTnLst>
                                    <p:set>
                                      <p:cBhvr>
                                        <p:cTn id="20" dur="1" fill="hold">
                                          <p:stCondLst>
                                            <p:cond delay="0"/>
                                          </p:stCondLst>
                                        </p:cTn>
                                        <p:tgtEl>
                                          <p:spTgt spid="3">
                                            <p:txEl>
                                              <p:pRg st="0" end="0"/>
                                            </p:txEl>
                                          </p:spTgt>
                                        </p:tgtEl>
                                        <p:attrNameLst>
                                          <p:attrName>style.visibility</p:attrName>
                                        </p:attrNameLst>
                                      </p:cBhvr>
                                      <p:to>
                                        <p:strVal val="visible"/>
                                      </p:to>
                                    </p:set>
                                    <p:anim calcmode="lin" valueType="num">
                                      <p:cBhvr>
                                        <p:cTn id="21" dur="500" fill="hold"/>
                                        <p:tgtEl>
                                          <p:spTgt spid="3">
                                            <p:txEl>
                                              <p:pRg st="0" end="0"/>
                                            </p:txEl>
                                          </p:spTgt>
                                        </p:tgtEl>
                                        <p:attrNameLst>
                                          <p:attrName>ppt_w</p:attrName>
                                        </p:attrNameLst>
                                      </p:cBhvr>
                                      <p:tavLst>
                                        <p:tav tm="0">
                                          <p:val>
                                            <p:fltVal val="0"/>
                                          </p:val>
                                        </p:tav>
                                        <p:tav tm="100000">
                                          <p:val>
                                            <p:strVal val="#ppt_w"/>
                                          </p:val>
                                        </p:tav>
                                      </p:tavLst>
                                    </p:anim>
                                    <p:anim calcmode="lin" valueType="num">
                                      <p:cBhvr>
                                        <p:cTn id="22" dur="500" fill="hold"/>
                                        <p:tgtEl>
                                          <p:spTgt spid="3">
                                            <p:txEl>
                                              <p:pRg st="0" end="0"/>
                                            </p:txEl>
                                          </p:spTgt>
                                        </p:tgtEl>
                                        <p:attrNameLst>
                                          <p:attrName>ppt_h</p:attrName>
                                        </p:attrNameLst>
                                      </p:cBhvr>
                                      <p:tavLst>
                                        <p:tav tm="0">
                                          <p:val>
                                            <p:fltVal val="0"/>
                                          </p:val>
                                        </p:tav>
                                        <p:tav tm="100000">
                                          <p:val>
                                            <p:strVal val="#ppt_h"/>
                                          </p:val>
                                        </p:tav>
                                      </p:tavLst>
                                    </p:anim>
                                    <p:animEffect transition="in" filter="fade">
                                      <p:cBhvr>
                                        <p:cTn id="23" dur="500"/>
                                        <p:tgtEl>
                                          <p:spTgt spid="3">
                                            <p:txEl>
                                              <p:pRg st="0" end="0"/>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53" presetClass="entr" presetSubtype="16" fill="hold" grpId="0" nodeType="clickEffect">
                                  <p:stCondLst>
                                    <p:cond delay="0"/>
                                  </p:stCondLst>
                                  <p:childTnLst>
                                    <p:set>
                                      <p:cBhvr>
                                        <p:cTn id="27" dur="1" fill="hold">
                                          <p:stCondLst>
                                            <p:cond delay="0"/>
                                          </p:stCondLst>
                                        </p:cTn>
                                        <p:tgtEl>
                                          <p:spTgt spid="3">
                                            <p:txEl>
                                              <p:pRg st="2" end="2"/>
                                            </p:txEl>
                                          </p:spTgt>
                                        </p:tgtEl>
                                        <p:attrNameLst>
                                          <p:attrName>style.visibility</p:attrName>
                                        </p:attrNameLst>
                                      </p:cBhvr>
                                      <p:to>
                                        <p:strVal val="visible"/>
                                      </p:to>
                                    </p:set>
                                    <p:anim calcmode="lin" valueType="num">
                                      <p:cBhvr>
                                        <p:cTn id="28" dur="500" fill="hold"/>
                                        <p:tgtEl>
                                          <p:spTgt spid="3">
                                            <p:txEl>
                                              <p:pRg st="2" end="2"/>
                                            </p:txEl>
                                          </p:spTgt>
                                        </p:tgtEl>
                                        <p:attrNameLst>
                                          <p:attrName>ppt_w</p:attrName>
                                        </p:attrNameLst>
                                      </p:cBhvr>
                                      <p:tavLst>
                                        <p:tav tm="0">
                                          <p:val>
                                            <p:fltVal val="0"/>
                                          </p:val>
                                        </p:tav>
                                        <p:tav tm="100000">
                                          <p:val>
                                            <p:strVal val="#ppt_w"/>
                                          </p:val>
                                        </p:tav>
                                      </p:tavLst>
                                    </p:anim>
                                    <p:anim calcmode="lin" valueType="num">
                                      <p:cBhvr>
                                        <p:cTn id="29" dur="500" fill="hold"/>
                                        <p:tgtEl>
                                          <p:spTgt spid="3">
                                            <p:txEl>
                                              <p:pRg st="2" end="2"/>
                                            </p:txEl>
                                          </p:spTgt>
                                        </p:tgtEl>
                                        <p:attrNameLst>
                                          <p:attrName>ppt_h</p:attrName>
                                        </p:attrNameLst>
                                      </p:cBhvr>
                                      <p:tavLst>
                                        <p:tav tm="0">
                                          <p:val>
                                            <p:fltVal val="0"/>
                                          </p:val>
                                        </p:tav>
                                        <p:tav tm="100000">
                                          <p:val>
                                            <p:strVal val="#ppt_h"/>
                                          </p:val>
                                        </p:tav>
                                      </p:tavLst>
                                    </p:anim>
                                    <p:animEffect transition="in" filter="fade">
                                      <p:cBhvr>
                                        <p:cTn id="30"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build="p"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style>
          <a:lnRef idx="3">
            <a:schemeClr val="lt1"/>
          </a:lnRef>
          <a:fillRef idx="1">
            <a:schemeClr val="accent4"/>
          </a:fillRef>
          <a:effectRef idx="1">
            <a:schemeClr val="accent4"/>
          </a:effectRef>
          <a:fontRef idx="minor">
            <a:schemeClr val="lt1"/>
          </a:fontRef>
        </p:style>
        <p:txBody>
          <a:bodyPr>
            <a:normAutofit fontScale="90000"/>
          </a:bodyPr>
          <a:lstStyle/>
          <a:p>
            <a:r>
              <a:rPr lang="ar-IQ" dirty="0"/>
              <a:t>قيود تحديد السلطات التي وضعتها الدول </a:t>
            </a:r>
            <a:r>
              <a:rPr lang="ar-IQ" dirty="0" smtClean="0"/>
              <a:t>الأعضاء</a:t>
            </a:r>
            <a:br>
              <a:rPr lang="ar-IQ" dirty="0" smtClean="0"/>
            </a:br>
            <a:r>
              <a:rPr lang="ar-IQ" sz="4000" dirty="0" smtClean="0"/>
              <a:t>ثانيا- سلطة عقد الاتفاقات</a:t>
            </a:r>
            <a:endParaRPr lang="ar-IQ" sz="4000" dirty="0"/>
          </a:p>
        </p:txBody>
      </p:sp>
      <p:sp>
        <p:nvSpPr>
          <p:cNvPr id="3" name="عنصر نائب للمحتوى 2"/>
          <p:cNvSpPr>
            <a:spLocks noGrp="1"/>
          </p:cNvSpPr>
          <p:nvPr>
            <p:ph idx="1"/>
          </p:nvPr>
        </p:nvSpPr>
        <p:spPr/>
        <p:style>
          <a:lnRef idx="1">
            <a:schemeClr val="accent4"/>
          </a:lnRef>
          <a:fillRef idx="2">
            <a:schemeClr val="accent4"/>
          </a:fillRef>
          <a:effectRef idx="1">
            <a:schemeClr val="accent4"/>
          </a:effectRef>
          <a:fontRef idx="minor">
            <a:schemeClr val="dk1"/>
          </a:fontRef>
        </p:style>
        <p:txBody>
          <a:bodyPr/>
          <a:lstStyle/>
          <a:p>
            <a:r>
              <a:rPr lang="ar-IQ" dirty="0" smtClean="0"/>
              <a:t>1- اتفاقات ينص عليها ميثاق المنظمة ( </a:t>
            </a:r>
            <a:r>
              <a:rPr lang="ar-IQ" dirty="0" smtClean="0">
                <a:solidFill>
                  <a:srgbClr val="FF0000"/>
                </a:solidFill>
              </a:rPr>
              <a:t>اتفاقات مسماة</a:t>
            </a:r>
            <a:r>
              <a:rPr lang="ar-IQ" dirty="0" smtClean="0"/>
              <a:t>)</a:t>
            </a:r>
          </a:p>
          <a:p>
            <a:r>
              <a:rPr lang="ar-IQ" dirty="0" smtClean="0"/>
              <a:t>أ0 اتفاقات المقر : تعقد بين المنظمة والدولة التي يقع مقر المنظمة على اقليمها ، تعني بتحديد وتنظم العلاقة بين المنظمة ودولة المقر.</a:t>
            </a:r>
          </a:p>
          <a:p>
            <a:endParaRPr lang="ar-IQ" dirty="0" smtClean="0"/>
          </a:p>
          <a:p>
            <a:r>
              <a:rPr lang="ar-IQ" dirty="0" smtClean="0"/>
              <a:t>ب- الاتفاقات الخاصة بالمزايا والحصانات للمنظمة : </a:t>
            </a:r>
          </a:p>
          <a:p>
            <a:r>
              <a:rPr lang="ar-IQ" dirty="0" smtClean="0"/>
              <a:t>تعني تحديد المركز القانوني للمنظمة وفروعها وموظفيها ومندوبي الدول الأعضاء في أقاليم الدولة المقر</a:t>
            </a:r>
            <a:endParaRPr lang="ar-IQ" dirty="0"/>
          </a:p>
        </p:txBody>
      </p:sp>
    </p:spTree>
    <p:extLst>
      <p:ext uri="{BB962C8B-B14F-4D97-AF65-F5344CB8AC3E}">
        <p14:creationId xmlns:p14="http://schemas.microsoft.com/office/powerpoint/2010/main" val="9212730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childTnLst>
                    </p:cTn>
                  </p:par>
                  <p:par>
                    <p:cTn id="10" fill="hold">
                      <p:stCondLst>
                        <p:cond delay="indefinite"/>
                      </p:stCondLst>
                      <p:childTnLst>
                        <p:par>
                          <p:cTn id="11" fill="hold">
                            <p:stCondLst>
                              <p:cond delay="0"/>
                            </p:stCondLst>
                            <p:childTnLst>
                              <p:par>
                                <p:cTn id="12" presetID="1" presetClass="entr" presetSubtype="0" fill="hold" grpId="0" nodeType="clickEffect">
                                  <p:stCondLst>
                                    <p:cond delay="0"/>
                                  </p:stCondLst>
                                  <p:childTnLst>
                                    <p:set>
                                      <p:cBhvr>
                                        <p:cTn id="13" dur="1" fill="hold">
                                          <p:stCondLst>
                                            <p:cond delay="0"/>
                                          </p:stCondLst>
                                        </p:cTn>
                                        <p:tgtEl>
                                          <p:spTgt spid="3">
                                            <p:bg/>
                                          </p:spTgt>
                                        </p:tgtEl>
                                        <p:attrNameLst>
                                          <p:attrName>style.visibility</p:attrName>
                                        </p:attrNameLst>
                                      </p:cBhvr>
                                      <p:to>
                                        <p:strVal val="visible"/>
                                      </p:to>
                                    </p:set>
                                  </p:childTnLst>
                                </p:cTn>
                              </p:par>
                            </p:childTnLst>
                          </p:cTn>
                        </p:par>
                      </p:childTnLst>
                    </p:cTn>
                  </p:par>
                  <p:par>
                    <p:cTn id="14" fill="hold">
                      <p:stCondLst>
                        <p:cond delay="indefinite"/>
                      </p:stCondLst>
                      <p:childTnLst>
                        <p:par>
                          <p:cTn id="15" fill="hold">
                            <p:stCondLst>
                              <p:cond delay="0"/>
                            </p:stCondLst>
                            <p:childTnLst>
                              <p:par>
                                <p:cTn id="16" presetID="1" presetClass="entr" presetSubtype="0" fill="hold" grpId="0" nodeType="clickEffect">
                                  <p:stCondLst>
                                    <p:cond delay="0"/>
                                  </p:stCondLst>
                                  <p:childTnLst>
                                    <p:set>
                                      <p:cBhvr>
                                        <p:cTn id="17"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18" fill="hold">
                      <p:stCondLst>
                        <p:cond delay="indefinite"/>
                      </p:stCondLst>
                      <p:childTnLst>
                        <p:par>
                          <p:cTn id="19" fill="hold">
                            <p:stCondLst>
                              <p:cond delay="0"/>
                            </p:stCondLst>
                            <p:childTnLst>
                              <p:par>
                                <p:cTn id="20" presetID="1" presetClass="entr" presetSubtype="0" fill="hold" grpId="0" nodeType="clickEffect">
                                  <p:stCondLst>
                                    <p:cond delay="0"/>
                                  </p:stCondLst>
                                  <p:childTnLst>
                                    <p:set>
                                      <p:cBhvr>
                                        <p:cTn id="21"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22" fill="hold">
                      <p:stCondLst>
                        <p:cond delay="indefinite"/>
                      </p:stCondLst>
                      <p:childTnLst>
                        <p:par>
                          <p:cTn id="23" fill="hold">
                            <p:stCondLst>
                              <p:cond delay="0"/>
                            </p:stCondLst>
                            <p:childTnLst>
                              <p:par>
                                <p:cTn id="24" presetID="1" presetClass="entr" presetSubtype="0" fill="hold" grpId="0" nodeType="clickEffect">
                                  <p:stCondLst>
                                    <p:cond delay="0"/>
                                  </p:stCondLst>
                                  <p:childTnLst>
                                    <p:set>
                                      <p:cBhvr>
                                        <p:cTn id="25"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26" fill="hold">
                      <p:stCondLst>
                        <p:cond delay="indefinite"/>
                      </p:stCondLst>
                      <p:childTnLst>
                        <p:par>
                          <p:cTn id="27" fill="hold">
                            <p:stCondLst>
                              <p:cond delay="0"/>
                            </p:stCondLst>
                            <p:childTnLst>
                              <p:par>
                                <p:cTn id="28" presetID="1" presetClass="entr" presetSubtype="0" fill="hold" grpId="0" nodeType="clickEffect">
                                  <p:stCondLst>
                                    <p:cond delay="0"/>
                                  </p:stCondLst>
                                  <p:childTnLst>
                                    <p:set>
                                      <p:cBhvr>
                                        <p:cTn id="29"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build="p"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style>
          <a:lnRef idx="3">
            <a:schemeClr val="lt1"/>
          </a:lnRef>
          <a:fillRef idx="1">
            <a:schemeClr val="accent4"/>
          </a:fillRef>
          <a:effectRef idx="1">
            <a:schemeClr val="accent4"/>
          </a:effectRef>
          <a:fontRef idx="minor">
            <a:schemeClr val="lt1"/>
          </a:fontRef>
        </p:style>
        <p:txBody>
          <a:bodyPr>
            <a:normAutofit fontScale="90000"/>
          </a:bodyPr>
          <a:lstStyle/>
          <a:p>
            <a:r>
              <a:rPr lang="ar-IQ" dirty="0"/>
              <a:t>قيود تحديد السلطات التي وضعتها الدول الأعضاء</a:t>
            </a:r>
            <a:br>
              <a:rPr lang="ar-IQ" dirty="0"/>
            </a:br>
            <a:r>
              <a:rPr lang="ar-IQ" sz="4000" dirty="0"/>
              <a:t>ثانيا- سلطة عقد </a:t>
            </a:r>
            <a:r>
              <a:rPr lang="ar-IQ" sz="4000" dirty="0" smtClean="0"/>
              <a:t>الاتفاقات</a:t>
            </a:r>
            <a:endParaRPr lang="ar-IQ" sz="4000" dirty="0"/>
          </a:p>
        </p:txBody>
      </p:sp>
      <p:sp>
        <p:nvSpPr>
          <p:cNvPr id="3" name="عنصر نائب للمحتوى 2"/>
          <p:cNvSpPr>
            <a:spLocks noGrp="1"/>
          </p:cNvSpPr>
          <p:nvPr>
            <p:ph idx="1"/>
          </p:nvPr>
        </p:nvSpPr>
        <p:spPr>
          <a:xfrm>
            <a:off x="107504" y="1600200"/>
            <a:ext cx="8856984" cy="5069160"/>
          </a:xfrm>
        </p:spPr>
        <p:style>
          <a:lnRef idx="1">
            <a:schemeClr val="accent4"/>
          </a:lnRef>
          <a:fillRef idx="2">
            <a:schemeClr val="accent4"/>
          </a:fillRef>
          <a:effectRef idx="1">
            <a:schemeClr val="accent4"/>
          </a:effectRef>
          <a:fontRef idx="minor">
            <a:schemeClr val="dk1"/>
          </a:fontRef>
        </p:style>
        <p:txBody>
          <a:bodyPr/>
          <a:lstStyle/>
          <a:p>
            <a:r>
              <a:rPr lang="ar-IQ" dirty="0" smtClean="0"/>
              <a:t>يتبع 1- اتفاقات نص عليها ميثاق المنظمة .</a:t>
            </a:r>
          </a:p>
          <a:p>
            <a:r>
              <a:rPr lang="ar-IQ" dirty="0" smtClean="0"/>
              <a:t>ج- الاتفاقات التي تمت بين هيئة الأمم والوكالات المتخصصة (م/63 ميثاق) من خلال المجلس الاقتصادي والاجتماعي الذي يعد صلة الوصل بين هيئة الامم والوكالات، حيث شكل المجلس لجنة للمفاوضة مع هذه الوكالات ، تقدم لجنة المفاوضة مشروع الاتفاق إلى المجلس ليوافق عليه </a:t>
            </a:r>
            <a:r>
              <a:rPr lang="ar-IQ" dirty="0"/>
              <a:t>ويرفعه إلى الجمعية العامة مع </a:t>
            </a:r>
            <a:r>
              <a:rPr lang="ar-IQ" dirty="0" smtClean="0"/>
              <a:t>التوصية بإقرارها وتسمى </a:t>
            </a:r>
            <a:r>
              <a:rPr lang="ar-IQ" dirty="0" smtClean="0">
                <a:solidFill>
                  <a:srgbClr val="FF0000"/>
                </a:solidFill>
              </a:rPr>
              <a:t>( اتفاقات الوصل)</a:t>
            </a:r>
          </a:p>
          <a:p>
            <a:pPr marL="0" indent="0">
              <a:buNone/>
            </a:pPr>
            <a:endParaRPr lang="ar-IQ" dirty="0">
              <a:solidFill>
                <a:srgbClr val="FF0000"/>
              </a:solidFill>
            </a:endParaRPr>
          </a:p>
        </p:txBody>
      </p:sp>
    </p:spTree>
    <p:extLst>
      <p:ext uri="{BB962C8B-B14F-4D97-AF65-F5344CB8AC3E}">
        <p14:creationId xmlns:p14="http://schemas.microsoft.com/office/powerpoint/2010/main" val="17281899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bg/>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build="p" animBg="1"/>
    </p:bldLst>
  </p:timing>
</p:sld>
</file>

<file path=ppt/theme/theme1.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نسق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609</TotalTime>
  <Words>2331</Words>
  <Application>Microsoft Office PowerPoint</Application>
  <PresentationFormat>عرض على الشاشة (3:4)‏</PresentationFormat>
  <Paragraphs>187</Paragraphs>
  <Slides>34</Slides>
  <Notes>1</Notes>
  <HiddenSlides>0</HiddenSlides>
  <MMClips>0</MMClips>
  <ScaleCrop>false</ScaleCrop>
  <HeadingPairs>
    <vt:vector size="4" baseType="variant">
      <vt:variant>
        <vt:lpstr>نسق</vt:lpstr>
      </vt:variant>
      <vt:variant>
        <vt:i4>1</vt:i4>
      </vt:variant>
      <vt:variant>
        <vt:lpstr>عناوين الشرائح</vt:lpstr>
      </vt:variant>
      <vt:variant>
        <vt:i4>34</vt:i4>
      </vt:variant>
    </vt:vector>
  </HeadingPairs>
  <TitlesOfParts>
    <vt:vector size="35" baseType="lpstr">
      <vt:lpstr>سمة Office</vt:lpstr>
      <vt:lpstr> كلية المنصور الجامعة / قسم القانون محاضرات في مادة المنظمات الدولية لطلبة المرحلة الرابعة قانون </vt:lpstr>
      <vt:lpstr>الفصل السادس سلطات المنظمات الدولية</vt:lpstr>
      <vt:lpstr>قيود تحديد السلطات التي وضعتها الدول الأعضاء</vt:lpstr>
      <vt:lpstr>قيود تحديد السلطات التي وضعتها الدول الأعضاء أولا- سلطة البحث والدراسة</vt:lpstr>
      <vt:lpstr>قيود تحديد السلطات التي وضعتها الدول الأعضاء اولاً- سلطة البحث والدراسة</vt:lpstr>
      <vt:lpstr>قيود تحديد السلطات التي وضعتها الدول الأعضاء اولاً- سلطة البحث والدراسة</vt:lpstr>
      <vt:lpstr>قيود تحديد السلطات التي وضعتها الدول الأعضاء</vt:lpstr>
      <vt:lpstr>قيود تحديد السلطات التي وضعتها الدول الأعضاء ثانيا- سلطة عقد الاتفاقات</vt:lpstr>
      <vt:lpstr>قيود تحديد السلطات التي وضعتها الدول الأعضاء ثانيا- سلطة عقد الاتفاقات</vt:lpstr>
      <vt:lpstr>قيود تحديد السلطات التي وضعتها الدول الأعضاء ثانيا- سلطة عقد الاتفاقات</vt:lpstr>
      <vt:lpstr>قيود تحديد السلطات التي وضعتها الدول الأعضاء ثانيا- سلطة عقد الاتفاقات</vt:lpstr>
      <vt:lpstr>قيود تحديد السلطات التي وضعتها الدول الأعضاء</vt:lpstr>
      <vt:lpstr>قيود تحديد السلطات التي وضعتها الدول الأعضاء ثالثاً- سلطة إصدار القرارات واتخاذ التوصيات</vt:lpstr>
      <vt:lpstr>قيود تحديد السلطات التي وضعتها الدول الأعضاء ثالثاً- سلطة إصدار القرارات واتخاذ التوصيات</vt:lpstr>
      <vt:lpstr>قيود تحديد السلطات التي وضعتها الدول الأعضاء ثالثاً- سلطة إصدار القرارات واتخاذ التوصيات</vt:lpstr>
      <vt:lpstr>قيود تحديد السلطات التي وضعتها الدول الأعضاء ثالثاً- سلطة إصدار القرارات واتخاذ التوصيات</vt:lpstr>
      <vt:lpstr>قيود تحديد السلطات التي وضعتها الدول الأعضاء ثالثاً- سلطة إصدار القرارات واتخاذ التوصيات</vt:lpstr>
      <vt:lpstr>قيود تحديد السلطات التي وضعتها الدول الأعضاء ثالثاً- سلطة إصدار القرارات واتخاذ التوصيات</vt:lpstr>
      <vt:lpstr>قيود تحديد السلطات التي وضعتها الدول الأعضاء ثالثاً- سلطة إصدار القرارات واتخاذ التوصيات</vt:lpstr>
      <vt:lpstr>قيود تحديد السلطات التي وضعتها الدول الأعضاء ثالثاً- سلطة إصدار القرارات واتخاذ التوصيات</vt:lpstr>
      <vt:lpstr>قيود تحديد السلطات التي وضعتها الدول الأعضاء ثالثاً- سلطة إصدار القرارات واتخاذ التوصيات</vt:lpstr>
      <vt:lpstr>قيود تحديد السلطات التي وضعتها الدول الأعضاء ثالثاً- سلطة إصدار القرارات واتخاذ التوصيات</vt:lpstr>
      <vt:lpstr>قيود تحديد السلطات التي وضعتها الدول الأعضاء ثالثاً- سلطة إصدار القرارات واتخاذ التوصيات</vt:lpstr>
      <vt:lpstr>قيود تحديد السلطات التي وضعتها الدول الأعضاء ثالثاً- سلطة إصدار القرارات واتخاذ التوصيات</vt:lpstr>
      <vt:lpstr>قيود تحديد السلطات التي وضعتها الدول الأعضاء ثالثاً- سلطة إصدار القرارات واتخاذ التوصيات</vt:lpstr>
      <vt:lpstr>قيود تحديد السلطات التي وضعتها الدول الأعضاء ثالثاً- سلطة إصدار القرارات واتخاذ التوصيات</vt:lpstr>
      <vt:lpstr>قيود تحديد السلطات التي وضعتها الدول الأعضاء ثالثاً- سلطة إصدار القرارات واتخاذ التوصيات</vt:lpstr>
      <vt:lpstr>قيود تحديد السلطات التي وضعتها الدول الأعضاء ثالثاً- سلطة إصدار القرارات واتخاذ التوصيات</vt:lpstr>
      <vt:lpstr>قيود تحديد السلطات التي وضعتها الدول الأعضاء ثالثاً- سلطة إصدار القرارات واتخاذ التوصيات</vt:lpstr>
      <vt:lpstr>قيود تحديد السلطات التي وضعتها الدول الأعضاء ثالثاً- سلطة إصدار القرارات واتخاذ التوصيات</vt:lpstr>
      <vt:lpstr>قيود تحديد السلطات التي وضعتها الدول الأعضاء ثالثاً- سلطة إصدار القرارات واتخاذ التوصيات</vt:lpstr>
      <vt:lpstr>القيود على سلطات المنظمات</vt:lpstr>
      <vt:lpstr>القيود على سلطات المنظمات</vt:lpstr>
      <vt:lpstr>المحاضرة القادمة</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كلية المنصور الجامعة / قسم القانون محاضرات في مادة المنظمات الدولية لطلبة المرحلة الرابعة قانون </dc:title>
  <dc:creator>ALNIBRAS</dc:creator>
  <cp:lastModifiedBy>ALNIBRAS</cp:lastModifiedBy>
  <cp:revision>56</cp:revision>
  <dcterms:created xsi:type="dcterms:W3CDTF">2023-12-02T18:18:36Z</dcterms:created>
  <dcterms:modified xsi:type="dcterms:W3CDTF">2024-02-13T18:34:16Z</dcterms:modified>
</cp:coreProperties>
</file>