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2790174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2895663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171599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1846518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11211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17AABEB3-6AE1-45F4-AEF0-E7B14378D15D}" type="datetimeFigureOut">
              <a:rPr lang="ar-IQ" smtClean="0"/>
              <a:t>04/08/1445</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3290390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17AABEB3-6AE1-45F4-AEF0-E7B14378D15D}" type="datetimeFigureOut">
              <a:rPr lang="ar-IQ" smtClean="0"/>
              <a:t>04/08/1445</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3307721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17AABEB3-6AE1-45F4-AEF0-E7B14378D15D}" type="datetimeFigureOut">
              <a:rPr lang="ar-IQ" smtClean="0"/>
              <a:t>04/08/1445</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210847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7AABEB3-6AE1-45F4-AEF0-E7B14378D15D}" type="datetimeFigureOut">
              <a:rPr lang="ar-IQ" smtClean="0"/>
              <a:t>04/08/1445</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4004147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7AABEB3-6AE1-45F4-AEF0-E7B14378D15D}" type="datetimeFigureOut">
              <a:rPr lang="ar-IQ" smtClean="0"/>
              <a:t>04/08/1445</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428208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7AABEB3-6AE1-45F4-AEF0-E7B14378D15D}" type="datetimeFigureOut">
              <a:rPr lang="ar-IQ" smtClean="0"/>
              <a:t>04/08/1445</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BC31814-E132-45D0-877A-DF2869ABD806}" type="slidenum">
              <a:rPr lang="ar-IQ" smtClean="0"/>
              <a:t>‹#›</a:t>
            </a:fld>
            <a:endParaRPr lang="ar-IQ"/>
          </a:p>
        </p:txBody>
      </p:sp>
    </p:spTree>
    <p:extLst>
      <p:ext uri="{BB962C8B-B14F-4D97-AF65-F5344CB8AC3E}">
        <p14:creationId xmlns:p14="http://schemas.microsoft.com/office/powerpoint/2010/main" val="3468565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7AABEB3-6AE1-45F4-AEF0-E7B14378D15D}" type="datetimeFigureOut">
              <a:rPr lang="ar-IQ" smtClean="0"/>
              <a:t>04/08/1445</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C31814-E132-45D0-877A-DF2869ABD806}" type="slidenum">
              <a:rPr lang="ar-IQ" smtClean="0"/>
              <a:t>‹#›</a:t>
            </a:fld>
            <a:endParaRPr lang="ar-IQ"/>
          </a:p>
        </p:txBody>
      </p:sp>
    </p:spTree>
    <p:extLst>
      <p:ext uri="{BB962C8B-B14F-4D97-AF65-F5344CB8AC3E}">
        <p14:creationId xmlns:p14="http://schemas.microsoft.com/office/powerpoint/2010/main" val="1280964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340768"/>
            <a:ext cx="7772400" cy="2664296"/>
          </a:xfrm>
        </p:spPr>
        <p:style>
          <a:lnRef idx="3">
            <a:schemeClr val="lt1"/>
          </a:lnRef>
          <a:fillRef idx="1">
            <a:schemeClr val="accent6"/>
          </a:fillRef>
          <a:effectRef idx="1">
            <a:schemeClr val="accent6"/>
          </a:effectRef>
          <a:fontRef idx="minor">
            <a:schemeClr val="lt1"/>
          </a:fontRef>
        </p:style>
        <p:txBody>
          <a:bodyPr>
            <a:normAutofit/>
          </a:bodyPr>
          <a:lstStyle/>
          <a:p>
            <a:r>
              <a:rPr lang="ar-IQ" dirty="0" smtClean="0"/>
              <a:t>كلية المنصور الجامعة / قسم القانون محاضرات في مادة المنظمات الدولية</a:t>
            </a:r>
            <a:br>
              <a:rPr lang="ar-IQ" dirty="0" smtClean="0"/>
            </a:br>
            <a:r>
              <a:rPr lang="ar-IQ" dirty="0" smtClean="0"/>
              <a:t>لطلبة المرحلة الرابعة قانون</a:t>
            </a:r>
            <a:endParaRPr lang="ar-IQ" dirty="0"/>
          </a:p>
        </p:txBody>
      </p:sp>
      <p:sp>
        <p:nvSpPr>
          <p:cNvPr id="3" name="عنوان فرعي 2"/>
          <p:cNvSpPr>
            <a:spLocks noGrp="1"/>
          </p:cNvSpPr>
          <p:nvPr>
            <p:ph type="subTitle" idx="1"/>
          </p:nvPr>
        </p:nvSpPr>
        <p:spPr>
          <a:xfrm>
            <a:off x="1371600" y="4293096"/>
            <a:ext cx="6400800" cy="1752600"/>
          </a:xfrm>
        </p:spPr>
        <p:style>
          <a:lnRef idx="1">
            <a:schemeClr val="accent6"/>
          </a:lnRef>
          <a:fillRef idx="2">
            <a:schemeClr val="accent6"/>
          </a:fillRef>
          <a:effectRef idx="1">
            <a:schemeClr val="accent6"/>
          </a:effectRef>
          <a:fontRef idx="minor">
            <a:schemeClr val="dk1"/>
          </a:fontRef>
        </p:style>
        <p:txBody>
          <a:bodyPr/>
          <a:lstStyle/>
          <a:p>
            <a:r>
              <a:rPr lang="ar-IQ" dirty="0" smtClean="0"/>
              <a:t>مدرس المادة</a:t>
            </a:r>
          </a:p>
          <a:p>
            <a:r>
              <a:rPr lang="ar-IQ" dirty="0" smtClean="0"/>
              <a:t>د . عماد عبيد جاسم</a:t>
            </a:r>
          </a:p>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7379" y="116632"/>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020" y="44624"/>
            <a:ext cx="15367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5646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fontScale="90000"/>
          </a:bodyPr>
          <a:lstStyle/>
          <a:p>
            <a:r>
              <a:rPr lang="ar-IQ" dirty="0" smtClean="0"/>
              <a:t>طبيعة العلاقة بين الموظف الدولي والمنظمة الدولية</a:t>
            </a:r>
            <a:endParaRPr lang="ar-IQ" dirty="0"/>
          </a:p>
        </p:txBody>
      </p:sp>
      <p:sp>
        <p:nvSpPr>
          <p:cNvPr id="3" name="عنصر نائب للمحتوى 2"/>
          <p:cNvSpPr>
            <a:spLocks noGrp="1"/>
          </p:cNvSpPr>
          <p:nvPr>
            <p:ph idx="1"/>
          </p:nvPr>
        </p:nvSpPr>
        <p:spPr>
          <a:xfrm>
            <a:off x="457200" y="1600200"/>
            <a:ext cx="8229600" cy="4637112"/>
          </a:xfrm>
        </p:spPr>
        <p:style>
          <a:lnRef idx="1">
            <a:schemeClr val="accent6"/>
          </a:lnRef>
          <a:fillRef idx="2">
            <a:schemeClr val="accent6"/>
          </a:fillRef>
          <a:effectRef idx="1">
            <a:schemeClr val="accent6"/>
          </a:effectRef>
          <a:fontRef idx="minor">
            <a:schemeClr val="dk1"/>
          </a:fontRef>
        </p:style>
        <p:txBody>
          <a:bodyPr/>
          <a:lstStyle/>
          <a:p>
            <a:r>
              <a:rPr lang="ar-IQ" dirty="0" smtClean="0"/>
              <a:t>يرتبط تطبيق المذاهب الثلاثة مع طبيعة عمل المنظمات فبعضها يبرم عقودا قصيرة او مؤقتة ولكن يكون ضمان استقرار العمل ضعيفاً</a:t>
            </a:r>
          </a:p>
          <a:p>
            <a:r>
              <a:rPr lang="ar-IQ" dirty="0" smtClean="0"/>
              <a:t>تراقب المحاكم الدولية الإدارية بصرامة اسباب فسخ القود أو عدم تجديدها </a:t>
            </a:r>
          </a:p>
          <a:p>
            <a:r>
              <a:rPr lang="ar-IQ" dirty="0" smtClean="0"/>
              <a:t>تقوم المنظمة الدولية بمراقبة استمرار توفر شروط التعاقد كل (5) سنوات</a:t>
            </a:r>
          </a:p>
          <a:p>
            <a:endParaRPr lang="ar-IQ" dirty="0"/>
          </a:p>
        </p:txBody>
      </p:sp>
    </p:spTree>
    <p:extLst>
      <p:ext uri="{BB962C8B-B14F-4D97-AF65-F5344CB8AC3E}">
        <p14:creationId xmlns:p14="http://schemas.microsoft.com/office/powerpoint/2010/main" val="354665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رابعاً – واجبات الموظف الدولي</a:t>
            </a:r>
            <a:endParaRPr lang="ar-IQ" dirty="0"/>
          </a:p>
        </p:txBody>
      </p:sp>
      <p:sp>
        <p:nvSpPr>
          <p:cNvPr id="3" name="عنصر نائب للمحتوى 2"/>
          <p:cNvSpPr>
            <a:spLocks noGrp="1"/>
          </p:cNvSpPr>
          <p:nvPr>
            <p:ph idx="1"/>
          </p:nvPr>
        </p:nvSpPr>
        <p:spPr>
          <a:xfrm>
            <a:off x="457200" y="1412776"/>
            <a:ext cx="8229600" cy="5445224"/>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ar-IQ" dirty="0" smtClean="0"/>
              <a:t>يلتزم الموظفون الدوليون بالقيام بوظائفهم طبقاً للشروط المحددة في العقد بين المنظمة والموظف طبقاً للقواعد العامة المنصوص عليها في المواثيق المؤسسة للمنظمات الدولية ولوائحها الداخلية واتفاقية المقر بكل حيادية وامانة ونزاهة وتعليمات رؤسائهم في المنظمة الدولية</a:t>
            </a:r>
          </a:p>
          <a:p>
            <a:r>
              <a:rPr lang="ar-IQ" dirty="0" smtClean="0"/>
              <a:t>يؤدي الامين العام للمنظمة في بداية تعيينه اليمين أمام الجهاز العام للمنظمة ان يؤدي عمله بإخلاص وتفاني وضمير.</a:t>
            </a:r>
          </a:p>
          <a:p>
            <a:r>
              <a:rPr lang="ar-IQ" dirty="0" smtClean="0"/>
              <a:t>الامتناع عن القيام بأي نشاط يتعارض مع وظيفته الدولية</a:t>
            </a:r>
          </a:p>
          <a:p>
            <a:r>
              <a:rPr lang="ar-IQ" dirty="0" smtClean="0"/>
              <a:t>يسعى إلى تحقيق أهداف المنظمة.</a:t>
            </a:r>
          </a:p>
          <a:p>
            <a:r>
              <a:rPr lang="ar-IQ" dirty="0" smtClean="0"/>
              <a:t>عدم ممارسة اي نشاط سياسي يتعارض مع </a:t>
            </a:r>
            <a:r>
              <a:rPr lang="ar-IQ" dirty="0" err="1" smtClean="0"/>
              <a:t>مع</a:t>
            </a:r>
            <a:r>
              <a:rPr lang="ar-IQ" dirty="0" smtClean="0"/>
              <a:t> حياد واستقلال الموظف الدولي م/17 نظام داخلي</a:t>
            </a:r>
            <a:endParaRPr lang="ar-IQ" dirty="0"/>
          </a:p>
        </p:txBody>
      </p:sp>
    </p:spTree>
    <p:extLst>
      <p:ext uri="{BB962C8B-B14F-4D97-AF65-F5344CB8AC3E}">
        <p14:creationId xmlns:p14="http://schemas.microsoft.com/office/powerpoint/2010/main" val="273628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واجبات الموظف الدولي</a:t>
            </a:r>
            <a:endParaRPr lang="ar-IQ" dirty="0"/>
          </a:p>
        </p:txBody>
      </p:sp>
      <p:sp>
        <p:nvSpPr>
          <p:cNvPr id="3" name="عنصر نائب للمحتوى 2"/>
          <p:cNvSpPr>
            <a:spLocks noGrp="1"/>
          </p:cNvSpPr>
          <p:nvPr>
            <p:ph idx="1"/>
          </p:nvPr>
        </p:nvSpPr>
        <p:spPr>
          <a:xfrm>
            <a:off x="457200" y="1484784"/>
            <a:ext cx="8229600" cy="5256584"/>
          </a:xfrm>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r>
              <a:rPr lang="ar-IQ" dirty="0" smtClean="0"/>
              <a:t>عدم تلقي توجيهات أو أوامر من دولته أو دولة المقر أو أي دولة أخرى أو سلطة خارجية عن المنظمة م/100 ميثاق</a:t>
            </a:r>
          </a:p>
          <a:p>
            <a:r>
              <a:rPr lang="ar-IQ" dirty="0" smtClean="0"/>
              <a:t>عدم التأثر بأي سلطة عند اضطلاعهم بمسؤولياتهم</a:t>
            </a:r>
          </a:p>
          <a:p>
            <a:r>
              <a:rPr lang="ar-IQ" dirty="0" smtClean="0"/>
              <a:t>ان يكون وفيا للمنظمة وصيانة اسرارها</a:t>
            </a:r>
          </a:p>
          <a:p>
            <a:r>
              <a:rPr lang="ar-IQ" dirty="0" smtClean="0"/>
              <a:t>التفرغ للعمل مع المنظمة وعدم مزاول اي اعمال اخرى كالأعمال التجارية وتأسيس الشركات او عضوية مجالس إدارتها</a:t>
            </a:r>
          </a:p>
          <a:p>
            <a:r>
              <a:rPr lang="ar-IQ" dirty="0" smtClean="0"/>
              <a:t>الالتزام بلائحة السلوك الشخصي للموظف الدولي</a:t>
            </a:r>
          </a:p>
          <a:p>
            <a:r>
              <a:rPr lang="ar-IQ" dirty="0" smtClean="0"/>
              <a:t>عدم قبول الهدايا والمنح والنياشين من جهات اجنبية الا بموافقة منظمته</a:t>
            </a:r>
          </a:p>
          <a:p>
            <a:r>
              <a:rPr lang="ar-IQ" dirty="0" smtClean="0"/>
              <a:t>عدم جواز تولي مناصب سياسية وقيادية في دولته</a:t>
            </a:r>
          </a:p>
          <a:p>
            <a:r>
              <a:rPr lang="ar-IQ" dirty="0" smtClean="0"/>
              <a:t>احترام قوانين ولوائح دولة المقر وعدم التدخل في الشؤون الداخلية لها</a:t>
            </a:r>
          </a:p>
          <a:p>
            <a:r>
              <a:rPr lang="ar-IQ" dirty="0" smtClean="0"/>
              <a:t>عدم الادلاء بتصريحات من شأنها أحراج حكومته سياسياً</a:t>
            </a:r>
            <a:endParaRPr lang="ar-IQ" dirty="0"/>
          </a:p>
        </p:txBody>
      </p:sp>
    </p:spTree>
    <p:extLst>
      <p:ext uri="{BB962C8B-B14F-4D97-AF65-F5344CB8AC3E}">
        <p14:creationId xmlns:p14="http://schemas.microsoft.com/office/powerpoint/2010/main" val="423694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additive="base">
                                        <p:cTn id="6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خامساً – حقوق الموظف الدولي</a:t>
            </a:r>
            <a:endParaRPr lang="ar-IQ" dirty="0"/>
          </a:p>
        </p:txBody>
      </p:sp>
      <p:sp>
        <p:nvSpPr>
          <p:cNvPr id="3" name="عنصر نائب للمحتوى 2"/>
          <p:cNvSpPr>
            <a:spLocks noGrp="1"/>
          </p:cNvSpPr>
          <p:nvPr>
            <p:ph idx="1"/>
          </p:nvPr>
        </p:nvSpPr>
        <p:spPr>
          <a:xfrm>
            <a:off x="457200" y="1412776"/>
            <a:ext cx="8229600" cy="5445224"/>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ar-IQ" dirty="0" smtClean="0"/>
              <a:t>يتمتع الامين العام والموظفون الدوليون بالمنظمة بمجموعة من الحقوق نصت عليها المواثيق المنشئة للمنظمات الدولية ولوائحها الداخلية وهي على نوعين :</a:t>
            </a:r>
          </a:p>
          <a:p>
            <a:r>
              <a:rPr lang="ar-IQ" dirty="0" smtClean="0"/>
              <a:t>1- حقوق شخصية نابعة من الرابطة الوظيفية الدولية تتمثل بتعويض الموظف مقابل الخدمة التي يقدمها لجهة الادارة الدولية التي يعمل بها وتنصرف اثارها اليه مباشرة</a:t>
            </a:r>
          </a:p>
          <a:p>
            <a:r>
              <a:rPr lang="ar-IQ" dirty="0" smtClean="0"/>
              <a:t>حقوق تنصرف الى الوظيفة كالحصانات</a:t>
            </a:r>
          </a:p>
          <a:p>
            <a:r>
              <a:rPr lang="ar-IQ" dirty="0" smtClean="0"/>
              <a:t>المرتب وغلاء معيشة علاوات اجتماعية وبدلات سفر</a:t>
            </a:r>
          </a:p>
          <a:p>
            <a:r>
              <a:rPr lang="ar-IQ" dirty="0" smtClean="0"/>
              <a:t>اجازات سنوية ومرضية عارضة</a:t>
            </a:r>
          </a:p>
          <a:p>
            <a:r>
              <a:rPr lang="ar-IQ" dirty="0" smtClean="0"/>
              <a:t>الحق في الترقية</a:t>
            </a:r>
          </a:p>
        </p:txBody>
      </p:sp>
    </p:spTree>
    <p:extLst>
      <p:ext uri="{BB962C8B-B14F-4D97-AF65-F5344CB8AC3E}">
        <p14:creationId xmlns:p14="http://schemas.microsoft.com/office/powerpoint/2010/main" val="413701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تابع - حقوق الموظف الدولي</a:t>
            </a:r>
            <a:endParaRPr lang="ar-IQ" dirty="0"/>
          </a:p>
        </p:txBody>
      </p:sp>
      <p:sp>
        <p:nvSpPr>
          <p:cNvPr id="3" name="عنصر نائب للمحتوى 2"/>
          <p:cNvSpPr>
            <a:spLocks noGrp="1"/>
          </p:cNvSpPr>
          <p:nvPr>
            <p:ph idx="1"/>
          </p:nvPr>
        </p:nvSpPr>
        <p:spPr>
          <a:xfrm>
            <a:off x="457200" y="1600200"/>
            <a:ext cx="8229600" cy="4997152"/>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ar-IQ" dirty="0" smtClean="0"/>
              <a:t>حقوق اجتماعية كالعلاج الطبي له ولأسرته</a:t>
            </a:r>
          </a:p>
          <a:p>
            <a:r>
              <a:rPr lang="ar-IQ" dirty="0" smtClean="0"/>
              <a:t>مكافأة نهاية الخدمة</a:t>
            </a:r>
          </a:p>
          <a:p>
            <a:r>
              <a:rPr lang="ar-IQ" dirty="0" smtClean="0"/>
              <a:t>حمايته من الاعتداء او ضرر بسبب وظيفته </a:t>
            </a:r>
          </a:p>
          <a:p>
            <a:r>
              <a:rPr lang="ar-IQ" dirty="0" smtClean="0"/>
              <a:t>والتعويض ان كان له مبرر عند الاصابة</a:t>
            </a:r>
          </a:p>
          <a:p>
            <a:r>
              <a:rPr lang="ar-IQ" dirty="0" smtClean="0"/>
              <a:t>نفقات نقل الجنازة الى بلدة</a:t>
            </a:r>
          </a:p>
          <a:p>
            <a:r>
              <a:rPr lang="ar-IQ" dirty="0" smtClean="0"/>
              <a:t>لا تخضع </a:t>
            </a:r>
            <a:r>
              <a:rPr lang="ar-IQ" dirty="0" err="1" smtClean="0"/>
              <a:t>مدخولاته</a:t>
            </a:r>
            <a:r>
              <a:rPr lang="ar-IQ" dirty="0" smtClean="0"/>
              <a:t> من عمله الى ضرائب دولة المقر</a:t>
            </a:r>
          </a:p>
          <a:p>
            <a:r>
              <a:rPr lang="ar-IQ" dirty="0" smtClean="0"/>
              <a:t>له الحق في الحماية الادارية والقضائية وحق التظلم امام الامين العام او اللجان المخصصة لذلك</a:t>
            </a:r>
          </a:p>
          <a:p>
            <a:r>
              <a:rPr lang="ar-IQ" dirty="0" smtClean="0"/>
              <a:t>له حق رفع دعاوى قضائية ضد المنظمة امام المحكمة الادارية الدولية </a:t>
            </a:r>
            <a:r>
              <a:rPr lang="ar-IQ" dirty="0" err="1" smtClean="0"/>
              <a:t>لالغاء</a:t>
            </a:r>
            <a:r>
              <a:rPr lang="ar-IQ" dirty="0" smtClean="0"/>
              <a:t> القرارات الصادرة ضده او التعويض عنها</a:t>
            </a:r>
          </a:p>
          <a:p>
            <a:r>
              <a:rPr lang="ar-IQ" dirty="0" smtClean="0"/>
              <a:t>الحق في الانضمام للجمعيات الخاصة بالموظفين الدوليين </a:t>
            </a:r>
            <a:endParaRPr lang="ar-IQ" dirty="0"/>
          </a:p>
        </p:txBody>
      </p:sp>
    </p:spTree>
    <p:extLst>
      <p:ext uri="{BB962C8B-B14F-4D97-AF65-F5344CB8AC3E}">
        <p14:creationId xmlns:p14="http://schemas.microsoft.com/office/powerpoint/2010/main" val="352875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سادساً- مزايا وحصانات الموظف الدولي</a:t>
            </a:r>
            <a:endParaRPr lang="ar-IQ" dirty="0"/>
          </a:p>
        </p:txBody>
      </p:sp>
      <p:sp>
        <p:nvSpPr>
          <p:cNvPr id="3" name="عنصر نائب للمحتوى 2"/>
          <p:cNvSpPr>
            <a:spLocks noGrp="1"/>
          </p:cNvSpPr>
          <p:nvPr>
            <p:ph idx="1"/>
          </p:nvPr>
        </p:nvSpPr>
        <p:spPr>
          <a:xfrm>
            <a:off x="179512" y="1600200"/>
            <a:ext cx="8856984" cy="5069160"/>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ar-IQ" dirty="0" smtClean="0"/>
              <a:t>يتمتع الموظفون الدوليون بالحصانات والاعفاءات الضرورية للمحافظة على استقلال المنظمات وتنفيذ وظائفها المختلفة مع التمييز بين كبار الموظفين وصغارهم .</a:t>
            </a:r>
          </a:p>
          <a:p>
            <a:r>
              <a:rPr lang="ar-IQ" dirty="0" smtClean="0"/>
              <a:t>أ- كبار الموظفين الدوليين كالأمين العام والامناء المساعدين يتمتعون بمزايا وحصانات لهم ولزوجاتهم واولادهم القصر وهي مماثلة للمبعوثين الدبلوماسيين</a:t>
            </a:r>
          </a:p>
          <a:p>
            <a:r>
              <a:rPr lang="ar-IQ" dirty="0" smtClean="0"/>
              <a:t>ب- الموظفين الذين تعينهم المنظمة يحدد الامين العام افراد الطائفة المشمول منهم ويخطر بها جميع الدول الاعضاء ويتمتعون بالمزايا والحصانات اللازمة لإداء مهامهم كالحصانات القضائية عما يصدر منهم بصفتهم الرسمية والاعفاءات الضريبية لهم ولعائلاتهم وتحويل العملة وقيود الهجرة والرسوم الجمركية وتسهيلات العود لبلدانهم</a:t>
            </a:r>
            <a:endParaRPr lang="ar-IQ" dirty="0"/>
          </a:p>
        </p:txBody>
      </p:sp>
    </p:spTree>
    <p:extLst>
      <p:ext uri="{BB962C8B-B14F-4D97-AF65-F5344CB8AC3E}">
        <p14:creationId xmlns:p14="http://schemas.microsoft.com/office/powerpoint/2010/main" val="324012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مزايا وحصانات الموظف الدولي</a:t>
            </a:r>
            <a:endParaRPr lang="ar-IQ" dirty="0"/>
          </a:p>
        </p:txBody>
      </p:sp>
      <p:sp>
        <p:nvSpPr>
          <p:cNvPr id="3" name="عنصر نائب للمحتوى 2"/>
          <p:cNvSpPr>
            <a:spLocks noGrp="1"/>
          </p:cNvSpPr>
          <p:nvPr>
            <p:ph idx="1"/>
          </p:nvPr>
        </p:nvSpPr>
        <p:spPr>
          <a:xfrm>
            <a:off x="251520" y="1600200"/>
            <a:ext cx="8784976" cy="4925144"/>
          </a:xfrm>
        </p:spPr>
        <p:style>
          <a:lnRef idx="1">
            <a:schemeClr val="accent6"/>
          </a:lnRef>
          <a:fillRef idx="2">
            <a:schemeClr val="accent6"/>
          </a:fillRef>
          <a:effectRef idx="1">
            <a:schemeClr val="accent6"/>
          </a:effectRef>
          <a:fontRef idx="minor">
            <a:schemeClr val="dk1"/>
          </a:fontRef>
        </p:style>
        <p:txBody>
          <a:bodyPr/>
          <a:lstStyle/>
          <a:p>
            <a:r>
              <a:rPr lang="ar-IQ" dirty="0" smtClean="0"/>
              <a:t>ج- باقي الموظفين الاداريين ( الكتبة والمستخدمون المؤقتون) وهم لا يتمتعون باي حصانات دبلوماسية.</a:t>
            </a:r>
          </a:p>
          <a:p>
            <a:r>
              <a:rPr lang="ar-IQ" dirty="0" smtClean="0">
                <a:solidFill>
                  <a:schemeClr val="accent2"/>
                </a:solidFill>
              </a:rPr>
              <a:t>ملاحظة : لا تقرر الحصانات والامتيازات الا إذا كانت وفق اتفاق صريح مع الدول المعنية بعملهم</a:t>
            </a:r>
          </a:p>
          <a:p>
            <a:r>
              <a:rPr lang="ar-IQ" dirty="0" smtClean="0">
                <a:solidFill>
                  <a:schemeClr val="accent2"/>
                </a:solidFill>
              </a:rPr>
              <a:t>وللمنظمة منح موظفيها جوازات سفر خاصة تعترف بها الدول الاعضاء وتقبلها</a:t>
            </a:r>
          </a:p>
        </p:txBody>
      </p:sp>
    </p:spTree>
    <p:extLst>
      <p:ext uri="{BB962C8B-B14F-4D97-AF65-F5344CB8AC3E}">
        <p14:creationId xmlns:p14="http://schemas.microsoft.com/office/powerpoint/2010/main" val="246994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fontScale="90000"/>
          </a:bodyPr>
          <a:lstStyle/>
          <a:p>
            <a:r>
              <a:rPr lang="ar-IQ" dirty="0" smtClean="0"/>
              <a:t>شروط طلب الدولة الى الموظف الدولي مغادرة اراضيها </a:t>
            </a:r>
            <a:endParaRPr lang="ar-IQ" dirty="0"/>
          </a:p>
        </p:txBody>
      </p:sp>
      <p:sp>
        <p:nvSpPr>
          <p:cNvPr id="3" name="عنصر نائب للمحتوى 2"/>
          <p:cNvSpPr>
            <a:spLocks noGrp="1"/>
          </p:cNvSpPr>
          <p:nvPr>
            <p:ph idx="1"/>
          </p:nvPr>
        </p:nvSpPr>
        <p:spPr>
          <a:xfrm>
            <a:off x="457200" y="1600200"/>
            <a:ext cx="8229600" cy="4781128"/>
          </a:xfrm>
        </p:spPr>
        <p:style>
          <a:lnRef idx="1">
            <a:schemeClr val="accent6"/>
          </a:lnRef>
          <a:fillRef idx="2">
            <a:schemeClr val="accent6"/>
          </a:fillRef>
          <a:effectRef idx="1">
            <a:schemeClr val="accent6"/>
          </a:effectRef>
          <a:fontRef idx="minor">
            <a:schemeClr val="dk1"/>
          </a:fontRef>
        </p:style>
        <p:txBody>
          <a:bodyPr/>
          <a:lstStyle/>
          <a:p>
            <a:r>
              <a:rPr lang="ar-IQ" dirty="0" smtClean="0"/>
              <a:t>لا يحق للدولة التي تعمل على اقليمها المنظمة ان يطلبوا منهم المغادرة بسبب تصرفهم الا بشروط:</a:t>
            </a:r>
          </a:p>
          <a:p>
            <a:r>
              <a:rPr lang="ar-IQ" dirty="0" smtClean="0"/>
              <a:t>أ- عدم الطلب من المتمتعين بالحصانات الدبلوماسية الا وفق الاجراءات الدبلوماسية</a:t>
            </a:r>
          </a:p>
          <a:p>
            <a:r>
              <a:rPr lang="ar-IQ" dirty="0" smtClean="0"/>
              <a:t>ب- اذا كان الموظف من غير الطائفة المتمتعة بالحصانات </a:t>
            </a:r>
          </a:p>
          <a:p>
            <a:r>
              <a:rPr lang="ar-IQ" dirty="0" smtClean="0"/>
              <a:t>لا يجوز اصدار الامر اليه الا بموافقة وزير الخارجية لتلك الدولة وبعد استشارة الرئيس التنفيذي للمنظمة المعنية وبخلافه يحق للرئيس التنفيذي التدخل والاحتجاج</a:t>
            </a:r>
          </a:p>
          <a:p>
            <a:endParaRPr lang="ar-IQ" dirty="0"/>
          </a:p>
        </p:txBody>
      </p:sp>
    </p:spTree>
    <p:extLst>
      <p:ext uri="{BB962C8B-B14F-4D97-AF65-F5344CB8AC3E}">
        <p14:creationId xmlns:p14="http://schemas.microsoft.com/office/powerpoint/2010/main" val="32514607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الحصانة والامتيازات</a:t>
            </a:r>
            <a:endParaRPr lang="ar-IQ"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ar-IQ" dirty="0" smtClean="0"/>
              <a:t>تمنح هذه الامتيازات لصالح المنظمة وليس لشخص الموظف </a:t>
            </a:r>
          </a:p>
          <a:p>
            <a:r>
              <a:rPr lang="ar-IQ" dirty="0" smtClean="0"/>
              <a:t>وعلى المنظمة ان ترفع الحصانة الممنوحة للموظف في الاحوال التي ترى فيها انها تحول دون تحقيق العدالة مجراها وان رفعها لا يضر مصالح المنظمة</a:t>
            </a:r>
          </a:p>
          <a:p>
            <a:r>
              <a:rPr lang="ar-IQ" dirty="0" smtClean="0"/>
              <a:t>وعليها التعاون مع الدول الاعضاء لتحقيق العدالة ومراعاة تنفيذ لوائح البوليس واساءة استعمال هذه الحصانات</a:t>
            </a:r>
            <a:endParaRPr lang="ar-IQ" dirty="0"/>
          </a:p>
        </p:txBody>
      </p:sp>
    </p:spTree>
    <p:extLst>
      <p:ext uri="{BB962C8B-B14F-4D97-AF65-F5344CB8AC3E}">
        <p14:creationId xmlns:p14="http://schemas.microsoft.com/office/powerpoint/2010/main" val="319033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640960" cy="1143000"/>
          </a:xfrm>
          <a:effectLst>
            <a:glow rad="228600">
              <a:schemeClr val="accent6">
                <a:satMod val="175000"/>
                <a:alpha val="40000"/>
              </a:schemeClr>
            </a:glow>
            <a:outerShdw blurRad="40000" dist="20000" dir="5400000" rotWithShape="0">
              <a:srgbClr val="000000">
                <a:alpha val="38000"/>
              </a:srgbClr>
            </a:outerShdw>
          </a:effectLst>
        </p:spPr>
        <p:style>
          <a:lnRef idx="3">
            <a:schemeClr val="lt1"/>
          </a:lnRef>
          <a:fillRef idx="1">
            <a:schemeClr val="accent6"/>
          </a:fillRef>
          <a:effectRef idx="1">
            <a:schemeClr val="accent6"/>
          </a:effectRef>
          <a:fontRef idx="minor">
            <a:schemeClr val="lt1"/>
          </a:fontRef>
        </p:style>
        <p:txBody>
          <a:bodyPr/>
          <a:lstStyle/>
          <a:p>
            <a:r>
              <a:rPr lang="ar-IQ" dirty="0" smtClean="0"/>
              <a:t>المحاضرة القادمة </a:t>
            </a:r>
            <a:endParaRPr lang="ar-IQ" dirty="0"/>
          </a:p>
        </p:txBody>
      </p:sp>
      <p:sp>
        <p:nvSpPr>
          <p:cNvPr id="3" name="عنصر نائب للمحتوى 2"/>
          <p:cNvSpPr>
            <a:spLocks noGrp="1"/>
          </p:cNvSpPr>
          <p:nvPr>
            <p:ph idx="1"/>
          </p:nvPr>
        </p:nvSpPr>
        <p:spPr>
          <a:xfrm>
            <a:off x="251520" y="1600200"/>
            <a:ext cx="8640960" cy="4853136"/>
          </a:xfrm>
          <a:effectLst>
            <a:glow rad="228600">
              <a:schemeClr val="accent6">
                <a:satMod val="175000"/>
                <a:alpha val="40000"/>
              </a:schemeClr>
            </a:glow>
            <a:outerShdw blurRad="40000" dist="20000" dir="5400000" rotWithShape="0">
              <a:srgbClr val="000000">
                <a:alpha val="38000"/>
              </a:srgbClr>
            </a:outerShdw>
          </a:effectLst>
        </p:spPr>
        <p:style>
          <a:lnRef idx="3">
            <a:schemeClr val="lt1"/>
          </a:lnRef>
          <a:fillRef idx="1">
            <a:schemeClr val="accent6"/>
          </a:fillRef>
          <a:effectRef idx="1">
            <a:schemeClr val="accent6"/>
          </a:effectRef>
          <a:fontRef idx="minor">
            <a:schemeClr val="lt1"/>
          </a:fontRef>
        </p:style>
        <p:txBody>
          <a:bodyPr/>
          <a:lstStyle/>
          <a:p>
            <a:r>
              <a:rPr lang="ar-IQ" dirty="0" smtClean="0"/>
              <a:t>مناقشة لا يقل عن (5) طلاب حسب التسلسل لأول (10) دقائق في موضوع هذه المحاضرة.</a:t>
            </a:r>
          </a:p>
          <a:p>
            <a:pPr marL="0" indent="0">
              <a:buNone/>
            </a:pPr>
            <a:endParaRPr lang="ar-IQ" dirty="0" smtClean="0"/>
          </a:p>
          <a:p>
            <a:pPr algn="ctr"/>
            <a:r>
              <a:rPr lang="ar-IQ" dirty="0" smtClean="0"/>
              <a:t>مناقشة </a:t>
            </a:r>
          </a:p>
          <a:p>
            <a:r>
              <a:rPr lang="ar-IQ" dirty="0" smtClean="0"/>
              <a:t>الفصل الثامن (حصانات وامتيازات المنظمات الدولية) </a:t>
            </a:r>
          </a:p>
          <a:p>
            <a:endParaRPr lang="ar-IQ" dirty="0" smtClean="0"/>
          </a:p>
          <a:p>
            <a:r>
              <a:rPr lang="ar-IQ" dirty="0" smtClean="0"/>
              <a:t>الفصل التاسع (تمويل المنظمات الدولية)</a:t>
            </a:r>
            <a:endParaRPr lang="ar-IQ" dirty="0"/>
          </a:p>
        </p:txBody>
      </p:sp>
    </p:spTree>
    <p:extLst>
      <p:ext uri="{BB962C8B-B14F-4D97-AF65-F5344CB8AC3E}">
        <p14:creationId xmlns:p14="http://schemas.microsoft.com/office/powerpoint/2010/main" val="4069025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الفصل السابع/ الموظف الدولي</a:t>
            </a:r>
            <a:endParaRPr lang="ar-IQ" dirty="0"/>
          </a:p>
        </p:txBody>
      </p:sp>
      <p:sp>
        <p:nvSpPr>
          <p:cNvPr id="3" name="عنصر نائب للمحتوى 2"/>
          <p:cNvSpPr>
            <a:spLocks noGrp="1"/>
          </p:cNvSpPr>
          <p:nvPr>
            <p:ph idx="1"/>
          </p:nvPr>
        </p:nvSpPr>
        <p:spPr>
          <a:xfrm>
            <a:off x="179512" y="1600200"/>
            <a:ext cx="8712968" cy="5141168"/>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ar-IQ" dirty="0" smtClean="0"/>
              <a:t>تعريف الموظف الدولي: </a:t>
            </a:r>
            <a:r>
              <a:rPr lang="en-US" sz="2400" dirty="0" smtClean="0"/>
              <a:t>Le </a:t>
            </a:r>
            <a:r>
              <a:rPr lang="en-US" sz="2400" dirty="0" err="1" smtClean="0"/>
              <a:t>Fonctionnaire</a:t>
            </a:r>
            <a:r>
              <a:rPr lang="en-US" sz="2400" dirty="0" smtClean="0"/>
              <a:t> International</a:t>
            </a:r>
            <a:endParaRPr lang="ar-IQ" sz="2400" dirty="0" smtClean="0"/>
          </a:p>
          <a:p>
            <a:r>
              <a:rPr lang="ar-IQ" dirty="0" smtClean="0"/>
              <a:t>كل شخص يشغل وظيفة عامة تمول باعتبارها كذلك وبصفة منتظمة. </a:t>
            </a:r>
          </a:p>
          <a:p>
            <a:r>
              <a:rPr lang="ar-IQ" dirty="0" smtClean="0"/>
              <a:t>المستخدم الدولي : </a:t>
            </a:r>
            <a:r>
              <a:rPr lang="en-US" sz="2400" dirty="0" smtClean="0"/>
              <a:t>L ‘ agent International</a:t>
            </a:r>
            <a:r>
              <a:rPr lang="ar-IQ" sz="2400" dirty="0" smtClean="0"/>
              <a:t> </a:t>
            </a:r>
            <a:endParaRPr lang="ar-IQ" dirty="0" smtClean="0"/>
          </a:p>
          <a:p>
            <a:r>
              <a:rPr lang="ar-IQ" dirty="0" smtClean="0"/>
              <a:t>كل شخص يؤدي مهمة دولية بصفة مؤقتة لحساب منظمة دولية.</a:t>
            </a:r>
          </a:p>
          <a:p>
            <a:endParaRPr lang="ar-IQ" dirty="0" smtClean="0"/>
          </a:p>
          <a:p>
            <a:r>
              <a:rPr lang="ar-IQ" dirty="0" smtClean="0"/>
              <a:t>محكمة العدل الدولية عرفته : كل شخص يعمل بأجر أو بدون أجر سواء بصفة دائمة أم مؤقتة ومعين من قبل أحد أجهزة المنظمة بهدف تنفيذ أو المساعدة على تنفيذ اختصاص من اختصاصات المنظمة .</a:t>
            </a:r>
          </a:p>
          <a:p>
            <a:endParaRPr lang="ar-IQ" sz="2400" dirty="0"/>
          </a:p>
        </p:txBody>
      </p:sp>
    </p:spTree>
    <p:extLst>
      <p:ext uri="{BB962C8B-B14F-4D97-AF65-F5344CB8AC3E}">
        <p14:creationId xmlns:p14="http://schemas.microsoft.com/office/powerpoint/2010/main" val="88999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mph" presetSubtype="0" fill="hold" grpId="0" nodeType="clickEffect">
                                  <p:stCondLst>
                                    <p:cond delay="0"/>
                                  </p:stCondLst>
                                  <p:iterate type="lt">
                                    <p:tmPct val="4000"/>
                                  </p:iterate>
                                  <p:childTnLst>
                                    <p:set>
                                      <p:cBhvr override="childStyle">
                                        <p:cTn id="12" dur="500" fill="hold"/>
                                        <p:tgtEl>
                                          <p:spTgt spid="3">
                                            <p:txEl>
                                              <p:pRg st="0" end="0"/>
                                            </p:txEl>
                                          </p:spTgt>
                                        </p:tgtEl>
                                        <p:attrNameLst>
                                          <p:attrName>style.textDecorationUnderline</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8" presetClass="emph" presetSubtype="0" fill="hold" grpId="0" nodeType="clickEffect">
                                  <p:stCondLst>
                                    <p:cond delay="0"/>
                                  </p:stCondLst>
                                  <p:iterate type="lt">
                                    <p:tmPct val="4000"/>
                                  </p:iterate>
                                  <p:childTnLst>
                                    <p:set>
                                      <p:cBhvr override="childStyle">
                                        <p:cTn id="16" dur="500" fill="hold"/>
                                        <p:tgtEl>
                                          <p:spTgt spid="3">
                                            <p:txEl>
                                              <p:pRg st="1" end="1"/>
                                            </p:txEl>
                                          </p:spTgt>
                                        </p:tgtEl>
                                        <p:attrNameLst>
                                          <p:attrName>style.textDecorationUnderline</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8" presetClass="emph" presetSubtype="0" fill="hold" grpId="0" nodeType="clickEffect">
                                  <p:stCondLst>
                                    <p:cond delay="0"/>
                                  </p:stCondLst>
                                  <p:iterate type="lt">
                                    <p:tmPct val="4000"/>
                                  </p:iterate>
                                  <p:childTnLst>
                                    <p:set>
                                      <p:cBhvr override="childStyle">
                                        <p:cTn id="20" dur="500" fill="hold"/>
                                        <p:tgtEl>
                                          <p:spTgt spid="3">
                                            <p:txEl>
                                              <p:pRg st="2" end="2"/>
                                            </p:txEl>
                                          </p:spTgt>
                                        </p:tgtEl>
                                        <p:attrNameLst>
                                          <p:attrName>style.textDecorationUnderline</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8" presetClass="emph" presetSubtype="0" fill="hold" grpId="0" nodeType="clickEffect">
                                  <p:stCondLst>
                                    <p:cond delay="0"/>
                                  </p:stCondLst>
                                  <p:iterate type="lt">
                                    <p:tmPct val="4000"/>
                                  </p:iterate>
                                  <p:childTnLst>
                                    <p:set>
                                      <p:cBhvr override="childStyle">
                                        <p:cTn id="24" dur="500" fill="hold"/>
                                        <p:tgtEl>
                                          <p:spTgt spid="3">
                                            <p:txEl>
                                              <p:pRg st="3" end="3"/>
                                            </p:txEl>
                                          </p:spTgt>
                                        </p:tgtEl>
                                        <p:attrNameLst>
                                          <p:attrName>style.textDecorationUnderline</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18" presetClass="emph" presetSubtype="0" fill="hold" grpId="0" nodeType="clickEffect">
                                  <p:stCondLst>
                                    <p:cond delay="0"/>
                                  </p:stCondLst>
                                  <p:iterate type="lt">
                                    <p:tmPct val="4000"/>
                                  </p:iterate>
                                  <p:childTnLst>
                                    <p:set>
                                      <p:cBhvr override="childStyle">
                                        <p:cTn id="28" dur="500" fill="hold"/>
                                        <p:tgtEl>
                                          <p:spTgt spid="3">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ar-IQ" dirty="0" smtClean="0"/>
              <a:t>الموظف الدولي</a:t>
            </a:r>
            <a:endParaRPr lang="ar-IQ"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r>
              <a:rPr lang="ar-IQ" dirty="0" smtClean="0"/>
              <a:t>أن الموظف الدولي يشغل وظيفة دولة  بصفة مستمرة وما </a:t>
            </a:r>
            <a:r>
              <a:rPr lang="ar-IQ" dirty="0" err="1" smtClean="0"/>
              <a:t>يقتضيه</a:t>
            </a:r>
            <a:r>
              <a:rPr lang="ar-IQ" dirty="0" smtClean="0"/>
              <a:t> القيام بهذه الوظيفة من تفرغ حتى ولو كان العقد الذي يربطه بالمنظمة موصوف </a:t>
            </a:r>
            <a:r>
              <a:rPr lang="ar-IQ" dirty="0" err="1" smtClean="0"/>
              <a:t>بالتأقيت</a:t>
            </a:r>
            <a:r>
              <a:rPr lang="ar-IQ" dirty="0" smtClean="0"/>
              <a:t> .  </a:t>
            </a:r>
          </a:p>
          <a:p>
            <a:r>
              <a:rPr lang="ar-IQ" dirty="0" smtClean="0"/>
              <a:t>العلاقة التنظيمية تتشابه مع العلاقة التي توجد داخل الدول بين الموظف العام  وحكومته</a:t>
            </a:r>
          </a:p>
          <a:p>
            <a:r>
              <a:rPr lang="ar-IQ" dirty="0" smtClean="0"/>
              <a:t>علاقة الموظف العام الوطني بحكومته  تحكمه قاعدتان:</a:t>
            </a:r>
          </a:p>
          <a:p>
            <a:r>
              <a:rPr lang="ar-IQ" dirty="0" smtClean="0"/>
              <a:t>الوظيفة والولاء</a:t>
            </a:r>
          </a:p>
          <a:p>
            <a:r>
              <a:rPr lang="ar-IQ" dirty="0" smtClean="0"/>
              <a:t>في حين الموظف الدولي تحكمه قاعدة الوظيفة فقط</a:t>
            </a:r>
          </a:p>
        </p:txBody>
      </p:sp>
    </p:spTree>
    <p:extLst>
      <p:ext uri="{BB962C8B-B14F-4D97-AF65-F5344CB8AC3E}">
        <p14:creationId xmlns:p14="http://schemas.microsoft.com/office/powerpoint/2010/main" val="313307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4" presetClass="emph" presetSubtype="0" fill="hold" grpId="0" nodeType="click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bg/>
                                          </p:spTgt>
                                        </p:tgtEl>
                                        <p:attrNameLst>
                                          <p:attrName>ppt_x</p:attrName>
                                          <p:attrName>ppt_y</p:attrName>
                                        </p:attrNameLst>
                                      </p:cBhvr>
                                    </p:animMotion>
                                    <p:animRot by="1500000">
                                      <p:cBhvr>
                                        <p:cTn id="13" dur="125" fill="hold">
                                          <p:stCondLst>
                                            <p:cond delay="0"/>
                                          </p:stCondLst>
                                        </p:cTn>
                                        <p:tgtEl>
                                          <p:spTgt spid="3">
                                            <p:bg/>
                                          </p:spTgt>
                                        </p:tgtEl>
                                        <p:attrNameLst>
                                          <p:attrName>r</p:attrName>
                                        </p:attrNameLst>
                                      </p:cBhvr>
                                    </p:animRot>
                                    <p:animRot by="-1500000">
                                      <p:cBhvr>
                                        <p:cTn id="14" dur="125" fill="hold">
                                          <p:stCondLst>
                                            <p:cond delay="125"/>
                                          </p:stCondLst>
                                        </p:cTn>
                                        <p:tgtEl>
                                          <p:spTgt spid="3">
                                            <p:bg/>
                                          </p:spTgt>
                                        </p:tgtEl>
                                        <p:attrNameLst>
                                          <p:attrName>r</p:attrName>
                                        </p:attrNameLst>
                                      </p:cBhvr>
                                    </p:animRot>
                                    <p:animRot by="-1500000">
                                      <p:cBhvr>
                                        <p:cTn id="15" dur="125" fill="hold">
                                          <p:stCondLst>
                                            <p:cond delay="250"/>
                                          </p:stCondLst>
                                        </p:cTn>
                                        <p:tgtEl>
                                          <p:spTgt spid="3">
                                            <p:bg/>
                                          </p:spTgt>
                                        </p:tgtEl>
                                        <p:attrNameLst>
                                          <p:attrName>r</p:attrName>
                                        </p:attrNameLst>
                                      </p:cBhvr>
                                    </p:animRot>
                                    <p:animRot by="1500000">
                                      <p:cBhvr>
                                        <p:cTn id="16" dur="125" fill="hold">
                                          <p:stCondLst>
                                            <p:cond delay="375"/>
                                          </p:stCondLst>
                                        </p:cTn>
                                        <p:tgtEl>
                                          <p:spTgt spid="3">
                                            <p:bg/>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34" presetClass="emph" presetSubtype="0" fill="hold" grpId="0" nodeType="click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3">
                                            <p:txEl>
                                              <p:pRg st="0" end="0"/>
                                            </p:txEl>
                                          </p:spTgt>
                                        </p:tgtEl>
                                        <p:attrNameLst>
                                          <p:attrName>ppt_x</p:attrName>
                                          <p:attrName>ppt_y</p:attrName>
                                        </p:attrNameLst>
                                      </p:cBhvr>
                                    </p:animMotion>
                                    <p:animRot by="1500000">
                                      <p:cBhvr>
                                        <p:cTn id="21" dur="125" fill="hold">
                                          <p:stCondLst>
                                            <p:cond delay="0"/>
                                          </p:stCondLst>
                                        </p:cTn>
                                        <p:tgtEl>
                                          <p:spTgt spid="3">
                                            <p:txEl>
                                              <p:pRg st="0" end="0"/>
                                            </p:txEl>
                                          </p:spTgt>
                                        </p:tgtEl>
                                        <p:attrNameLst>
                                          <p:attrName>r</p:attrName>
                                        </p:attrNameLst>
                                      </p:cBhvr>
                                    </p:animRot>
                                    <p:animRot by="-1500000">
                                      <p:cBhvr>
                                        <p:cTn id="22" dur="125" fill="hold">
                                          <p:stCondLst>
                                            <p:cond delay="125"/>
                                          </p:stCondLst>
                                        </p:cTn>
                                        <p:tgtEl>
                                          <p:spTgt spid="3">
                                            <p:txEl>
                                              <p:pRg st="0" end="0"/>
                                            </p:txEl>
                                          </p:spTgt>
                                        </p:tgtEl>
                                        <p:attrNameLst>
                                          <p:attrName>r</p:attrName>
                                        </p:attrNameLst>
                                      </p:cBhvr>
                                    </p:animRot>
                                    <p:animRot by="-1500000">
                                      <p:cBhvr>
                                        <p:cTn id="23" dur="125" fill="hold">
                                          <p:stCondLst>
                                            <p:cond delay="250"/>
                                          </p:stCondLst>
                                        </p:cTn>
                                        <p:tgtEl>
                                          <p:spTgt spid="3">
                                            <p:txEl>
                                              <p:pRg st="0" end="0"/>
                                            </p:txEl>
                                          </p:spTgt>
                                        </p:tgtEl>
                                        <p:attrNameLst>
                                          <p:attrName>r</p:attrName>
                                        </p:attrNameLst>
                                      </p:cBhvr>
                                    </p:animRot>
                                    <p:animRot by="1500000">
                                      <p:cBhvr>
                                        <p:cTn id="24" dur="125" fill="hold">
                                          <p:stCondLst>
                                            <p:cond delay="375"/>
                                          </p:stCondLst>
                                        </p:cTn>
                                        <p:tgtEl>
                                          <p:spTgt spid="3">
                                            <p:txEl>
                                              <p:pRg st="0" end="0"/>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34" presetClass="emph" presetSubtype="0" fill="hold" grpId="0" nodeType="clickEffect">
                                  <p:stCondLst>
                                    <p:cond delay="0"/>
                                  </p:stCondLst>
                                  <p:iterate type="lt">
                                    <p:tmPct val="10000"/>
                                  </p:iterate>
                                  <p:childTnLst>
                                    <p:animMotion origin="layout" path="M 0.0 0.0 L 0.0 -0.07213" pathEditMode="relative" ptsTypes="">
                                      <p:cBhvr>
                                        <p:cTn id="28" dur="250" accel="50000" decel="50000" autoRev="1" fill="hold">
                                          <p:stCondLst>
                                            <p:cond delay="0"/>
                                          </p:stCondLst>
                                        </p:cTn>
                                        <p:tgtEl>
                                          <p:spTgt spid="3">
                                            <p:txEl>
                                              <p:pRg st="1" end="1"/>
                                            </p:txEl>
                                          </p:spTgt>
                                        </p:tgtEl>
                                        <p:attrNameLst>
                                          <p:attrName>ppt_x</p:attrName>
                                          <p:attrName>ppt_y</p:attrName>
                                        </p:attrNameLst>
                                      </p:cBhvr>
                                    </p:animMotion>
                                    <p:animRot by="1500000">
                                      <p:cBhvr>
                                        <p:cTn id="29" dur="125" fill="hold">
                                          <p:stCondLst>
                                            <p:cond delay="0"/>
                                          </p:stCondLst>
                                        </p:cTn>
                                        <p:tgtEl>
                                          <p:spTgt spid="3">
                                            <p:txEl>
                                              <p:pRg st="1" end="1"/>
                                            </p:txEl>
                                          </p:spTgt>
                                        </p:tgtEl>
                                        <p:attrNameLst>
                                          <p:attrName>r</p:attrName>
                                        </p:attrNameLst>
                                      </p:cBhvr>
                                    </p:animRot>
                                    <p:animRot by="-1500000">
                                      <p:cBhvr>
                                        <p:cTn id="30" dur="125" fill="hold">
                                          <p:stCondLst>
                                            <p:cond delay="125"/>
                                          </p:stCondLst>
                                        </p:cTn>
                                        <p:tgtEl>
                                          <p:spTgt spid="3">
                                            <p:txEl>
                                              <p:pRg st="1" end="1"/>
                                            </p:txEl>
                                          </p:spTgt>
                                        </p:tgtEl>
                                        <p:attrNameLst>
                                          <p:attrName>r</p:attrName>
                                        </p:attrNameLst>
                                      </p:cBhvr>
                                    </p:animRot>
                                    <p:animRot by="-1500000">
                                      <p:cBhvr>
                                        <p:cTn id="31" dur="125" fill="hold">
                                          <p:stCondLst>
                                            <p:cond delay="250"/>
                                          </p:stCondLst>
                                        </p:cTn>
                                        <p:tgtEl>
                                          <p:spTgt spid="3">
                                            <p:txEl>
                                              <p:pRg st="1" end="1"/>
                                            </p:txEl>
                                          </p:spTgt>
                                        </p:tgtEl>
                                        <p:attrNameLst>
                                          <p:attrName>r</p:attrName>
                                        </p:attrNameLst>
                                      </p:cBhvr>
                                    </p:animRot>
                                    <p:animRot by="1500000">
                                      <p:cBhvr>
                                        <p:cTn id="32" dur="125" fill="hold">
                                          <p:stCondLst>
                                            <p:cond delay="375"/>
                                          </p:stCondLst>
                                        </p:cTn>
                                        <p:tgtEl>
                                          <p:spTgt spid="3">
                                            <p:txEl>
                                              <p:pRg st="1" end="1"/>
                                            </p:txEl>
                                          </p:spTgt>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34" presetClass="emph" presetSubtype="0" fill="hold" grpId="0" nodeType="clickEffect">
                                  <p:stCondLst>
                                    <p:cond delay="0"/>
                                  </p:stCondLst>
                                  <p:iterate type="lt">
                                    <p:tmPct val="10000"/>
                                  </p:iterate>
                                  <p:childTnLst>
                                    <p:animMotion origin="layout" path="M 0.0 0.0 L 0.0 -0.07213" pathEditMode="relative" ptsTypes="">
                                      <p:cBhvr>
                                        <p:cTn id="36" dur="250" accel="50000" decel="50000" autoRev="1" fill="hold">
                                          <p:stCondLst>
                                            <p:cond delay="0"/>
                                          </p:stCondLst>
                                        </p:cTn>
                                        <p:tgtEl>
                                          <p:spTgt spid="3">
                                            <p:txEl>
                                              <p:pRg st="2" end="2"/>
                                            </p:txEl>
                                          </p:spTgt>
                                        </p:tgtEl>
                                        <p:attrNameLst>
                                          <p:attrName>ppt_x</p:attrName>
                                          <p:attrName>ppt_y</p:attrName>
                                        </p:attrNameLst>
                                      </p:cBhvr>
                                    </p:animMotion>
                                    <p:animRot by="1500000">
                                      <p:cBhvr>
                                        <p:cTn id="37" dur="125" fill="hold">
                                          <p:stCondLst>
                                            <p:cond delay="0"/>
                                          </p:stCondLst>
                                        </p:cTn>
                                        <p:tgtEl>
                                          <p:spTgt spid="3">
                                            <p:txEl>
                                              <p:pRg st="2" end="2"/>
                                            </p:txEl>
                                          </p:spTgt>
                                        </p:tgtEl>
                                        <p:attrNameLst>
                                          <p:attrName>r</p:attrName>
                                        </p:attrNameLst>
                                      </p:cBhvr>
                                    </p:animRot>
                                    <p:animRot by="-1500000">
                                      <p:cBhvr>
                                        <p:cTn id="38" dur="125" fill="hold">
                                          <p:stCondLst>
                                            <p:cond delay="125"/>
                                          </p:stCondLst>
                                        </p:cTn>
                                        <p:tgtEl>
                                          <p:spTgt spid="3">
                                            <p:txEl>
                                              <p:pRg st="2" end="2"/>
                                            </p:txEl>
                                          </p:spTgt>
                                        </p:tgtEl>
                                        <p:attrNameLst>
                                          <p:attrName>r</p:attrName>
                                        </p:attrNameLst>
                                      </p:cBhvr>
                                    </p:animRot>
                                    <p:animRot by="-1500000">
                                      <p:cBhvr>
                                        <p:cTn id="39" dur="125" fill="hold">
                                          <p:stCondLst>
                                            <p:cond delay="250"/>
                                          </p:stCondLst>
                                        </p:cTn>
                                        <p:tgtEl>
                                          <p:spTgt spid="3">
                                            <p:txEl>
                                              <p:pRg st="2" end="2"/>
                                            </p:txEl>
                                          </p:spTgt>
                                        </p:tgtEl>
                                        <p:attrNameLst>
                                          <p:attrName>r</p:attrName>
                                        </p:attrNameLst>
                                      </p:cBhvr>
                                    </p:animRot>
                                    <p:animRot by="1500000">
                                      <p:cBhvr>
                                        <p:cTn id="40" dur="125" fill="hold">
                                          <p:stCondLst>
                                            <p:cond delay="375"/>
                                          </p:stCondLst>
                                        </p:cTn>
                                        <p:tgtEl>
                                          <p:spTgt spid="3">
                                            <p:txEl>
                                              <p:pRg st="2" end="2"/>
                                            </p:txEl>
                                          </p:spTgt>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34" presetClass="emph" presetSubtype="0" fill="hold" grpId="0" nodeType="clickEffect">
                                  <p:stCondLst>
                                    <p:cond delay="0"/>
                                  </p:stCondLst>
                                  <p:iterate type="lt">
                                    <p:tmPct val="10000"/>
                                  </p:iterate>
                                  <p:childTnLst>
                                    <p:animMotion origin="layout" path="M 0.0 0.0 L 0.0 -0.07213" pathEditMode="relative" ptsTypes="">
                                      <p:cBhvr>
                                        <p:cTn id="44" dur="250" accel="50000" decel="50000" autoRev="1" fill="hold">
                                          <p:stCondLst>
                                            <p:cond delay="0"/>
                                          </p:stCondLst>
                                        </p:cTn>
                                        <p:tgtEl>
                                          <p:spTgt spid="3">
                                            <p:txEl>
                                              <p:pRg st="3" end="3"/>
                                            </p:txEl>
                                          </p:spTgt>
                                        </p:tgtEl>
                                        <p:attrNameLst>
                                          <p:attrName>ppt_x</p:attrName>
                                          <p:attrName>ppt_y</p:attrName>
                                        </p:attrNameLst>
                                      </p:cBhvr>
                                    </p:animMotion>
                                    <p:animRot by="1500000">
                                      <p:cBhvr>
                                        <p:cTn id="45" dur="125" fill="hold">
                                          <p:stCondLst>
                                            <p:cond delay="0"/>
                                          </p:stCondLst>
                                        </p:cTn>
                                        <p:tgtEl>
                                          <p:spTgt spid="3">
                                            <p:txEl>
                                              <p:pRg st="3" end="3"/>
                                            </p:txEl>
                                          </p:spTgt>
                                        </p:tgtEl>
                                        <p:attrNameLst>
                                          <p:attrName>r</p:attrName>
                                        </p:attrNameLst>
                                      </p:cBhvr>
                                    </p:animRot>
                                    <p:animRot by="-1500000">
                                      <p:cBhvr>
                                        <p:cTn id="46" dur="125" fill="hold">
                                          <p:stCondLst>
                                            <p:cond delay="125"/>
                                          </p:stCondLst>
                                        </p:cTn>
                                        <p:tgtEl>
                                          <p:spTgt spid="3">
                                            <p:txEl>
                                              <p:pRg st="3" end="3"/>
                                            </p:txEl>
                                          </p:spTgt>
                                        </p:tgtEl>
                                        <p:attrNameLst>
                                          <p:attrName>r</p:attrName>
                                        </p:attrNameLst>
                                      </p:cBhvr>
                                    </p:animRot>
                                    <p:animRot by="-1500000">
                                      <p:cBhvr>
                                        <p:cTn id="47" dur="125" fill="hold">
                                          <p:stCondLst>
                                            <p:cond delay="250"/>
                                          </p:stCondLst>
                                        </p:cTn>
                                        <p:tgtEl>
                                          <p:spTgt spid="3">
                                            <p:txEl>
                                              <p:pRg st="3" end="3"/>
                                            </p:txEl>
                                          </p:spTgt>
                                        </p:tgtEl>
                                        <p:attrNameLst>
                                          <p:attrName>r</p:attrName>
                                        </p:attrNameLst>
                                      </p:cBhvr>
                                    </p:animRot>
                                    <p:animRot by="1500000">
                                      <p:cBhvr>
                                        <p:cTn id="48" dur="125" fill="hold">
                                          <p:stCondLst>
                                            <p:cond delay="375"/>
                                          </p:stCondLst>
                                        </p:cTn>
                                        <p:tgtEl>
                                          <p:spTgt spid="3">
                                            <p:txEl>
                                              <p:pRg st="3" end="3"/>
                                            </p:txEl>
                                          </p:spTgt>
                                        </p:tgtEl>
                                        <p:attrNameLst>
                                          <p:attrName>r</p:attrName>
                                        </p:attrNameLst>
                                      </p:cBhvr>
                                    </p:animRot>
                                  </p:childTnLst>
                                </p:cTn>
                              </p:par>
                            </p:childTnLst>
                          </p:cTn>
                        </p:par>
                      </p:childTnLst>
                    </p:cTn>
                  </p:par>
                  <p:par>
                    <p:cTn id="49" fill="hold">
                      <p:stCondLst>
                        <p:cond delay="indefinite"/>
                      </p:stCondLst>
                      <p:childTnLst>
                        <p:par>
                          <p:cTn id="50" fill="hold">
                            <p:stCondLst>
                              <p:cond delay="0"/>
                            </p:stCondLst>
                            <p:childTnLst>
                              <p:par>
                                <p:cTn id="51" presetID="34" presetClass="emph" presetSubtype="0" fill="hold" grpId="0" nodeType="clickEffect">
                                  <p:stCondLst>
                                    <p:cond delay="0"/>
                                  </p:stCondLst>
                                  <p:iterate type="lt">
                                    <p:tmPct val="10000"/>
                                  </p:iterate>
                                  <p:childTnLst>
                                    <p:animMotion origin="layout" path="M 0.0 0.0 L 0.0 -0.07213" pathEditMode="relative" ptsTypes="">
                                      <p:cBhvr>
                                        <p:cTn id="52" dur="250" accel="50000" decel="50000" autoRev="1" fill="hold">
                                          <p:stCondLst>
                                            <p:cond delay="0"/>
                                          </p:stCondLst>
                                        </p:cTn>
                                        <p:tgtEl>
                                          <p:spTgt spid="3">
                                            <p:txEl>
                                              <p:pRg st="4" end="4"/>
                                            </p:txEl>
                                          </p:spTgt>
                                        </p:tgtEl>
                                        <p:attrNameLst>
                                          <p:attrName>ppt_x</p:attrName>
                                          <p:attrName>ppt_y</p:attrName>
                                        </p:attrNameLst>
                                      </p:cBhvr>
                                    </p:animMotion>
                                    <p:animRot by="1500000">
                                      <p:cBhvr>
                                        <p:cTn id="53" dur="125" fill="hold">
                                          <p:stCondLst>
                                            <p:cond delay="0"/>
                                          </p:stCondLst>
                                        </p:cTn>
                                        <p:tgtEl>
                                          <p:spTgt spid="3">
                                            <p:txEl>
                                              <p:pRg st="4" end="4"/>
                                            </p:txEl>
                                          </p:spTgt>
                                        </p:tgtEl>
                                        <p:attrNameLst>
                                          <p:attrName>r</p:attrName>
                                        </p:attrNameLst>
                                      </p:cBhvr>
                                    </p:animRot>
                                    <p:animRot by="-1500000">
                                      <p:cBhvr>
                                        <p:cTn id="54" dur="125" fill="hold">
                                          <p:stCondLst>
                                            <p:cond delay="125"/>
                                          </p:stCondLst>
                                        </p:cTn>
                                        <p:tgtEl>
                                          <p:spTgt spid="3">
                                            <p:txEl>
                                              <p:pRg st="4" end="4"/>
                                            </p:txEl>
                                          </p:spTgt>
                                        </p:tgtEl>
                                        <p:attrNameLst>
                                          <p:attrName>r</p:attrName>
                                        </p:attrNameLst>
                                      </p:cBhvr>
                                    </p:animRot>
                                    <p:animRot by="-1500000">
                                      <p:cBhvr>
                                        <p:cTn id="55" dur="125" fill="hold">
                                          <p:stCondLst>
                                            <p:cond delay="250"/>
                                          </p:stCondLst>
                                        </p:cTn>
                                        <p:tgtEl>
                                          <p:spTgt spid="3">
                                            <p:txEl>
                                              <p:pRg st="4" end="4"/>
                                            </p:txEl>
                                          </p:spTgt>
                                        </p:tgtEl>
                                        <p:attrNameLst>
                                          <p:attrName>r</p:attrName>
                                        </p:attrNameLst>
                                      </p:cBhvr>
                                    </p:animRot>
                                    <p:animRot by="1500000">
                                      <p:cBhvr>
                                        <p:cTn id="56" dur="125" fill="hold">
                                          <p:stCondLst>
                                            <p:cond delay="375"/>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الموظف الدولي</a:t>
            </a:r>
            <a:endParaRPr lang="ar-IQ" dirty="0"/>
          </a:p>
        </p:txBody>
      </p:sp>
      <p:sp>
        <p:nvSpPr>
          <p:cNvPr id="3" name="عنصر نائب للمحتوى 2"/>
          <p:cNvSpPr>
            <a:spLocks noGrp="1"/>
          </p:cNvSpPr>
          <p:nvPr>
            <p:ph idx="1"/>
          </p:nvPr>
        </p:nvSpPr>
        <p:spPr>
          <a:xfrm>
            <a:off x="179512" y="1600200"/>
            <a:ext cx="8856984" cy="4525963"/>
          </a:xfrm>
        </p:spPr>
        <p:style>
          <a:lnRef idx="1">
            <a:schemeClr val="accent6"/>
          </a:lnRef>
          <a:fillRef idx="2">
            <a:schemeClr val="accent6"/>
          </a:fillRef>
          <a:effectRef idx="1">
            <a:schemeClr val="accent6"/>
          </a:effectRef>
          <a:fontRef idx="minor">
            <a:schemeClr val="dk1"/>
          </a:fontRef>
        </p:style>
        <p:txBody>
          <a:bodyPr/>
          <a:lstStyle/>
          <a:p>
            <a:r>
              <a:rPr lang="ar-IQ" dirty="0" smtClean="0"/>
              <a:t>وبناء على ذلك فالموظف الدولي : هو الشخص الذي يتولى تسيير نشاط المنظمة الدولية ، ويتجه نشاطه إلى تحقيق هدف دولي ، ويخضع في مباشرته لهذا النشاط لنظام قانوني خاص.</a:t>
            </a:r>
          </a:p>
          <a:p>
            <a:endParaRPr lang="ar-IQ" dirty="0"/>
          </a:p>
        </p:txBody>
      </p:sp>
    </p:spTree>
    <p:extLst>
      <p:ext uri="{BB962C8B-B14F-4D97-AF65-F5344CB8AC3E}">
        <p14:creationId xmlns:p14="http://schemas.microsoft.com/office/powerpoint/2010/main" val="353112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mph" presetSubtype="0" fill="hold" grpId="0" nodeType="clickEffect">
                                  <p:stCondLst>
                                    <p:cond delay="0"/>
                                  </p:stCondLst>
                                  <p:iterate type="lt">
                                    <p:tmPct val="4000"/>
                                  </p:iterate>
                                  <p:childTnLst>
                                    <p:set>
                                      <p:cBhvr override="childStyle">
                                        <p:cTn id="12" dur="500" fill="hold"/>
                                        <p:tgtEl>
                                          <p:spTgt spid="3">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خصائص الموظف الدولي</a:t>
            </a:r>
            <a:endParaRPr lang="ar-IQ" dirty="0"/>
          </a:p>
        </p:txBody>
      </p:sp>
      <p:sp>
        <p:nvSpPr>
          <p:cNvPr id="3" name="عنصر نائب للمحتوى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r>
              <a:rPr lang="ar-IQ" dirty="0" smtClean="0"/>
              <a:t>يتميز الموظف الدولي عن مندوبي الدول الاعضاء في المنظمة الدولية وعن موظفي الدول بخصائص عديدة:</a:t>
            </a:r>
          </a:p>
          <a:p>
            <a:r>
              <a:rPr lang="ar-IQ" dirty="0" smtClean="0"/>
              <a:t>1- يعمل الموظف الدولي في خدمة المنظمة الدولية التي تتولى تعيينه ويعد مسؤولا امامها عن الاعمال التي يعهد بها إليه.</a:t>
            </a:r>
          </a:p>
          <a:p>
            <a:r>
              <a:rPr lang="ar-IQ" dirty="0" smtClean="0"/>
              <a:t>بخلاف من يعمل في خدمة دولة معينة أو مؤسسة خاصة تابعة لأكثر من دولة بما فيهم ممثلي الدول حيث يخضعون لدولهم.</a:t>
            </a:r>
          </a:p>
          <a:p>
            <a:endParaRPr lang="ar-IQ" dirty="0"/>
          </a:p>
        </p:txBody>
      </p:sp>
    </p:spTree>
    <p:extLst>
      <p:ext uri="{BB962C8B-B14F-4D97-AF65-F5344CB8AC3E}">
        <p14:creationId xmlns:p14="http://schemas.microsoft.com/office/powerpoint/2010/main" val="296489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5" presetClass="emph" presetSubtype="0" grpId="0" nodeType="clickEffect">
                                  <p:stCondLst>
                                    <p:cond delay="0"/>
                                  </p:stCondLst>
                                  <p:iterate type="lt">
                                    <p:tmAbs val="25"/>
                                  </p:iterate>
                                  <p:childTnLst>
                                    <p:set>
                                      <p:cBhvr override="childStyle">
                                        <p:cTn id="13" dur="indefinite"/>
                                        <p:tgtEl>
                                          <p:spTgt spid="3">
                                            <p:txEl>
                                              <p:pRg st="0" end="0"/>
                                            </p:txEl>
                                          </p:spTgt>
                                        </p:tgtEl>
                                        <p:attrNameLst>
                                          <p:attrName>style.fontWeight</p:attrName>
                                        </p:attrNameLst>
                                      </p:cBhvr>
                                      <p:to>
                                        <p:strVal val="bold"/>
                                      </p:to>
                                    </p:set>
                                  </p:childTnLst>
                                </p:cTn>
                              </p:par>
                            </p:childTnLst>
                          </p:cTn>
                        </p:par>
                      </p:childTnLst>
                    </p:cTn>
                  </p:par>
                  <p:par>
                    <p:cTn id="14" fill="hold">
                      <p:stCondLst>
                        <p:cond delay="indefinite"/>
                      </p:stCondLst>
                      <p:childTnLst>
                        <p:par>
                          <p:cTn id="15" fill="hold">
                            <p:stCondLst>
                              <p:cond delay="0"/>
                            </p:stCondLst>
                            <p:childTnLst>
                              <p:par>
                                <p:cTn id="16" presetID="15" presetClass="emph" presetSubtype="0" grpId="0" nodeType="clickEffect">
                                  <p:stCondLst>
                                    <p:cond delay="0"/>
                                  </p:stCondLst>
                                  <p:iterate type="lt">
                                    <p:tmAbs val="25"/>
                                  </p:iterate>
                                  <p:childTnLst>
                                    <p:set>
                                      <p:cBhvr override="childStyle">
                                        <p:cTn id="17" dur="indefinite"/>
                                        <p:tgtEl>
                                          <p:spTgt spid="3">
                                            <p:txEl>
                                              <p:pRg st="1" end="1"/>
                                            </p:txEl>
                                          </p:spTgt>
                                        </p:tgtEl>
                                        <p:attrNameLst>
                                          <p:attrName>style.fontWeight</p:attrName>
                                        </p:attrNameLst>
                                      </p:cBhvr>
                                      <p:to>
                                        <p:strVal val="bold"/>
                                      </p:to>
                                    </p:set>
                                  </p:childTnLst>
                                </p:cTn>
                              </p:par>
                            </p:childTnLst>
                          </p:cTn>
                        </p:par>
                      </p:childTnLst>
                    </p:cTn>
                  </p:par>
                  <p:par>
                    <p:cTn id="18" fill="hold">
                      <p:stCondLst>
                        <p:cond delay="indefinite"/>
                      </p:stCondLst>
                      <p:childTnLst>
                        <p:par>
                          <p:cTn id="19" fill="hold">
                            <p:stCondLst>
                              <p:cond delay="0"/>
                            </p:stCondLst>
                            <p:childTnLst>
                              <p:par>
                                <p:cTn id="20" presetID="15" presetClass="emph" presetSubtype="0" grpId="0" nodeType="clickEffect">
                                  <p:stCondLst>
                                    <p:cond delay="0"/>
                                  </p:stCondLst>
                                  <p:iterate type="lt">
                                    <p:tmAbs val="25"/>
                                  </p:iterate>
                                  <p:childTnLst>
                                    <p:set>
                                      <p:cBhvr override="childStyle">
                                        <p:cTn id="21" dur="indefinite"/>
                                        <p:tgtEl>
                                          <p:spTgt spid="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خصائص الموظف الدولي</a:t>
            </a:r>
            <a:endParaRPr lang="ar-IQ" dirty="0"/>
          </a:p>
        </p:txBody>
      </p:sp>
      <p:sp>
        <p:nvSpPr>
          <p:cNvPr id="3" name="عنصر نائب للمحتوى 2"/>
          <p:cNvSpPr>
            <a:spLocks noGrp="1"/>
          </p:cNvSpPr>
          <p:nvPr>
            <p:ph idx="1"/>
          </p:nvPr>
        </p:nvSpPr>
        <p:spPr>
          <a:xfrm>
            <a:off x="107504" y="1340768"/>
            <a:ext cx="8928992" cy="5517232"/>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r>
              <a:rPr lang="ar-IQ" dirty="0" smtClean="0"/>
              <a:t>2- يعمل الموظف الدولي في إطار الاهداف التي أنشئت من اجلها المنظمة الدولية في سبيل تحقيقها حتى وان تركز عمله إقليم دولة معينة ، بخلاف ممثلي الدول اللذين يعملون لصالح دولهم</a:t>
            </a:r>
          </a:p>
          <a:p>
            <a:r>
              <a:rPr lang="ar-IQ" dirty="0" smtClean="0"/>
              <a:t>3- تنصرف آثار التصرفات التي يجريها الموظف الدولي إلى المنظمة الدولية التي يعمل فيها، بصرف النظر عن جنسيته</a:t>
            </a:r>
          </a:p>
          <a:p>
            <a:r>
              <a:rPr lang="ar-IQ" dirty="0" smtClean="0"/>
              <a:t>4- الموظف الدولي غير خاضع للإشراف الإداري لأي دولة ، وانا يؤدي عمله تحت مراقبة واشراف الجهاز الاداري للمنظمة التي يعمل لديها، ولا تحمه سوى انظمة ولوائح المنظمة بخلاف ممثل الدولة.</a:t>
            </a:r>
          </a:p>
          <a:p>
            <a:r>
              <a:rPr lang="ar-IQ" dirty="0" smtClean="0"/>
              <a:t>4- يكرس الموظف الدولي وقته كاملاً لممارسة وظيفته طيلة مدة وظيفته أو عقده معها.</a:t>
            </a:r>
          </a:p>
          <a:p>
            <a:r>
              <a:rPr lang="ar-IQ" dirty="0" smtClean="0"/>
              <a:t>لا يعد موظفاً دولياً من يكلف بمهام دولية مؤقتة كلجان التحقيق والتحكيم والخبراء الفنيين</a:t>
            </a:r>
            <a:endParaRPr lang="ar-IQ" dirty="0"/>
          </a:p>
        </p:txBody>
      </p:sp>
    </p:spTree>
    <p:extLst>
      <p:ext uri="{BB962C8B-B14F-4D97-AF65-F5344CB8AC3E}">
        <p14:creationId xmlns:p14="http://schemas.microsoft.com/office/powerpoint/2010/main" val="269266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ar-IQ" dirty="0" smtClean="0"/>
              <a:t>ثانياً - تعيين الموظف الدولي</a:t>
            </a:r>
            <a:endParaRPr lang="ar-IQ" dirty="0"/>
          </a:p>
        </p:txBody>
      </p:sp>
      <p:sp>
        <p:nvSpPr>
          <p:cNvPr id="3" name="عنصر نائب للمحتوى 2"/>
          <p:cNvSpPr>
            <a:spLocks noGrp="1"/>
          </p:cNvSpPr>
          <p:nvPr>
            <p:ph idx="1"/>
          </p:nvPr>
        </p:nvSpPr>
        <p:spPr>
          <a:xfrm>
            <a:off x="457200" y="1340768"/>
            <a:ext cx="8229600" cy="5517232"/>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ar-IQ" dirty="0" smtClean="0"/>
              <a:t>تتمتع المنظمة الدولية بحرية واستقلال كاملين في اختيار موظفيها بعيدا عن اي ضغط سياسي أو شخصي، وهو من اختصاصاتها الحصرية وليس الدول ، </a:t>
            </a:r>
          </a:p>
          <a:p>
            <a:r>
              <a:rPr lang="ar-IQ" dirty="0" smtClean="0"/>
              <a:t>وغالبا ما يتولى ذلك الأمين العام للمنظمة.</a:t>
            </a:r>
          </a:p>
          <a:p>
            <a:r>
              <a:rPr lang="ar-IQ" dirty="0" smtClean="0"/>
              <a:t>مثال/ م/ 1/101 ميثاق : حصرت تعيين موظفي الأمانة العامة بالأمين العام طبقاً </a:t>
            </a:r>
            <a:r>
              <a:rPr lang="ar-IQ" dirty="0" err="1" smtClean="0"/>
              <a:t>للوائع</a:t>
            </a:r>
            <a:r>
              <a:rPr lang="ar-IQ" dirty="0" smtClean="0"/>
              <a:t> التي تضعها الجمعية العامة</a:t>
            </a:r>
          </a:p>
          <a:p>
            <a:r>
              <a:rPr lang="ar-IQ" dirty="0" smtClean="0"/>
              <a:t>مع ذلك تتدخل الدول الكبرى تتدخل احياناً في شغل منصب عال ومهم أو تمنع شخص غير مرغوب فيه.</a:t>
            </a:r>
          </a:p>
          <a:p>
            <a:r>
              <a:rPr lang="ar-IQ" dirty="0" smtClean="0"/>
              <a:t>تضع المواثيق المنشئة للمنظمات الدولية لوائح داخلية تحدد الشروط الواجب توافرها في الموظف</a:t>
            </a:r>
          </a:p>
          <a:p>
            <a:r>
              <a:rPr lang="ar-IQ" dirty="0" smtClean="0"/>
              <a:t>مثال/ م 3/101 ميثاق تتطلب شروط المقدرة والنزاهة والكفاية والتوزيع الجغرافي والعدالة وحصة مساهمة الدولة في ميزانيتها واعتماد مسابقة مفتوحة</a:t>
            </a:r>
            <a:endParaRPr lang="ar-IQ" dirty="0"/>
          </a:p>
        </p:txBody>
      </p:sp>
    </p:spTree>
    <p:extLst>
      <p:ext uri="{BB962C8B-B14F-4D97-AF65-F5344CB8AC3E}">
        <p14:creationId xmlns:p14="http://schemas.microsoft.com/office/powerpoint/2010/main" val="54735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fontScale="90000"/>
          </a:bodyPr>
          <a:lstStyle/>
          <a:p>
            <a:r>
              <a:rPr lang="ar-IQ" dirty="0" smtClean="0"/>
              <a:t>ثالثاً- طبيعة العلاقة بين الموظف الدولي والمنظمة الدولية</a:t>
            </a:r>
            <a:endParaRPr lang="ar-IQ" dirty="0"/>
          </a:p>
        </p:txBody>
      </p:sp>
      <p:sp>
        <p:nvSpPr>
          <p:cNvPr id="3" name="عنصر نائب للمحتوى 2"/>
          <p:cNvSpPr>
            <a:spLocks noGrp="1"/>
          </p:cNvSpPr>
          <p:nvPr>
            <p:ph idx="1"/>
          </p:nvPr>
        </p:nvSpPr>
        <p:spPr>
          <a:xfrm>
            <a:off x="457200" y="1556792"/>
            <a:ext cx="8229600" cy="5040560"/>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ar-IQ" dirty="0" smtClean="0"/>
              <a:t>المذهب الاول : </a:t>
            </a:r>
          </a:p>
          <a:p>
            <a:r>
              <a:rPr lang="ar-IQ" dirty="0" smtClean="0"/>
              <a:t>العلاقة بين المنظمة الدولية والموظف الدولي تقوم على </a:t>
            </a:r>
            <a:r>
              <a:rPr lang="ar-IQ" dirty="0" smtClean="0">
                <a:solidFill>
                  <a:srgbClr val="FF0000"/>
                </a:solidFill>
              </a:rPr>
              <a:t>أساس تعاقدي</a:t>
            </a:r>
          </a:p>
          <a:p>
            <a:r>
              <a:rPr lang="ar-IQ" dirty="0" smtClean="0"/>
              <a:t>المذهب الثاني</a:t>
            </a:r>
          </a:p>
          <a:p>
            <a:r>
              <a:rPr lang="ar-IQ" dirty="0" smtClean="0"/>
              <a:t>الموظف الدولي يوجد في </a:t>
            </a:r>
            <a:r>
              <a:rPr lang="ar-IQ" dirty="0" smtClean="0">
                <a:solidFill>
                  <a:srgbClr val="FF0000"/>
                </a:solidFill>
              </a:rPr>
              <a:t>مركز تنظيمي</a:t>
            </a:r>
            <a:r>
              <a:rPr lang="ar-IQ" dirty="0" smtClean="0"/>
              <a:t> يجعله خاضعا تماماً للمنظمة الدولية ، تتصرف فيه كما يتراءى لها.</a:t>
            </a:r>
          </a:p>
          <a:p>
            <a:r>
              <a:rPr lang="ar-IQ" dirty="0" smtClean="0"/>
              <a:t>يتشابه مع الموظف العام الوطني</a:t>
            </a:r>
          </a:p>
          <a:p>
            <a:r>
              <a:rPr lang="ar-IQ" dirty="0" smtClean="0"/>
              <a:t>يرى اصحاب هذا المذهب أن المذهب التعاقدي يحد من قدرة المنظمة في تطوير الوظيفة الدولية على أساس ظروف العمل المتغيرة.</a:t>
            </a:r>
            <a:endParaRPr lang="ar-IQ" dirty="0"/>
          </a:p>
        </p:txBody>
      </p:sp>
    </p:spTree>
    <p:extLst>
      <p:ext uri="{BB962C8B-B14F-4D97-AF65-F5344CB8AC3E}">
        <p14:creationId xmlns:p14="http://schemas.microsoft.com/office/powerpoint/2010/main" val="1026263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mph" presetSubtype="0" fill="hold" grpId="1" nodeType="clickEffect">
                                  <p:stCondLst>
                                    <p:cond delay="0"/>
                                  </p:stCondLst>
                                  <p:childTnLst>
                                    <p:animClr clrSpc="hsl" dir="cw">
                                      <p:cBhvr override="childStyle">
                                        <p:cTn id="12" dur="500" fill="hold"/>
                                        <p:tgtEl>
                                          <p:spTgt spid="2"/>
                                        </p:tgtEl>
                                        <p:attrNameLst>
                                          <p:attrName>style.color</p:attrName>
                                        </p:attrNameLst>
                                      </p:cBhvr>
                                      <p:by>
                                        <p:hsl h="7200000" s="0" l="0"/>
                                      </p:by>
                                    </p:animClr>
                                    <p:animClr clrSpc="hsl" dir="cw">
                                      <p:cBhvr>
                                        <p:cTn id="13" dur="500" fill="hold"/>
                                        <p:tgtEl>
                                          <p:spTgt spid="2"/>
                                        </p:tgtEl>
                                        <p:attrNameLst>
                                          <p:attrName>fillcolor</p:attrName>
                                        </p:attrNameLst>
                                      </p:cBhvr>
                                      <p:by>
                                        <p:hsl h="7200000" s="0" l="0"/>
                                      </p:by>
                                    </p:animClr>
                                    <p:animClr clrSpc="hsl" dir="cw">
                                      <p:cBhvr>
                                        <p:cTn id="14" dur="500" fill="hold"/>
                                        <p:tgtEl>
                                          <p:spTgt spid="2"/>
                                        </p:tgtEl>
                                        <p:attrNameLst>
                                          <p:attrName>stroke.color</p:attrName>
                                        </p:attrNameLst>
                                      </p:cBhvr>
                                      <p:by>
                                        <p:hsl h="7200000" s="0" l="0"/>
                                      </p:by>
                                    </p:animClr>
                                    <p:set>
                                      <p:cBhvr>
                                        <p:cTn id="15" dur="500" fill="hold"/>
                                        <p:tgtEl>
                                          <p:spTgt spid="2"/>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18" presetClass="emph" presetSubtype="0" fill="hold" grpId="0" nodeType="clickEffect">
                                  <p:stCondLst>
                                    <p:cond delay="0"/>
                                  </p:stCondLst>
                                  <p:iterate type="lt">
                                    <p:tmPct val="4000"/>
                                  </p:iterate>
                                  <p:childTnLst>
                                    <p:set>
                                      <p:cBhvr override="childStyle">
                                        <p:cTn id="19" dur="500" fill="hold"/>
                                        <p:tgtEl>
                                          <p:spTgt spid="3">
                                            <p:txEl>
                                              <p:pRg st="0" end="0"/>
                                            </p:txEl>
                                          </p:spTgt>
                                        </p:tgtEl>
                                        <p:attrNameLst>
                                          <p:attrName>style.textDecorationUnderline</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18" presetClass="emph" presetSubtype="0" fill="hold" grpId="0" nodeType="clickEffect">
                                  <p:stCondLst>
                                    <p:cond delay="0"/>
                                  </p:stCondLst>
                                  <p:iterate type="lt">
                                    <p:tmPct val="4000"/>
                                  </p:iterate>
                                  <p:childTnLst>
                                    <p:set>
                                      <p:cBhvr override="childStyle">
                                        <p:cTn id="23" dur="500" fill="hold"/>
                                        <p:tgtEl>
                                          <p:spTgt spid="3">
                                            <p:txEl>
                                              <p:pRg st="1" end="1"/>
                                            </p:txEl>
                                          </p:spTgt>
                                        </p:tgtEl>
                                        <p:attrNameLst>
                                          <p:attrName>style.textDecorationUnderline</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8" presetClass="emph" presetSubtype="0" fill="hold" grpId="0" nodeType="clickEffect">
                                  <p:stCondLst>
                                    <p:cond delay="0"/>
                                  </p:stCondLst>
                                  <p:iterate type="lt">
                                    <p:tmPct val="4000"/>
                                  </p:iterate>
                                  <p:childTnLst>
                                    <p:set>
                                      <p:cBhvr override="childStyle">
                                        <p:cTn id="27" dur="500" fill="hold"/>
                                        <p:tgtEl>
                                          <p:spTgt spid="3">
                                            <p:txEl>
                                              <p:pRg st="2" end="2"/>
                                            </p:txEl>
                                          </p:spTgt>
                                        </p:tgtEl>
                                        <p:attrNameLst>
                                          <p:attrName>style.textDecorationUnderline</p:attrName>
                                        </p:attrNameLst>
                                      </p:cBhvr>
                                      <p:to>
                                        <p:strVal val="true"/>
                                      </p:to>
                                    </p:set>
                                  </p:childTnLst>
                                </p:cTn>
                              </p:par>
                            </p:childTnLst>
                          </p:cTn>
                        </p:par>
                      </p:childTnLst>
                    </p:cTn>
                  </p:par>
                  <p:par>
                    <p:cTn id="28" fill="hold">
                      <p:stCondLst>
                        <p:cond delay="indefinite"/>
                      </p:stCondLst>
                      <p:childTnLst>
                        <p:par>
                          <p:cTn id="29" fill="hold">
                            <p:stCondLst>
                              <p:cond delay="0"/>
                            </p:stCondLst>
                            <p:childTnLst>
                              <p:par>
                                <p:cTn id="30" presetID="18" presetClass="emph" presetSubtype="0" fill="hold" grpId="0" nodeType="clickEffect">
                                  <p:stCondLst>
                                    <p:cond delay="0"/>
                                  </p:stCondLst>
                                  <p:iterate type="lt">
                                    <p:tmPct val="4000"/>
                                  </p:iterate>
                                  <p:childTnLst>
                                    <p:set>
                                      <p:cBhvr override="childStyle">
                                        <p:cTn id="31" dur="500" fill="hold"/>
                                        <p:tgtEl>
                                          <p:spTgt spid="3">
                                            <p:txEl>
                                              <p:pRg st="3" end="3"/>
                                            </p:txEl>
                                          </p:spTgt>
                                        </p:tgtEl>
                                        <p:attrNameLst>
                                          <p:attrName>style.textDecorationUnderline</p:attrName>
                                        </p:attrNameLst>
                                      </p:cBhvr>
                                      <p:to>
                                        <p:strVal val="true"/>
                                      </p:to>
                                    </p:set>
                                  </p:childTnLst>
                                </p:cTn>
                              </p:par>
                            </p:childTnLst>
                          </p:cTn>
                        </p:par>
                      </p:childTnLst>
                    </p:cTn>
                  </p:par>
                  <p:par>
                    <p:cTn id="32" fill="hold">
                      <p:stCondLst>
                        <p:cond delay="indefinite"/>
                      </p:stCondLst>
                      <p:childTnLst>
                        <p:par>
                          <p:cTn id="33" fill="hold">
                            <p:stCondLst>
                              <p:cond delay="0"/>
                            </p:stCondLst>
                            <p:childTnLst>
                              <p:par>
                                <p:cTn id="34" presetID="18" presetClass="emph" presetSubtype="0" fill="hold" grpId="0" nodeType="clickEffect">
                                  <p:stCondLst>
                                    <p:cond delay="0"/>
                                  </p:stCondLst>
                                  <p:iterate type="lt">
                                    <p:tmPct val="4000"/>
                                  </p:iterate>
                                  <p:childTnLst>
                                    <p:set>
                                      <p:cBhvr override="childStyle">
                                        <p:cTn id="35" dur="500" fill="hold"/>
                                        <p:tgtEl>
                                          <p:spTgt spid="3">
                                            <p:txEl>
                                              <p:pRg st="4" end="4"/>
                                            </p:txEl>
                                          </p:spTgt>
                                        </p:tgtEl>
                                        <p:attrNameLst>
                                          <p:attrName>style.textDecorationUnderline</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18" presetClass="emph" presetSubtype="0" fill="hold" grpId="0" nodeType="clickEffect">
                                  <p:stCondLst>
                                    <p:cond delay="0"/>
                                  </p:stCondLst>
                                  <p:iterate type="lt">
                                    <p:tmPct val="4000"/>
                                  </p:iterate>
                                  <p:childTnLst>
                                    <p:set>
                                      <p:cBhvr override="childStyle">
                                        <p:cTn id="39" dur="500" fill="hold"/>
                                        <p:tgtEl>
                                          <p:spTgt spid="3">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412776"/>
          </a:xfrm>
        </p:spPr>
        <p:style>
          <a:lnRef idx="3">
            <a:schemeClr val="lt1"/>
          </a:lnRef>
          <a:fillRef idx="1">
            <a:schemeClr val="accent6"/>
          </a:fillRef>
          <a:effectRef idx="1">
            <a:schemeClr val="accent6"/>
          </a:effectRef>
          <a:fontRef idx="minor">
            <a:schemeClr val="lt1"/>
          </a:fontRef>
        </p:style>
        <p:txBody>
          <a:bodyPr>
            <a:normAutofit fontScale="90000"/>
          </a:bodyPr>
          <a:lstStyle/>
          <a:p>
            <a:r>
              <a:rPr lang="ar-IQ" dirty="0" smtClean="0"/>
              <a:t>طبيعة العلاقة بين الموظف الدولي والمنظمة الدولية</a:t>
            </a:r>
            <a:endParaRPr lang="ar-IQ" dirty="0"/>
          </a:p>
        </p:txBody>
      </p:sp>
      <p:sp>
        <p:nvSpPr>
          <p:cNvPr id="3" name="عنصر نائب للمحتوى 2"/>
          <p:cNvSpPr>
            <a:spLocks noGrp="1"/>
          </p:cNvSpPr>
          <p:nvPr>
            <p:ph idx="1"/>
          </p:nvPr>
        </p:nvSpPr>
        <p:spPr>
          <a:xfrm>
            <a:off x="179512" y="1268760"/>
            <a:ext cx="8784976" cy="5400600"/>
          </a:xfrm>
        </p:spPr>
        <p:style>
          <a:lnRef idx="1">
            <a:schemeClr val="accent6"/>
          </a:lnRef>
          <a:fillRef idx="2">
            <a:schemeClr val="accent6"/>
          </a:fillRef>
          <a:effectRef idx="1">
            <a:schemeClr val="accent6"/>
          </a:effectRef>
          <a:fontRef idx="minor">
            <a:schemeClr val="dk1"/>
          </a:fontRef>
        </p:style>
        <p:txBody>
          <a:bodyPr>
            <a:normAutofit/>
          </a:bodyPr>
          <a:lstStyle/>
          <a:p>
            <a:r>
              <a:rPr lang="ar-IQ" dirty="0" smtClean="0"/>
              <a:t>المذهب الثالث</a:t>
            </a:r>
          </a:p>
          <a:p>
            <a:r>
              <a:rPr lang="ar-IQ" dirty="0" smtClean="0">
                <a:solidFill>
                  <a:srgbClr val="FF0000"/>
                </a:solidFill>
              </a:rPr>
              <a:t>النظرية المختلطة: </a:t>
            </a:r>
            <a:r>
              <a:rPr lang="ar-IQ" dirty="0" smtClean="0"/>
              <a:t>يعد الموظف قد قبل بمقتضى العقد الذي يبرمه مع المنظمة الدولية وضعاً معيناً وما يطرأ عليه من تغييرات محتملة بحيث يكون احترام الحقوق المكتسبة للموظف الدولي مرتبطاً بهذه المتغيرات  </a:t>
            </a:r>
          </a:p>
          <a:p>
            <a:r>
              <a:rPr lang="ar-IQ" dirty="0" smtClean="0">
                <a:solidFill>
                  <a:schemeClr val="accent2"/>
                </a:solidFill>
              </a:rPr>
              <a:t>وينطبق هذا المذهب مع ما ذهبت إليه م/ 1/12 من النظام القانوني لموظفي الأمم المتحدة</a:t>
            </a:r>
          </a:p>
          <a:p>
            <a:endParaRPr lang="ar-IQ" dirty="0" smtClean="0">
              <a:solidFill>
                <a:schemeClr val="accent2"/>
              </a:solidFill>
            </a:endParaRPr>
          </a:p>
        </p:txBody>
      </p:sp>
    </p:spTree>
    <p:extLst>
      <p:ext uri="{BB962C8B-B14F-4D97-AF65-F5344CB8AC3E}">
        <p14:creationId xmlns:p14="http://schemas.microsoft.com/office/powerpoint/2010/main" val="373234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1275</Words>
  <Application>Microsoft Office PowerPoint</Application>
  <PresentationFormat>عرض على الشاشة (3:4)‏</PresentationFormat>
  <Paragraphs>107</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كلية المنصور الجامعة / قسم القانون محاضرات في مادة المنظمات الدولية لطلبة المرحلة الرابعة قانون</vt:lpstr>
      <vt:lpstr>الفصل السابع/ الموظف الدولي</vt:lpstr>
      <vt:lpstr>الموظف الدولي</vt:lpstr>
      <vt:lpstr>الموظف الدولي</vt:lpstr>
      <vt:lpstr>خصائص الموظف الدولي</vt:lpstr>
      <vt:lpstr>خصائص الموظف الدولي</vt:lpstr>
      <vt:lpstr>ثانياً - تعيين الموظف الدولي</vt:lpstr>
      <vt:lpstr>ثالثاً- طبيعة العلاقة بين الموظف الدولي والمنظمة الدولية</vt:lpstr>
      <vt:lpstr>طبيعة العلاقة بين الموظف الدولي والمنظمة الدولية</vt:lpstr>
      <vt:lpstr>طبيعة العلاقة بين الموظف الدولي والمنظمة الدولية</vt:lpstr>
      <vt:lpstr>رابعاً – واجبات الموظف الدولي</vt:lpstr>
      <vt:lpstr>واجبات الموظف الدولي</vt:lpstr>
      <vt:lpstr>خامساً – حقوق الموظف الدولي</vt:lpstr>
      <vt:lpstr>تابع - حقوق الموظف الدولي</vt:lpstr>
      <vt:lpstr>سادساً- مزايا وحصانات الموظف الدولي</vt:lpstr>
      <vt:lpstr>مزايا وحصانات الموظف الدولي</vt:lpstr>
      <vt:lpstr>شروط طلب الدولة الى الموظف الدولي مغادرة اراضيها </vt:lpstr>
      <vt:lpstr>الحصانة والامتيازات</vt:lpstr>
      <vt:lpstr>المحاضرة القادمة </vt:lpstr>
    </vt:vector>
  </TitlesOfParts>
  <Company>Naim Al Hussaini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dc:title>
  <dc:creator>ALNIBRAS</dc:creator>
  <cp:lastModifiedBy>ALNIBRAS</cp:lastModifiedBy>
  <cp:revision>28</cp:revision>
  <dcterms:created xsi:type="dcterms:W3CDTF">2023-12-11T08:07:27Z</dcterms:created>
  <dcterms:modified xsi:type="dcterms:W3CDTF">2024-02-13T19:00:50Z</dcterms:modified>
</cp:coreProperties>
</file>