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296" y="-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21/08/1445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21/08/1445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21/08/1445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21/08/1445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21/08/1445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21/08/1445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628800"/>
            <a:ext cx="7772400" cy="1470025"/>
          </a:xfrm>
          <a:blipFill>
            <a:blip r:embed="rId2"/>
            <a:tile tx="0" ty="0" sx="100000" sy="100000" flip="none" algn="tl"/>
          </a:blipFill>
        </p:spPr>
        <p:txBody>
          <a:bodyPr/>
          <a:lstStyle/>
          <a:p>
            <a:r>
              <a:rPr lang="ar-IQ" dirty="0" smtClean="0"/>
              <a:t>الفصل الثامن</a:t>
            </a:r>
            <a:br>
              <a:rPr lang="ar-IQ" dirty="0" smtClean="0"/>
            </a:br>
            <a:r>
              <a:rPr lang="ar-IQ" dirty="0" smtClean="0"/>
              <a:t>حصانات وامتيازات المنظمات الدولية</a:t>
            </a:r>
            <a:endParaRPr lang="ar-IQ" dirty="0"/>
          </a:p>
        </p:txBody>
      </p:sp>
      <p:sp>
        <p:nvSpPr>
          <p:cNvPr id="3" name="عنوان فرعي 2"/>
          <p:cNvSpPr>
            <a:spLocks noGrp="1"/>
          </p:cNvSpPr>
          <p:nvPr>
            <p:ph type="subTitle" idx="1"/>
          </p:nvPr>
        </p:nvSpPr>
        <p:spPr>
          <a:xfrm>
            <a:off x="1371600" y="3429000"/>
            <a:ext cx="6400800" cy="2664296"/>
          </a:xfrm>
          <a:blipFill>
            <a:blip r:embed="rId3"/>
            <a:tile tx="0" ty="0" sx="100000" sy="100000" flip="none" algn="tl"/>
          </a:blipFill>
        </p:spPr>
        <p:txBody>
          <a:bodyPr>
            <a:normAutofit/>
          </a:bodyPr>
          <a:lstStyle/>
          <a:p>
            <a:r>
              <a:rPr lang="ar-IQ" dirty="0" smtClean="0">
                <a:solidFill>
                  <a:schemeClr val="tx1"/>
                </a:solidFill>
              </a:rPr>
              <a:t>د. عماد عبيد جاسم</a:t>
            </a:r>
          </a:p>
          <a:p>
            <a:r>
              <a:rPr lang="ar-IQ" dirty="0" smtClean="0">
                <a:solidFill>
                  <a:schemeClr val="tx1"/>
                </a:solidFill>
              </a:rPr>
              <a:t>مدرس مادة المنظمات الدولية</a:t>
            </a:r>
          </a:p>
          <a:p>
            <a:r>
              <a:rPr lang="ar-IQ" dirty="0" smtClean="0">
                <a:solidFill>
                  <a:schemeClr val="tx1"/>
                </a:solidFill>
              </a:rPr>
              <a:t>المرحلة الرابعة / قانون </a:t>
            </a:r>
          </a:p>
          <a:p>
            <a:r>
              <a:rPr lang="ar-IQ" dirty="0" smtClean="0">
                <a:solidFill>
                  <a:schemeClr val="tx1"/>
                </a:solidFill>
              </a:rPr>
              <a:t>كلية المنصور الجامعة</a:t>
            </a:r>
            <a:endParaRPr lang="ar-IQ" dirty="0">
              <a:solidFill>
                <a:schemeClr val="tx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5411" y="404664"/>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04664"/>
            <a:ext cx="15367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2607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الحصانات والامتيازات الخاصة بممثلي الدول الأعضاء في المنظمة الدولية</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ممثلو الدول الأعضاء في المنظمة الدولية هم:</a:t>
            </a:r>
          </a:p>
          <a:p>
            <a:pPr algn="justLow"/>
            <a:r>
              <a:rPr lang="ar-IQ" dirty="0" smtClean="0"/>
              <a:t>السياسيون ، والدبلوماسيون، والخبراء الفنيون الذين تختارهم حكوماتهم لتمثيلها في المنظمة الدولية، ويحضرون الاجتماعات ، وهم أشبه بالمبعوثين الدبلوماسيين فوق العادة ممن يأتون لمهمة خاصة ، ويتم منحهم الامتيازات والحصانات أثناء تأدية تلك المهمة وتنتهي بانتهائها. </a:t>
            </a:r>
            <a:endParaRPr lang="ar-IQ" dirty="0"/>
          </a:p>
        </p:txBody>
      </p:sp>
    </p:spTree>
    <p:extLst>
      <p:ext uri="{BB962C8B-B14F-4D97-AF65-F5344CB8AC3E}">
        <p14:creationId xmlns:p14="http://schemas.microsoft.com/office/powerpoint/2010/main" val="3995934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أهم الامتيازات والحصانات المقتبسة مما يتمتع به الدبلوماسي</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1- الحصانة الشخصية: فلا يجوز القبض عليهم أو حجزهم أو حجز أمتعتهم.</a:t>
            </a:r>
          </a:p>
          <a:p>
            <a:r>
              <a:rPr lang="ar-IQ" dirty="0" smtClean="0"/>
              <a:t>2- الحصانة القضائية: عدم خضوعهم للقضاء المحلي جنائياً كان أم مدنياً فيما يصدر عنهم من أعمال تتعلق بمهامهم الرسمية.</a:t>
            </a:r>
          </a:p>
          <a:p>
            <a:r>
              <a:rPr lang="ar-IQ" dirty="0" smtClean="0"/>
              <a:t>أما تصرفاتهم البعيدة عن مهامهم الرسمية والتي تصدر منهم باعتبارهم اشخاصاً عاديين كمشاجرة أو استدانة ، فإن ذلك يخضع لاختصاص القضاء المحلي.</a:t>
            </a:r>
            <a:endParaRPr lang="ar-IQ" dirty="0"/>
          </a:p>
        </p:txBody>
      </p:sp>
    </p:spTree>
    <p:extLst>
      <p:ext uri="{BB962C8B-B14F-4D97-AF65-F5344CB8AC3E}">
        <p14:creationId xmlns:p14="http://schemas.microsoft.com/office/powerpoint/2010/main" val="4286813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يتبع - أهم </a:t>
            </a:r>
            <a:r>
              <a:rPr lang="ar-IQ" dirty="0"/>
              <a:t>الامتيازات والحصانات المقتبسة مما يتمتع به الدبلوماسي</a:t>
            </a:r>
          </a:p>
        </p:txBody>
      </p:sp>
      <p:sp>
        <p:nvSpPr>
          <p:cNvPr id="3" name="عنصر نائب للمحتوى 2"/>
          <p:cNvSpPr>
            <a:spLocks noGrp="1"/>
          </p:cNvSpPr>
          <p:nvPr>
            <p:ph idx="1"/>
          </p:nvPr>
        </p:nvSpPr>
        <p:spPr>
          <a:xfrm>
            <a:off x="395536" y="1600200"/>
            <a:ext cx="8424936" cy="4525963"/>
          </a:xfrm>
          <a:blipFill>
            <a:blip r:embed="rId3"/>
            <a:tile tx="0" ty="0" sx="100000" sy="100000" flip="none" algn="tl"/>
          </a:blipFill>
        </p:spPr>
        <p:txBody>
          <a:bodyPr>
            <a:normAutofit lnSpcReduction="10000"/>
          </a:bodyPr>
          <a:lstStyle/>
          <a:p>
            <a:pPr algn="justLow"/>
            <a:r>
              <a:rPr lang="ar-IQ" dirty="0" smtClean="0"/>
              <a:t>3- الاعفاء من الضرائب المحلية: لا تعد المدة التي يقضيها ممثلو الدول الأعضاء في المنظمة الدولية ( مد اقامة) تفرض عليهم بسببها أي ضريبة وذلك أثناء قيامهم بأعمالهم الرسمية. 4- منح تسهيلات تتعلق بالنقد ، والقطع </a:t>
            </a:r>
            <a:r>
              <a:rPr lang="ar-IQ" dirty="0"/>
              <a:t>، واعفاء من قيود </a:t>
            </a:r>
            <a:r>
              <a:rPr lang="ar-IQ" dirty="0" smtClean="0"/>
              <a:t>الهجرة واجراءات القيد المفروضة على الأجانب.</a:t>
            </a:r>
          </a:p>
          <a:p>
            <a:pPr algn="justLow"/>
            <a:r>
              <a:rPr lang="ar-IQ" dirty="0" smtClean="0">
                <a:solidFill>
                  <a:srgbClr val="FF0000"/>
                </a:solidFill>
              </a:rPr>
              <a:t>ملاحظة: يتمتع ممثلو الدول الأعضاء بهذه الحصانات والامتيازات في مواجهة الدول الاعضاء التي يوجد فيها مقر المنظمة، ولكن لا يتمتعون بها في مواجهة دولهم التي يمكن أن تسألهم عن كل تصرف يصدر منهم بصفتهم الرسمية.</a:t>
            </a:r>
            <a:endParaRPr lang="ar-IQ" dirty="0">
              <a:solidFill>
                <a:srgbClr val="FF0000"/>
              </a:solidFill>
            </a:endParaRPr>
          </a:p>
          <a:p>
            <a:endParaRPr lang="ar-IQ" dirty="0"/>
          </a:p>
        </p:txBody>
      </p:sp>
    </p:spTree>
    <p:extLst>
      <p:ext uri="{BB962C8B-B14F-4D97-AF65-F5344CB8AC3E}">
        <p14:creationId xmlns:p14="http://schemas.microsoft.com/office/powerpoint/2010/main" val="3564335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حصانات وامتيازات المنظمات الدولية</a:t>
            </a:r>
            <a:br>
              <a:rPr lang="ar-IQ" dirty="0" smtClean="0"/>
            </a:br>
            <a:r>
              <a:rPr lang="ar-IQ" dirty="0" smtClean="0"/>
              <a:t>تقديم</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lstStyle/>
          <a:p>
            <a:endParaRPr lang="ar-IQ" dirty="0" smtClean="0"/>
          </a:p>
          <a:p>
            <a:r>
              <a:rPr lang="ar-IQ" dirty="0" smtClean="0"/>
              <a:t>تتمتع المنظمة الدولية بمجموعة من الحصانات والامتيازات اللازمة لتحقيق أهدافها والمحافظة على استقلالها ، وحسن أداء مهامها على الوجه الأمثل والتي تنص عليها مواثيق بعض المنظمات </a:t>
            </a:r>
            <a:endParaRPr lang="ar-IQ" dirty="0"/>
          </a:p>
        </p:txBody>
      </p:sp>
    </p:spTree>
    <p:extLst>
      <p:ext uri="{BB962C8B-B14F-4D97-AF65-F5344CB8AC3E}">
        <p14:creationId xmlns:p14="http://schemas.microsoft.com/office/powerpoint/2010/main" val="1087661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الحصانات والامتيازات التي نصت عليها المادة (105) من ميثاق الأمم المتحدة </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lstStyle/>
          <a:p>
            <a:pPr marL="0" indent="0">
              <a:buNone/>
            </a:pPr>
            <a:r>
              <a:rPr lang="ar-IQ" dirty="0"/>
              <a:t>1</a:t>
            </a:r>
            <a:r>
              <a:rPr lang="ar-IQ" dirty="0" smtClean="0"/>
              <a:t>- تتمتع الهيئة في أرض كل عضو من أعضائها بالمزايا والإعفاءات التي </a:t>
            </a:r>
            <a:r>
              <a:rPr lang="ar-IQ" dirty="0" err="1" smtClean="0"/>
              <a:t>يتطلبها</a:t>
            </a:r>
            <a:r>
              <a:rPr lang="ar-IQ" dirty="0" smtClean="0"/>
              <a:t> تحقيق مقاصدها.</a:t>
            </a:r>
          </a:p>
          <a:p>
            <a:pPr marL="0" indent="0">
              <a:buNone/>
            </a:pPr>
            <a:endParaRPr lang="ar-IQ" dirty="0" smtClean="0"/>
          </a:p>
          <a:p>
            <a:pPr marL="0" indent="0">
              <a:buNone/>
            </a:pPr>
            <a:r>
              <a:rPr lang="ar-IQ" dirty="0" smtClean="0"/>
              <a:t>2- يتمتع المندوبون عن أعضاء (الأمم المتحدة) و موظفو هذه الهيئة بالمزايا والإعفاءات التي </a:t>
            </a:r>
            <a:r>
              <a:rPr lang="ar-IQ" dirty="0" err="1" smtClean="0"/>
              <a:t>يتطلبها</a:t>
            </a:r>
            <a:r>
              <a:rPr lang="ar-IQ" dirty="0" smtClean="0"/>
              <a:t> استقلالهم في القيام بمهام وظائفهم المتصلة بالهيئة</a:t>
            </a:r>
          </a:p>
          <a:p>
            <a:endParaRPr lang="ar-IQ" dirty="0"/>
          </a:p>
        </p:txBody>
      </p:sp>
    </p:spTree>
    <p:extLst>
      <p:ext uri="{BB962C8B-B14F-4D97-AF65-F5344CB8AC3E}">
        <p14:creationId xmlns:p14="http://schemas.microsoft.com/office/powerpoint/2010/main" val="1265986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أمثلة المنظمات التي تنص مواثيقها على حصانات وامتيازات</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normAutofit fontScale="92500" lnSpcReduction="20000"/>
          </a:bodyPr>
          <a:lstStyle/>
          <a:p>
            <a:pPr marL="0" indent="0" algn="justLow">
              <a:buNone/>
            </a:pPr>
            <a:r>
              <a:rPr lang="ar-IQ" dirty="0"/>
              <a:t> </a:t>
            </a:r>
            <a:r>
              <a:rPr lang="ar-IQ" dirty="0" smtClean="0"/>
              <a:t>- اتفاقية مزايا وحصانات المنظمات الدولية المتخصصة الصادرة</a:t>
            </a:r>
          </a:p>
          <a:p>
            <a:pPr marL="0" indent="0" algn="justLow">
              <a:buNone/>
            </a:pPr>
            <a:r>
              <a:rPr lang="ar-IQ" dirty="0" smtClean="0"/>
              <a:t>     بقرار الجمعية العامة للأمم المتحدة في 21/ تشرين الثاني، </a:t>
            </a:r>
          </a:p>
          <a:p>
            <a:pPr marL="0" indent="0" algn="justLow">
              <a:buNone/>
            </a:pPr>
            <a:r>
              <a:rPr lang="ar-IQ" dirty="0"/>
              <a:t> </a:t>
            </a:r>
            <a:r>
              <a:rPr lang="ar-IQ" dirty="0" smtClean="0"/>
              <a:t>    نوفمبر 1947م.</a:t>
            </a:r>
          </a:p>
          <a:p>
            <a:pPr algn="justLow"/>
            <a:r>
              <a:rPr lang="ar-IQ" dirty="0" smtClean="0"/>
              <a:t>البروتوكول الملحق بالمعاهدة المنشئة للجماعة الاقتصادية الأوربية.</a:t>
            </a:r>
          </a:p>
          <a:p>
            <a:pPr algn="justLow"/>
            <a:r>
              <a:rPr lang="ar-IQ" dirty="0" smtClean="0"/>
              <a:t>اتفاقية حصانات وامتيازات الجامعة العربية الصادرة في 9/ نيسان/ أبريل 1935م.</a:t>
            </a:r>
          </a:p>
          <a:p>
            <a:pPr algn="justLow"/>
            <a:r>
              <a:rPr lang="ar-IQ" dirty="0" smtClean="0"/>
              <a:t>اتفاقية مزايا وحصانات منظمة الوحدة الأفريقية</a:t>
            </a:r>
          </a:p>
          <a:p>
            <a:pPr algn="justLow"/>
            <a:r>
              <a:rPr lang="ar-IQ" dirty="0" smtClean="0"/>
              <a:t>الاتفاقية العامة لحصانات ومزايا الأمم المتحدة الصادرة في 13 شباط/ فبراير 1946م.</a:t>
            </a:r>
            <a:endParaRPr lang="ar-IQ" dirty="0"/>
          </a:p>
        </p:txBody>
      </p:sp>
    </p:spTree>
    <p:extLst>
      <p:ext uri="{BB962C8B-B14F-4D97-AF65-F5344CB8AC3E}">
        <p14:creationId xmlns:p14="http://schemas.microsoft.com/office/powerpoint/2010/main" val="438673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a:t>ا</a:t>
            </a:r>
            <a:r>
              <a:rPr lang="ar-IQ" dirty="0" smtClean="0"/>
              <a:t>تفاقيات المقر الخاصة بالحصانات والامتيازات</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normAutofit lnSpcReduction="10000"/>
          </a:bodyPr>
          <a:lstStyle/>
          <a:p>
            <a:r>
              <a:rPr lang="ar-IQ" dirty="0" smtClean="0"/>
              <a:t>اتفاقية المقر المعقودة بين الأمم المتحدة والولايات المتحدة الامريكية في 31/ تشرين الأول / اكتوبر 1947م</a:t>
            </a:r>
          </a:p>
          <a:p>
            <a:r>
              <a:rPr lang="ar-IQ" dirty="0" smtClean="0"/>
              <a:t>اتفاقية المقر المعقودة بين جامعة الدول العربية ومصر في 10نيسان / أبريل1953 .</a:t>
            </a:r>
          </a:p>
          <a:p>
            <a:r>
              <a:rPr lang="ar-IQ" dirty="0" smtClean="0"/>
              <a:t>اتفاقية المقر المبرمة بين منظمة الوحدة الأفريقية وأثيوبيا في تموز/يوليو 1964م.</a:t>
            </a:r>
          </a:p>
          <a:p>
            <a:r>
              <a:rPr lang="ar-IQ" dirty="0"/>
              <a:t> اتفاقية المقر المعقودة بين الأمم </a:t>
            </a:r>
            <a:r>
              <a:rPr lang="ar-IQ" dirty="0" smtClean="0"/>
              <a:t>المتحدة والعراق في 27/تشرين الأول/ اكتوبر1976 بشأن مقر لجنة الأمم المتحدة الاقتصادية لغربي آسيا.</a:t>
            </a:r>
            <a:endParaRPr lang="ar-IQ" dirty="0"/>
          </a:p>
        </p:txBody>
      </p:sp>
    </p:spTree>
    <p:extLst>
      <p:ext uri="{BB962C8B-B14F-4D97-AF65-F5344CB8AC3E}">
        <p14:creationId xmlns:p14="http://schemas.microsoft.com/office/powerpoint/2010/main" val="9893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1143000"/>
          </a:xfrm>
          <a:blipFill>
            <a:blip r:embed="rId2"/>
            <a:tile tx="0" ty="0" sx="100000" sy="100000" flip="none" algn="tl"/>
          </a:blipFill>
        </p:spPr>
        <p:txBody>
          <a:bodyPr>
            <a:normAutofit fontScale="90000"/>
          </a:bodyPr>
          <a:lstStyle/>
          <a:p>
            <a:r>
              <a:rPr lang="ar-IQ" dirty="0" smtClean="0"/>
              <a:t>الأساس القانوني لامتيازات وحصانات المنظمات الدولية</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normAutofit fontScale="92500" lnSpcReduction="20000"/>
          </a:bodyPr>
          <a:lstStyle/>
          <a:p>
            <a:pPr algn="justLow"/>
            <a:r>
              <a:rPr lang="ar-IQ" dirty="0" smtClean="0"/>
              <a:t>الأساس لا يختلف عن امتيازات وحصانات الممثلين الدبلوماسيين الذي يتمثل بـ (مصلحة الوظيفة)</a:t>
            </a:r>
          </a:p>
          <a:p>
            <a:pPr algn="justLow"/>
            <a:r>
              <a:rPr lang="ar-IQ" b="1" dirty="0" smtClean="0"/>
              <a:t>وفي هذا الخصوص نشير إلى ما قرره معهد القانون الدولي في دورة فيينا عام 1924م:</a:t>
            </a:r>
          </a:p>
          <a:p>
            <a:pPr algn="justLow"/>
            <a:r>
              <a:rPr lang="ar-IQ" dirty="0" smtClean="0"/>
              <a:t>1- تهدف إلى تمكين العصبة من أن تباشر وضائف السلام والتعاون الدولي  المحددة بميثاقها باستقلال كامل.( مصلحة الوظيفة) (105) ميثاق.</a:t>
            </a:r>
          </a:p>
          <a:p>
            <a:pPr algn="justLow"/>
            <a:r>
              <a:rPr lang="ar-IQ" dirty="0" smtClean="0"/>
              <a:t>المعاملة بالمثل كما في امتيازات الموظفين الدوليين وحصانات ممثلي الدول الاعضاء ووفودها الدائمة والخبراء وهو قليل التطبيق ولكن يرجع إلى دولة المقر فهي قد تعترف بذلك للمنظمات الدولية وقد لا تحصل على وضع مماثل لها او لوفودها</a:t>
            </a:r>
            <a:endParaRPr lang="ar-IQ" dirty="0"/>
          </a:p>
        </p:txBody>
      </p:sp>
    </p:spTree>
    <p:extLst>
      <p:ext uri="{BB962C8B-B14F-4D97-AF65-F5344CB8AC3E}">
        <p14:creationId xmlns:p14="http://schemas.microsoft.com/office/powerpoint/2010/main" val="65370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انواع الحصانات والامتيازات الخاصة بالمنظمة الدولية</a:t>
            </a:r>
            <a:endParaRPr lang="ar-IQ" dirty="0"/>
          </a:p>
        </p:txBody>
      </p:sp>
      <p:sp>
        <p:nvSpPr>
          <p:cNvPr id="3" name="عنصر نائب للمحتوى 2"/>
          <p:cNvSpPr>
            <a:spLocks noGrp="1"/>
          </p:cNvSpPr>
          <p:nvPr>
            <p:ph idx="1"/>
          </p:nvPr>
        </p:nvSpPr>
        <p:spPr>
          <a:blipFill>
            <a:blip r:embed="rId3"/>
            <a:tile tx="0" ty="0" sx="100000" sy="100000" flip="none" algn="tl"/>
          </a:blipFill>
        </p:spPr>
        <p:txBody>
          <a:bodyPr>
            <a:normAutofit lnSpcReduction="10000"/>
          </a:bodyPr>
          <a:lstStyle/>
          <a:p>
            <a:pPr algn="justLow"/>
            <a:r>
              <a:rPr lang="ar-IQ" dirty="0" smtClean="0"/>
              <a:t>أولاً- حرمة مباني المنظمة الدولية : وهي قاعدة عامة تستفيد منها المنظمات الدولية كافة.</a:t>
            </a:r>
          </a:p>
          <a:p>
            <a:pPr algn="justLow"/>
            <a:r>
              <a:rPr lang="ar-IQ" dirty="0" smtClean="0"/>
              <a:t>ثانياً – المحفوظات والوثائق المملوكة للمنظمة الدولية أو للغير مادامت في حيازتها مصونة من الاستيلاء أو التفتيش من أي جهة </a:t>
            </a:r>
            <a:r>
              <a:rPr lang="ar-IQ" dirty="0" smtClean="0">
                <a:solidFill>
                  <a:srgbClr val="FF0000"/>
                </a:solidFill>
              </a:rPr>
              <a:t>سواء أكانت في مبنى المنظمة أو أي مكان آخر</a:t>
            </a:r>
            <a:r>
              <a:rPr lang="ar-IQ" dirty="0" smtClean="0"/>
              <a:t>.</a:t>
            </a:r>
          </a:p>
          <a:p>
            <a:pPr algn="justLow"/>
            <a:r>
              <a:rPr lang="ar-IQ" dirty="0" smtClean="0"/>
              <a:t>ثالثا – تتمتع المنظمة الدولية وأموالها وموجوداتها بحق الاعفاء القضائي بصفة مطلقة ما لم تقرر المنظمة صراحة التنازل عن هذا الحق ، </a:t>
            </a:r>
            <a:r>
              <a:rPr lang="ar-IQ" dirty="0" smtClean="0">
                <a:solidFill>
                  <a:srgbClr val="FF0000"/>
                </a:solidFill>
              </a:rPr>
              <a:t>وفق صلاحية الأمين العام للمنظمة أو من يقوم مقامه حصراً </a:t>
            </a:r>
            <a:r>
              <a:rPr lang="ar-IQ" dirty="0" smtClean="0"/>
              <a:t>.</a:t>
            </a:r>
            <a:endParaRPr lang="ar-IQ" dirty="0"/>
          </a:p>
        </p:txBody>
      </p:sp>
    </p:spTree>
    <p:extLst>
      <p:ext uri="{BB962C8B-B14F-4D97-AF65-F5344CB8AC3E}">
        <p14:creationId xmlns:p14="http://schemas.microsoft.com/office/powerpoint/2010/main" val="27924043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تابع / انواع </a:t>
            </a:r>
            <a:r>
              <a:rPr lang="ar-IQ" dirty="0"/>
              <a:t>الحصانات والامتيازات الخاصة بالمنظمة الدولية</a:t>
            </a:r>
          </a:p>
        </p:txBody>
      </p:sp>
      <p:sp>
        <p:nvSpPr>
          <p:cNvPr id="3" name="عنصر نائب للمحتوى 2"/>
          <p:cNvSpPr>
            <a:spLocks noGrp="1"/>
          </p:cNvSpPr>
          <p:nvPr>
            <p:ph idx="1"/>
          </p:nvPr>
        </p:nvSpPr>
        <p:spPr>
          <a:xfrm>
            <a:off x="457200" y="1600200"/>
            <a:ext cx="8229600" cy="5141168"/>
          </a:xfrm>
          <a:blipFill>
            <a:blip r:embed="rId3"/>
            <a:tile tx="0" ty="0" sx="100000" sy="100000" flip="none" algn="tl"/>
          </a:blipFill>
        </p:spPr>
        <p:txBody>
          <a:bodyPr>
            <a:normAutofit fontScale="92500" lnSpcReduction="20000"/>
          </a:bodyPr>
          <a:lstStyle/>
          <a:p>
            <a:r>
              <a:rPr lang="ar-IQ" dirty="0" smtClean="0">
                <a:solidFill>
                  <a:srgbClr val="FF0000"/>
                </a:solidFill>
              </a:rPr>
              <a:t>مع ملاحظة أن التنازل لا يمكن أن يشمل بأي حال من الأحوال الإجراءات التنفيذية </a:t>
            </a:r>
            <a:r>
              <a:rPr lang="ar-IQ" dirty="0" smtClean="0"/>
              <a:t>كخضوع أملاك المنظمة أينما كانت وأياً كان حائزها لإجراءات التفتيش والاستيلاء والمصادرة ونزع الملكية أو أي اجراء تنفيذي آخر (إداري أو قضائي أو تشريعي).</a:t>
            </a:r>
          </a:p>
          <a:p>
            <a:endParaRPr lang="ar-IQ" dirty="0" smtClean="0"/>
          </a:p>
          <a:p>
            <a:r>
              <a:rPr lang="ar-IQ" dirty="0" smtClean="0"/>
              <a:t>رابعاً – تتمتع أموال المنظمة الدولية ( منقولة أو غير منقولة) بالإعفاء من :</a:t>
            </a:r>
          </a:p>
          <a:p>
            <a:r>
              <a:rPr lang="ar-IQ" dirty="0" smtClean="0"/>
              <a:t>الضرائب المباشرة ( </a:t>
            </a:r>
            <a:r>
              <a:rPr lang="ar-IQ" dirty="0" smtClean="0">
                <a:solidFill>
                  <a:srgbClr val="FF0000"/>
                </a:solidFill>
              </a:rPr>
              <a:t>ماعدا ما يكون مفروضاً مقابل خدمات المرافق العامة أو ضريبة الانتاج أو البيع</a:t>
            </a:r>
            <a:r>
              <a:rPr lang="ar-IQ" dirty="0" smtClean="0"/>
              <a:t>).</a:t>
            </a:r>
          </a:p>
          <a:p>
            <a:r>
              <a:rPr lang="ar-IQ" dirty="0" smtClean="0"/>
              <a:t>الرسوم الجمركية ، وقيود حظر الاستيراد والتصدير أو الحد منها المتعلق بأعمالها حصرا </a:t>
            </a:r>
            <a:r>
              <a:rPr lang="ar-IQ" dirty="0" smtClean="0">
                <a:solidFill>
                  <a:srgbClr val="FF0000"/>
                </a:solidFill>
              </a:rPr>
              <a:t>( عدم جواز بيع المواد المستوردة المعفاة إلا باتفاق مع حكومة البلد</a:t>
            </a:r>
            <a:r>
              <a:rPr lang="ar-IQ" dirty="0" smtClean="0"/>
              <a:t>).</a:t>
            </a:r>
            <a:endParaRPr lang="ar-IQ" dirty="0"/>
          </a:p>
        </p:txBody>
      </p:sp>
    </p:spTree>
    <p:extLst>
      <p:ext uri="{BB962C8B-B14F-4D97-AF65-F5344CB8AC3E}">
        <p14:creationId xmlns:p14="http://schemas.microsoft.com/office/powerpoint/2010/main" val="212717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a:t>تابع / انواع الحصانات والامتيازات الخاصة بالمنظمة الدولية</a:t>
            </a:r>
          </a:p>
        </p:txBody>
      </p:sp>
      <p:sp>
        <p:nvSpPr>
          <p:cNvPr id="3" name="عنصر نائب للمحتوى 2"/>
          <p:cNvSpPr>
            <a:spLocks noGrp="1"/>
          </p:cNvSpPr>
          <p:nvPr>
            <p:ph idx="1"/>
          </p:nvPr>
        </p:nvSpPr>
        <p:spPr>
          <a:xfrm>
            <a:off x="457200" y="1484784"/>
            <a:ext cx="8229600" cy="5256584"/>
          </a:xfrm>
          <a:blipFill>
            <a:blip r:embed="rId3"/>
            <a:tile tx="0" ty="0" sx="100000" sy="100000" flip="none" algn="tl"/>
          </a:blipFill>
        </p:spPr>
        <p:txBody>
          <a:bodyPr>
            <a:normAutofit fontScale="92500" lnSpcReduction="20000"/>
          </a:bodyPr>
          <a:lstStyle/>
          <a:p>
            <a:r>
              <a:rPr lang="ar-IQ" dirty="0" smtClean="0"/>
              <a:t>خامساً – تعامل الرسائل الرسمية للمنظمة الدولية معاملة رسائل البعثات الدبلوماسية فيما يتعلق:</a:t>
            </a:r>
          </a:p>
          <a:p>
            <a:r>
              <a:rPr lang="ar-IQ" dirty="0" smtClean="0"/>
              <a:t>أ- الأولوية بالنسبة لغيرها.</a:t>
            </a:r>
          </a:p>
          <a:p>
            <a:r>
              <a:rPr lang="ar-IQ" dirty="0" smtClean="0"/>
              <a:t>ب – رسوم التخليص على البريد.</a:t>
            </a:r>
          </a:p>
          <a:p>
            <a:r>
              <a:rPr lang="ar-IQ" dirty="0"/>
              <a:t>ت</a:t>
            </a:r>
            <a:r>
              <a:rPr lang="ar-IQ" dirty="0" smtClean="0"/>
              <a:t> – عدم خضوعها لأي رقابة.</a:t>
            </a:r>
          </a:p>
          <a:p>
            <a:r>
              <a:rPr lang="ar-IQ" dirty="0" smtClean="0"/>
              <a:t>ث – يشمل ذلك المخابرات التلفونية والرسائل البرقية.</a:t>
            </a:r>
          </a:p>
          <a:p>
            <a:r>
              <a:rPr lang="ar-IQ" dirty="0" smtClean="0"/>
              <a:t>ج – استعمال الشفرة او عن طريق رسول خاص أو حقيبة مختومة</a:t>
            </a:r>
          </a:p>
          <a:p>
            <a:endParaRPr lang="ar-IQ" dirty="0" smtClean="0"/>
          </a:p>
          <a:p>
            <a:r>
              <a:rPr lang="ar-IQ" dirty="0" smtClean="0">
                <a:solidFill>
                  <a:srgbClr val="FF0000"/>
                </a:solidFill>
              </a:rPr>
              <a:t>(اذا حصل خلاف حول إي إجراء يكون الرجوع إلى العرف الدبلوماسي أو إلى أحكام المحاكم الخاصة بأموال البعثات الدبلوماسية) </a:t>
            </a:r>
          </a:p>
          <a:p>
            <a:endParaRPr lang="ar-IQ" dirty="0" smtClean="0"/>
          </a:p>
          <a:p>
            <a:endParaRPr lang="ar-IQ" dirty="0"/>
          </a:p>
        </p:txBody>
      </p:sp>
    </p:spTree>
    <p:extLst>
      <p:ext uri="{BB962C8B-B14F-4D97-AF65-F5344CB8AC3E}">
        <p14:creationId xmlns:p14="http://schemas.microsoft.com/office/powerpoint/2010/main" val="3409705369"/>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TotalTime>
  <Words>837</Words>
  <Application>Microsoft Office PowerPoint</Application>
  <PresentationFormat>عرض على الشاشة (3:4)‏</PresentationFormat>
  <Paragraphs>59</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سمة Office</vt:lpstr>
      <vt:lpstr>الفصل الثامن حصانات وامتيازات المنظمات الدولية</vt:lpstr>
      <vt:lpstr>حصانات وامتيازات المنظمات الدولية تقديم</vt:lpstr>
      <vt:lpstr>الحصانات والامتيازات التي نصت عليها المادة (105) من ميثاق الأمم المتحدة </vt:lpstr>
      <vt:lpstr>أمثلة المنظمات التي تنص مواثيقها على حصانات وامتيازات</vt:lpstr>
      <vt:lpstr>اتفاقيات المقر الخاصة بالحصانات والامتيازات</vt:lpstr>
      <vt:lpstr>الأساس القانوني لامتيازات وحصانات المنظمات الدولية</vt:lpstr>
      <vt:lpstr>انواع الحصانات والامتيازات الخاصة بالمنظمة الدولية</vt:lpstr>
      <vt:lpstr>تابع / انواع الحصانات والامتيازات الخاصة بالمنظمة الدولية</vt:lpstr>
      <vt:lpstr>تابع / انواع الحصانات والامتيازات الخاصة بالمنظمة الدولية</vt:lpstr>
      <vt:lpstr>الحصانات والامتيازات الخاصة بممثلي الدول الأعضاء في المنظمة الدولية</vt:lpstr>
      <vt:lpstr>أهم الامتيازات والحصانات المقتبسة مما يتمتع به الدبلوماسي</vt:lpstr>
      <vt:lpstr>يتبع - أهم الامتيازات والحصانات المقتبسة مما يتمتع به الدبلوماسي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الثامن حصانات وامتيازات المنظمات الدولية</dc:title>
  <dc:creator>ALNIBRAS</dc:creator>
  <cp:lastModifiedBy>ALNIBRAS</cp:lastModifiedBy>
  <cp:revision>28</cp:revision>
  <dcterms:created xsi:type="dcterms:W3CDTF">2024-01-27T12:18:19Z</dcterms:created>
  <dcterms:modified xsi:type="dcterms:W3CDTF">2024-03-01T19:45:52Z</dcterms:modified>
</cp:coreProperties>
</file>