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04/08/1445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04/08/1445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04/08/1445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385342"/>
            <a:ext cx="7772400" cy="2691730"/>
          </a:xfrm>
        </p:spPr>
        <p:style>
          <a:lnRef idx="3">
            <a:schemeClr val="lt1"/>
          </a:lnRef>
          <a:fillRef idx="1">
            <a:schemeClr val="accent3"/>
          </a:fillRef>
          <a:effectRef idx="1">
            <a:schemeClr val="accent3"/>
          </a:effectRef>
          <a:fontRef idx="minor">
            <a:schemeClr val="lt1"/>
          </a:fontRef>
        </p:style>
        <p:txBody>
          <a:bodyPr/>
          <a:lstStyle/>
          <a:p>
            <a:r>
              <a:rPr lang="ar-IQ" dirty="0" smtClean="0"/>
              <a:t>كلية المنصور الجامعة / قسم القانون محاضرات في مادة المنظمات الدولية</a:t>
            </a:r>
            <a:r>
              <a:rPr lang="ar-IQ" dirty="0"/>
              <a:t/>
            </a:r>
            <a:br>
              <a:rPr lang="ar-IQ" dirty="0"/>
            </a:br>
            <a:r>
              <a:rPr lang="ar-IQ" dirty="0" smtClean="0"/>
              <a:t>لطلبة المرحلة الرابعة قانون</a:t>
            </a:r>
            <a:endParaRPr lang="ar-IQ" dirty="0"/>
          </a:p>
        </p:txBody>
      </p:sp>
      <p:sp>
        <p:nvSpPr>
          <p:cNvPr id="3" name="عنوان فرعي 2"/>
          <p:cNvSpPr>
            <a:spLocks noGrp="1"/>
          </p:cNvSpPr>
          <p:nvPr>
            <p:ph type="subTitle" idx="1"/>
          </p:nvPr>
        </p:nvSpPr>
        <p:spPr>
          <a:xfrm>
            <a:off x="1371600" y="4772744"/>
            <a:ext cx="6400800" cy="1752600"/>
          </a:xfrm>
        </p:spPr>
        <p:style>
          <a:lnRef idx="1">
            <a:schemeClr val="accent3"/>
          </a:lnRef>
          <a:fillRef idx="2">
            <a:schemeClr val="accent3"/>
          </a:fillRef>
          <a:effectRef idx="1">
            <a:schemeClr val="accent3"/>
          </a:effectRef>
          <a:fontRef idx="minor">
            <a:schemeClr val="dk1"/>
          </a:fontRef>
        </p:style>
        <p:txBody>
          <a:bodyPr/>
          <a:lstStyle/>
          <a:p>
            <a:r>
              <a:rPr lang="ar-IQ" dirty="0" smtClean="0"/>
              <a:t>مدرس المادة</a:t>
            </a:r>
          </a:p>
          <a:p>
            <a:r>
              <a:rPr lang="ar-IQ" dirty="0" smtClean="0"/>
              <a:t>د . عماد عبيد جاسم</a:t>
            </a:r>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7379" y="44624"/>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2193"/>
            <a:ext cx="15367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2215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smtClean="0"/>
              <a:t>ثانيا- الطابع الوظيفي للشخصية القانونية المعترف بها للمنظمة الدولية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ان الشخصية القانونية الدولية للمنظمة الدولية ذات طبيعة خاصة فهي وظيفية محدودة المجال وتقتصر على مقدار الوظائف المناطة بالمنظمة تكتسب بموجبها الحقوق وتتحمل الالتزامات بالقدر اللازم لممارسة وظائفها بالشكل الذي ارادته الدول الاعضاء من وراء انشائها.</a:t>
            </a:r>
          </a:p>
          <a:p>
            <a:r>
              <a:rPr lang="ar-IQ" dirty="0" smtClean="0"/>
              <a:t>وهو ما يشابه الطابع الوظيفي للأشخاص الاعتبارية في القانون الداخلي المعروف اصطلاحا </a:t>
            </a:r>
            <a:r>
              <a:rPr lang="ar-IQ" dirty="0" smtClean="0"/>
              <a:t>بـ ( </a:t>
            </a:r>
            <a:r>
              <a:rPr lang="ar-IQ" dirty="0" smtClean="0"/>
              <a:t>مبدأ تخصص الأشخاص </a:t>
            </a:r>
            <a:r>
              <a:rPr lang="ar-IQ" dirty="0" smtClean="0"/>
              <a:t>الاعتبارية</a:t>
            </a:r>
            <a:endParaRPr lang="ar-IQ" dirty="0"/>
          </a:p>
        </p:txBody>
      </p:sp>
    </p:spTree>
    <p:extLst>
      <p:ext uri="{BB962C8B-B14F-4D97-AF65-F5344CB8AC3E}">
        <p14:creationId xmlns:p14="http://schemas.microsoft.com/office/powerpoint/2010/main" val="1863394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smtClean="0"/>
              <a:t>شروط أو مقومات الشخصية القانونية الدولية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1- الغاية: </a:t>
            </a:r>
          </a:p>
          <a:p>
            <a:r>
              <a:rPr lang="ar-IQ" dirty="0" smtClean="0"/>
              <a:t>وهو السبب الذي من اجله اسس الشخص المعنوي والغاية هي من تحدد نطاق اهليته واختصاصاته، وينص على ذلك صراحة في ميثاقها الذي يحدد اختصاصاتها واهدافها، فاذا ما خرجت عنه وارتكبت عملاً غير مشروع فإن الدول الاعضاء غير ملزمة باحترامه.</a:t>
            </a:r>
            <a:endParaRPr lang="ar-IQ" dirty="0"/>
          </a:p>
        </p:txBody>
      </p:sp>
    </p:spTree>
    <p:extLst>
      <p:ext uri="{BB962C8B-B14F-4D97-AF65-F5344CB8AC3E}">
        <p14:creationId xmlns:p14="http://schemas.microsoft.com/office/powerpoint/2010/main" val="3616061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شروط أو مقومات الشخصية القانونية الدولية</a:t>
            </a:r>
          </a:p>
        </p:txBody>
      </p:sp>
      <p:sp>
        <p:nvSpPr>
          <p:cNvPr id="3" name="عنصر نائب للمحتوى 2"/>
          <p:cNvSpPr>
            <a:spLocks noGrp="1"/>
          </p:cNvSpPr>
          <p:nvPr>
            <p:ph idx="1"/>
          </p:nvPr>
        </p:nvSpPr>
        <p:spPr>
          <a:xfrm>
            <a:off x="457200" y="1484784"/>
            <a:ext cx="8229600" cy="5373216"/>
          </a:xfrm>
        </p:spPr>
        <p:style>
          <a:lnRef idx="1">
            <a:schemeClr val="accent3"/>
          </a:lnRef>
          <a:fillRef idx="2">
            <a:schemeClr val="accent3"/>
          </a:fillRef>
          <a:effectRef idx="1">
            <a:schemeClr val="accent3"/>
          </a:effectRef>
          <a:fontRef idx="minor">
            <a:schemeClr val="dk1"/>
          </a:fontRef>
        </p:style>
        <p:txBody>
          <a:bodyPr>
            <a:noAutofit/>
          </a:bodyPr>
          <a:lstStyle/>
          <a:p>
            <a:r>
              <a:rPr lang="ar-IQ" sz="2400" dirty="0" smtClean="0"/>
              <a:t>2- الإرادة :</a:t>
            </a:r>
          </a:p>
          <a:p>
            <a:r>
              <a:rPr lang="ar-IQ" sz="2400" dirty="0" smtClean="0"/>
              <a:t>الوسيلة التي بها يتم  تحقيق الغاية التي من اجلها وجد الشخص المعنوي ويلزم ان تكون الارادة ذاتية وليست مجرد تعبير عن ارادة جماعية للأعضاء التي يتكون منها الشخص المعنوي وان تتمتع باستقلال تام في علاقاتها مع الدول الاعضاء</a:t>
            </a:r>
          </a:p>
          <a:p>
            <a:endParaRPr lang="ar-IQ" sz="2400" dirty="0" smtClean="0"/>
          </a:p>
          <a:p>
            <a:r>
              <a:rPr lang="ar-IQ" sz="2400" dirty="0" smtClean="0"/>
              <a:t>ولكن بعض الفقه ينتقد ذلك ولا يرضى ضرورة لتوفر الارادة المستقلة على اساس </a:t>
            </a:r>
          </a:p>
          <a:p>
            <a:r>
              <a:rPr lang="ar-IQ" sz="2400" dirty="0" smtClean="0">
                <a:solidFill>
                  <a:schemeClr val="accent2"/>
                </a:solidFill>
              </a:rPr>
              <a:t>ان الدول ناقصة السيادة </a:t>
            </a:r>
            <a:r>
              <a:rPr lang="ar-IQ" sz="2400" dirty="0" err="1" smtClean="0">
                <a:solidFill>
                  <a:schemeClr val="accent2"/>
                </a:solidFill>
              </a:rPr>
              <a:t>لاتفقد</a:t>
            </a:r>
            <a:r>
              <a:rPr lang="ar-IQ" sz="2400" dirty="0" smtClean="0">
                <a:solidFill>
                  <a:schemeClr val="accent2"/>
                </a:solidFill>
              </a:rPr>
              <a:t> شخصيتها</a:t>
            </a:r>
            <a:r>
              <a:rPr lang="ar-IQ" sz="2400" dirty="0" smtClean="0"/>
              <a:t> بفرض الحماية ،</a:t>
            </a:r>
          </a:p>
          <a:p>
            <a:pPr marL="0" indent="0">
              <a:buNone/>
            </a:pPr>
            <a:r>
              <a:rPr lang="ar-IQ" sz="2400" dirty="0"/>
              <a:t> </a:t>
            </a:r>
            <a:r>
              <a:rPr lang="ar-IQ" sz="2400" dirty="0" smtClean="0"/>
              <a:t>   </a:t>
            </a:r>
            <a:r>
              <a:rPr lang="ar-IQ" sz="2400" dirty="0" smtClean="0">
                <a:solidFill>
                  <a:schemeClr val="accent2"/>
                </a:solidFill>
              </a:rPr>
              <a:t>المنظمة </a:t>
            </a:r>
            <a:r>
              <a:rPr lang="ar-IQ" sz="2400" dirty="0" err="1" smtClean="0">
                <a:solidFill>
                  <a:schemeClr val="accent2"/>
                </a:solidFill>
              </a:rPr>
              <a:t>لاتتمتع</a:t>
            </a:r>
            <a:r>
              <a:rPr lang="ar-IQ" sz="2400" dirty="0" smtClean="0">
                <a:solidFill>
                  <a:schemeClr val="accent2"/>
                </a:solidFill>
              </a:rPr>
              <a:t> باستقلال مالي</a:t>
            </a:r>
          </a:p>
          <a:p>
            <a:r>
              <a:rPr lang="ar-IQ" sz="2400" dirty="0" smtClean="0">
                <a:solidFill>
                  <a:schemeClr val="accent2"/>
                </a:solidFill>
              </a:rPr>
              <a:t>وان الدول الاعضاء تستطيع الغائها</a:t>
            </a:r>
          </a:p>
          <a:p>
            <a:r>
              <a:rPr lang="ar-IQ" sz="2400" dirty="0" smtClean="0"/>
              <a:t>ومن جانب </a:t>
            </a:r>
            <a:r>
              <a:rPr lang="ar-IQ" sz="2400" dirty="0" err="1" smtClean="0"/>
              <a:t>آخريمكن</a:t>
            </a:r>
            <a:r>
              <a:rPr lang="ar-IQ" sz="2400" dirty="0" smtClean="0"/>
              <a:t> ربط الارادة بالمسؤولية عن اعمالها المخالفة للقانون</a:t>
            </a:r>
          </a:p>
          <a:p>
            <a:r>
              <a:rPr lang="ar-IQ" sz="2400" dirty="0" smtClean="0"/>
              <a:t>وتمثل الارادة قدرة الوحدة على مباشرة الحقوق والواجبات وتحقيق غاياتها والدفاع عنها</a:t>
            </a:r>
            <a:endParaRPr lang="ar-IQ" sz="2400" dirty="0"/>
          </a:p>
        </p:txBody>
      </p:sp>
    </p:spTree>
    <p:extLst>
      <p:ext uri="{BB962C8B-B14F-4D97-AF65-F5344CB8AC3E}">
        <p14:creationId xmlns:p14="http://schemas.microsoft.com/office/powerpoint/2010/main" val="2881441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شروط أو مقومات الشخصية القانونية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r>
              <a:rPr lang="ar-IQ" dirty="0" smtClean="0"/>
              <a:t>3- السلطات</a:t>
            </a:r>
          </a:p>
          <a:p>
            <a:r>
              <a:rPr lang="ar-IQ" dirty="0" smtClean="0"/>
              <a:t>للمنظمة الدولية سلطات تباشرها في مواجهة:</a:t>
            </a:r>
          </a:p>
          <a:p>
            <a:r>
              <a:rPr lang="ar-IQ" dirty="0" smtClean="0"/>
              <a:t>أ- الدول الأعضاء</a:t>
            </a:r>
          </a:p>
          <a:p>
            <a:r>
              <a:rPr lang="ar-IQ" dirty="0" smtClean="0"/>
              <a:t>ب- الدول غير الأعضاء في حدود معينة كما في سلطات هيئة الأمم المتحدة الخاص بالمحافظة على السلم والأمن الدوليين.</a:t>
            </a:r>
          </a:p>
          <a:p>
            <a:r>
              <a:rPr lang="ar-IQ" dirty="0" smtClean="0"/>
              <a:t>ج منظمات دولية أخرى كما في سلطة هيئة الامم المتحدة على المنظمات الاقليمية المنظمات المتخصصة.</a:t>
            </a:r>
          </a:p>
          <a:p>
            <a:r>
              <a:rPr lang="ar-IQ" dirty="0" smtClean="0"/>
              <a:t>د- موظفيها</a:t>
            </a:r>
          </a:p>
          <a:p>
            <a:r>
              <a:rPr lang="ar-IQ" dirty="0" smtClean="0"/>
              <a:t>استثناءً على الأفراد كما في منظمات الوحدة الاوربية وهي بهذا تقترب من الاتحاد الفيدرالي اكثر من كونها منظمة دولية.</a:t>
            </a:r>
            <a:endParaRPr lang="ar-IQ" dirty="0"/>
          </a:p>
        </p:txBody>
      </p:sp>
    </p:spTree>
    <p:extLst>
      <p:ext uri="{BB962C8B-B14F-4D97-AF65-F5344CB8AC3E}">
        <p14:creationId xmlns:p14="http://schemas.microsoft.com/office/powerpoint/2010/main" val="1632087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شروط أو مقومات الشخصية القانونية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4- التنظيم :</a:t>
            </a:r>
          </a:p>
          <a:p>
            <a:pPr marL="0" indent="0">
              <a:buNone/>
            </a:pPr>
            <a:r>
              <a:rPr lang="ar-IQ" dirty="0"/>
              <a:t> </a:t>
            </a:r>
            <a:r>
              <a:rPr lang="ar-IQ" dirty="0" smtClean="0"/>
              <a:t>تعد شرط اساسي لإمكان قيام الشخص المعنوي بتحقيق أهدافه لان هذه الاجهزة هي من تعبر عن ارادته وفق تخصص كل واحدة منها .</a:t>
            </a:r>
          </a:p>
          <a:p>
            <a:pPr marL="0" indent="0">
              <a:buNone/>
            </a:pPr>
            <a:r>
              <a:rPr lang="ar-IQ" dirty="0" smtClean="0"/>
              <a:t>كالجهاز العام والجهاز التنفيذي والجهاز الاداري</a:t>
            </a:r>
          </a:p>
          <a:p>
            <a:pPr marL="0" indent="0">
              <a:buNone/>
            </a:pPr>
            <a:r>
              <a:rPr lang="ar-IQ" dirty="0" smtClean="0"/>
              <a:t>وهو يشبه الى حد ما التقسيم التقليدي لسلطات الدولة الثلاث</a:t>
            </a:r>
          </a:p>
          <a:p>
            <a:pPr marL="0" indent="0">
              <a:buNone/>
            </a:pPr>
            <a:r>
              <a:rPr lang="ar-IQ" dirty="0" smtClean="0"/>
              <a:t>وهو من خلالها يدافع عن حقوقه</a:t>
            </a:r>
            <a:endParaRPr lang="ar-IQ" dirty="0"/>
          </a:p>
        </p:txBody>
      </p:sp>
    </p:spTree>
    <p:extLst>
      <p:ext uri="{BB962C8B-B14F-4D97-AF65-F5344CB8AC3E}">
        <p14:creationId xmlns:p14="http://schemas.microsoft.com/office/powerpoint/2010/main" val="1987297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شروط أو مقومات الشخصية القانونية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5-  الاشتراك في خلق قواعد القانون الدولي</a:t>
            </a:r>
          </a:p>
          <a:p>
            <a:r>
              <a:rPr lang="ar-IQ" dirty="0" smtClean="0"/>
              <a:t>اذا كان التشريع هو اهم مصادر القانون الداخلي وان السلطة التشريعية تعلو على بقية السلطات فانه يختلف تماما على الصعيد الدولي إذ تنعدم تلك السلطة حيث ان اشخاص القانون الدولي هم من يخلقون القواعد التي يتكون منها</a:t>
            </a:r>
            <a:endParaRPr lang="ar-IQ" dirty="0"/>
          </a:p>
        </p:txBody>
      </p:sp>
    </p:spTree>
    <p:extLst>
      <p:ext uri="{BB962C8B-B14F-4D97-AF65-F5344CB8AC3E}">
        <p14:creationId xmlns:p14="http://schemas.microsoft.com/office/powerpoint/2010/main" val="519041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smtClean="0"/>
              <a:t>رابعا- نتائج الاعتراف بالشخصية القانونية للمنظمة الدولية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1- الحق في التعاهد</a:t>
            </a:r>
          </a:p>
          <a:p>
            <a:r>
              <a:rPr lang="ar-IQ" dirty="0" smtClean="0"/>
              <a:t>يمثل حق المنظمات الدولية في ابرام المعاهدات مظهر لشخصيتها الدولية بل ان هذه الشخصية شرط ثبوت هذا الحق كما في منظمة الامم المتحدة التي يخولها الميثاق صراحة او ضمنا توقيع اتفاقات الوصل مع المنظمات المتخصصة واتفاقات المزايا والحصانات الخاصة بموظفيها والاتفاقات العسكرية الخاصة بحفظ الامن والسلم الدوليين</a:t>
            </a:r>
            <a:endParaRPr lang="ar-IQ" dirty="0"/>
          </a:p>
        </p:txBody>
      </p:sp>
    </p:spTree>
    <p:extLst>
      <p:ext uri="{BB962C8B-B14F-4D97-AF65-F5344CB8AC3E}">
        <p14:creationId xmlns:p14="http://schemas.microsoft.com/office/powerpoint/2010/main" val="1160672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رابعا- نتائج الاعتراف بالشخصية القانونية للمنظمة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ar-IQ" dirty="0" smtClean="0"/>
              <a:t>2- حق تقديم المطالبات الدولية</a:t>
            </a:r>
          </a:p>
          <a:p>
            <a:r>
              <a:rPr lang="ar-IQ" dirty="0" smtClean="0"/>
              <a:t>حق مقرر للمنظمات الدولية وفق فتوى محكمة العدل الدولية عندما قررت لها الشخصية القانونية التي تمكنها من الدفاع عن حقوقها وهي اهلية الرجوع الى الطرق العادية المعروفة لإعداد وتقديم الدعاوى وتسويتها </a:t>
            </a:r>
          </a:p>
          <a:p>
            <a:r>
              <a:rPr lang="ar-IQ" dirty="0" smtClean="0">
                <a:solidFill>
                  <a:schemeClr val="accent2"/>
                </a:solidFill>
              </a:rPr>
              <a:t>كالاحتجاج </a:t>
            </a:r>
          </a:p>
          <a:p>
            <a:r>
              <a:rPr lang="ar-IQ" dirty="0" smtClean="0">
                <a:solidFill>
                  <a:schemeClr val="accent2"/>
                </a:solidFill>
              </a:rPr>
              <a:t>وطلب التحقيق </a:t>
            </a:r>
          </a:p>
          <a:p>
            <a:r>
              <a:rPr lang="ar-IQ" dirty="0" smtClean="0">
                <a:solidFill>
                  <a:schemeClr val="accent2"/>
                </a:solidFill>
              </a:rPr>
              <a:t>والمفاوضات </a:t>
            </a:r>
          </a:p>
          <a:p>
            <a:r>
              <a:rPr lang="ar-IQ" dirty="0" smtClean="0">
                <a:solidFill>
                  <a:schemeClr val="accent2"/>
                </a:solidFill>
              </a:rPr>
              <a:t>وطلب عرض القضية على التحكيم</a:t>
            </a:r>
            <a:endParaRPr lang="ar-IQ" dirty="0">
              <a:solidFill>
                <a:schemeClr val="accent2"/>
              </a:solidFill>
            </a:endParaRPr>
          </a:p>
        </p:txBody>
      </p:sp>
    </p:spTree>
    <p:extLst>
      <p:ext uri="{BB962C8B-B14F-4D97-AF65-F5344CB8AC3E}">
        <p14:creationId xmlns:p14="http://schemas.microsoft.com/office/powerpoint/2010/main" val="812526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رابعا- نتائج الاعتراف بالشخصية القانونية للمنظمة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3- التمتع بالمزايا والحصانات</a:t>
            </a:r>
          </a:p>
          <a:p>
            <a:r>
              <a:rPr lang="ar-IQ" dirty="0" smtClean="0"/>
              <a:t>ان الوثائق المنشئة للمنظمة تتضمن نصوصا خاصة بمزايا وحصانات المنظمة وموظفيها كما في م/ 105/1من الميثاق ( تتمتع الهيئة في ارض كل عضو من اعضائها بالمزايا والاعفاءات التي </a:t>
            </a:r>
            <a:r>
              <a:rPr lang="ar-IQ" dirty="0" err="1" smtClean="0"/>
              <a:t>يتطلبها</a:t>
            </a:r>
            <a:r>
              <a:rPr lang="ar-IQ" dirty="0" smtClean="0"/>
              <a:t> تحقيق مقاصدها ) </a:t>
            </a:r>
          </a:p>
          <a:p>
            <a:r>
              <a:rPr lang="ar-IQ" dirty="0" smtClean="0"/>
              <a:t>فقد يرد نص في اتفاقية جماعية او اتفاقات خاصة او ثنائية</a:t>
            </a:r>
          </a:p>
          <a:p>
            <a:r>
              <a:rPr lang="ar-IQ" dirty="0" smtClean="0"/>
              <a:t>مثل اتفاقات المقر لبعض المنظمات التي تعقد مع الدول التي يقام على اراضيها مقر المنظمة او احد فروعها</a:t>
            </a:r>
            <a:endParaRPr lang="ar-IQ" dirty="0"/>
          </a:p>
        </p:txBody>
      </p:sp>
    </p:spTree>
    <p:extLst>
      <p:ext uri="{BB962C8B-B14F-4D97-AF65-F5344CB8AC3E}">
        <p14:creationId xmlns:p14="http://schemas.microsoft.com/office/powerpoint/2010/main" val="2347507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رابعا- نتائج الاعتراف بالشخصية القانونية للمنظمة الدولية</a:t>
            </a:r>
          </a:p>
        </p:txBody>
      </p:sp>
      <p:sp>
        <p:nvSpPr>
          <p:cNvPr id="3" name="عنصر نائب للمحتوى 2"/>
          <p:cNvSpPr>
            <a:spLocks noGrp="1"/>
          </p:cNvSpPr>
          <p:nvPr>
            <p:ph idx="1"/>
          </p:nvPr>
        </p:nvSpPr>
        <p:spPr>
          <a:xfrm>
            <a:off x="457200" y="1484784"/>
            <a:ext cx="8229600" cy="5373216"/>
          </a:xfrm>
        </p:spPr>
        <p:style>
          <a:lnRef idx="1">
            <a:schemeClr val="accent3"/>
          </a:lnRef>
          <a:fillRef idx="2">
            <a:schemeClr val="accent3"/>
          </a:fillRef>
          <a:effectRef idx="1">
            <a:schemeClr val="accent3"/>
          </a:effectRef>
          <a:fontRef idx="minor">
            <a:schemeClr val="dk1"/>
          </a:fontRef>
        </p:style>
        <p:txBody>
          <a:bodyPr>
            <a:noAutofit/>
          </a:bodyPr>
          <a:lstStyle/>
          <a:p>
            <a:r>
              <a:rPr lang="ar-IQ" sz="2400" dirty="0" smtClean="0"/>
              <a:t>س/ ما مدى التزام دولة معينة باحترام مزايا وحصانات المنظمة الدولية عندما لا تكون مقيدة باتفاق في هذا الشأن</a:t>
            </a:r>
          </a:p>
          <a:p>
            <a:r>
              <a:rPr lang="ar-IQ" sz="2400" dirty="0" smtClean="0"/>
              <a:t>ج/ يرى البعض ان الدولة تلتزم بكفالة المزايا والحصانات نظرا لأنها اصبحت قاعدة عرفية دولية</a:t>
            </a:r>
          </a:p>
          <a:p>
            <a:r>
              <a:rPr lang="ar-IQ" sz="2400" dirty="0" smtClean="0"/>
              <a:t>وعلى العموم فان قبول الدولة مباشرة المنظمة مهامها على اقليمها يضع على عاتق الدولة كفالتها </a:t>
            </a:r>
          </a:p>
          <a:p>
            <a:r>
              <a:rPr lang="ar-IQ" sz="2400" dirty="0" smtClean="0"/>
              <a:t>على الخصوص الدولة العضو في المنظمة تكون ملزمة في تيسير مهامها وممارسة وظائفها</a:t>
            </a:r>
          </a:p>
          <a:p>
            <a:r>
              <a:rPr lang="ar-IQ" sz="2400" dirty="0" smtClean="0"/>
              <a:t>حرمة مقارها وعدم التعرض لها</a:t>
            </a:r>
          </a:p>
          <a:p>
            <a:r>
              <a:rPr lang="ar-IQ" sz="2400" dirty="0" smtClean="0"/>
              <a:t>احترام وثائقها</a:t>
            </a:r>
          </a:p>
          <a:p>
            <a:r>
              <a:rPr lang="ar-IQ" sz="2400" dirty="0" smtClean="0"/>
              <a:t>اعفائها من الخضوع للقضاء</a:t>
            </a:r>
          </a:p>
          <a:p>
            <a:r>
              <a:rPr lang="ar-IQ" sz="2400" dirty="0" smtClean="0"/>
              <a:t>حرية الاتصالات</a:t>
            </a:r>
          </a:p>
          <a:p>
            <a:r>
              <a:rPr lang="ar-IQ" sz="2400" dirty="0" smtClean="0"/>
              <a:t>الاعفاءات المالية</a:t>
            </a:r>
            <a:endParaRPr lang="ar-IQ" sz="2400" dirty="0"/>
          </a:p>
        </p:txBody>
      </p:sp>
    </p:spTree>
    <p:extLst>
      <p:ext uri="{BB962C8B-B14F-4D97-AF65-F5344CB8AC3E}">
        <p14:creationId xmlns:p14="http://schemas.microsoft.com/office/powerpoint/2010/main" val="2379086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282154"/>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smtClean="0"/>
              <a:t>الفصل الثالث</a:t>
            </a:r>
            <a:br>
              <a:rPr lang="ar-IQ" dirty="0" smtClean="0"/>
            </a:br>
            <a:r>
              <a:rPr lang="ar-IQ" dirty="0" smtClean="0"/>
              <a:t>الشخصية القانونية للمنظمات الدولية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IQ" sz="2800" dirty="0" smtClean="0"/>
              <a:t>أولاً- المقصود بالشخصية القانونية الدولية ومدى تمتع المنظمة بها.</a:t>
            </a:r>
          </a:p>
          <a:p>
            <a:r>
              <a:rPr lang="ar-IQ" sz="2800" dirty="0" smtClean="0"/>
              <a:t>ينقسم الفقه إلى قسمين في تفسير معنى الشخصية القانونية:</a:t>
            </a:r>
          </a:p>
          <a:p>
            <a:r>
              <a:rPr lang="ar-IQ" sz="2800" dirty="0" smtClean="0"/>
              <a:t>(1) </a:t>
            </a:r>
            <a:r>
              <a:rPr lang="ar-IQ" dirty="0" smtClean="0">
                <a:solidFill>
                  <a:schemeClr val="accent2"/>
                </a:solidFill>
              </a:rPr>
              <a:t>هناك من يعرفها بأنها القدرة على كشف الحقوق والالتزام بالواجبات.</a:t>
            </a:r>
          </a:p>
          <a:p>
            <a:pPr marL="0" indent="0">
              <a:buNone/>
            </a:pPr>
            <a:r>
              <a:rPr lang="ar-IQ" sz="2400" dirty="0">
                <a:solidFill>
                  <a:schemeClr val="accent2"/>
                </a:solidFill>
              </a:rPr>
              <a:t> </a:t>
            </a:r>
            <a:r>
              <a:rPr lang="ar-IQ" dirty="0" smtClean="0">
                <a:solidFill>
                  <a:schemeClr val="accent1"/>
                </a:solidFill>
              </a:rPr>
              <a:t>وهي تعبير عن العلاقة التي تقوم بين وحدة معينة ونظام قانوني محدد، وتتمثل هذه العلاقة في إسناد هذا النظام مجموعة من الحقوق والالتزامات لهذه الوحدة، علماً أن لكل نظام قانوني أشخاصه الذين تخاطبهم قواعده بترتيب تلك الحقوق وفرض الالتزامات</a:t>
            </a:r>
            <a:endParaRPr lang="ar-IQ" dirty="0">
              <a:solidFill>
                <a:schemeClr val="accent1"/>
              </a:solidFill>
            </a:endParaRPr>
          </a:p>
        </p:txBody>
      </p:sp>
    </p:spTree>
    <p:extLst>
      <p:ext uri="{BB962C8B-B14F-4D97-AF65-F5344CB8AC3E}">
        <p14:creationId xmlns:p14="http://schemas.microsoft.com/office/powerpoint/2010/main" val="2248055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رابعا- نتائج الاعتراف بالشخصية القانونية للمنظمة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4- المسؤولية القانونية للمنظمات الدولية</a:t>
            </a:r>
          </a:p>
          <a:p>
            <a:r>
              <a:rPr lang="ar-IQ" dirty="0" smtClean="0"/>
              <a:t>وهي مسؤوليتها عن الأضرار التي تصيب الغير من جراء عملها غير المشروع والتعويض عنه طبقا للقانون الدولي واحكام المسؤولية الدولية ، فقد تلحق ضررا بمصالح اشخاص القانون الداخلي او الدولي </a:t>
            </a:r>
            <a:r>
              <a:rPr lang="ar-IQ" dirty="0" smtClean="0">
                <a:solidFill>
                  <a:schemeClr val="accent2"/>
                </a:solidFill>
              </a:rPr>
              <a:t>لأن من يملك سلطة التصرف يتحمل عبء المسؤولية</a:t>
            </a:r>
          </a:p>
          <a:p>
            <a:r>
              <a:rPr lang="ar-IQ" dirty="0" smtClean="0">
                <a:solidFill>
                  <a:schemeClr val="accent2"/>
                </a:solidFill>
              </a:rPr>
              <a:t>او مسؤوليتها عن ابرام العقود</a:t>
            </a:r>
            <a:endParaRPr lang="ar-IQ" dirty="0">
              <a:solidFill>
                <a:schemeClr val="accent2"/>
              </a:solidFill>
            </a:endParaRPr>
          </a:p>
        </p:txBody>
      </p:sp>
    </p:spTree>
    <p:extLst>
      <p:ext uri="{BB962C8B-B14F-4D97-AF65-F5344CB8AC3E}">
        <p14:creationId xmlns:p14="http://schemas.microsoft.com/office/powerpoint/2010/main" val="913239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المسؤولية القانونية للمنظمات الدولية</a:t>
            </a:r>
            <a:br>
              <a:rPr lang="ar-IQ" dirty="0"/>
            </a:b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r>
              <a:rPr lang="ar-IQ" dirty="0" smtClean="0"/>
              <a:t>1- مسؤولية المنظمة في مواجهة احدى الدول الاعضاء فيها</a:t>
            </a:r>
          </a:p>
          <a:p>
            <a:r>
              <a:rPr lang="ar-IQ" dirty="0" err="1" smtClean="0">
                <a:solidFill>
                  <a:schemeClr val="accent2"/>
                </a:solidFill>
              </a:rPr>
              <a:t>لاتكون</a:t>
            </a:r>
            <a:r>
              <a:rPr lang="ar-IQ" dirty="0" smtClean="0">
                <a:solidFill>
                  <a:schemeClr val="accent2"/>
                </a:solidFill>
              </a:rPr>
              <a:t> هناك مشكلة في تطبيق القانون حيث يطبق ميثاق المنظمة او نظامها الاساسي </a:t>
            </a:r>
          </a:p>
          <a:p>
            <a:r>
              <a:rPr lang="ar-IQ" dirty="0" smtClean="0"/>
              <a:t>2- مسؤولية الدولة في مواجهة دولة غير عضو فيها</a:t>
            </a:r>
          </a:p>
          <a:p>
            <a:r>
              <a:rPr lang="ar-IQ" dirty="0" smtClean="0">
                <a:solidFill>
                  <a:schemeClr val="accent2"/>
                </a:solidFill>
              </a:rPr>
              <a:t>المنظمة تستطيع ابرام عقد او اتفاق مع دولة غير عضو حول تحمل المسؤولية عندما يقام مقرا للمنظمة على اقليم دولة غير عضو</a:t>
            </a:r>
          </a:p>
          <a:p>
            <a:r>
              <a:rPr lang="ar-IQ" dirty="0" smtClean="0"/>
              <a:t>3- مسؤولية المنظمة في مواجهة اشخاص القانون الداخلي</a:t>
            </a:r>
          </a:p>
          <a:p>
            <a:r>
              <a:rPr lang="ar-IQ" dirty="0" smtClean="0">
                <a:solidFill>
                  <a:schemeClr val="accent2"/>
                </a:solidFill>
              </a:rPr>
              <a:t>تسأل المنظمة عن اعمالها غير المشروعة التي ترتكبها ضد اشخاص القانون الداخلي من افراد او اشخاص معنوية كما في ابرام العقود او حوادث المركبات</a:t>
            </a:r>
          </a:p>
        </p:txBody>
      </p:sp>
    </p:spTree>
    <p:extLst>
      <p:ext uri="{BB962C8B-B14F-4D97-AF65-F5344CB8AC3E}">
        <p14:creationId xmlns:p14="http://schemas.microsoft.com/office/powerpoint/2010/main" val="3194417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المسؤولية القانونية للمنظمات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a:bodyPr>
          <a:lstStyle/>
          <a:p>
            <a:r>
              <a:rPr lang="ar-IQ" dirty="0"/>
              <a:t>4- المسؤولية المشتركة للمنظمة واحدى </a:t>
            </a:r>
            <a:r>
              <a:rPr lang="ar-IQ" dirty="0" smtClean="0"/>
              <a:t>الدول</a:t>
            </a:r>
          </a:p>
          <a:p>
            <a:r>
              <a:rPr lang="ar-IQ" dirty="0" smtClean="0"/>
              <a:t>وجود اوضاع يكون فيها الضرر الواحد منسوبا الى كل من المنظمة الدولية واحدى الدول الاخرى الاعضاء فيها او ليست عضوا فيها لكن تربطها معها رابطة مقر او الدولة التي وقع عليها العمل غير المشروع ويتعدد المسؤول عن الفعل الواحد</a:t>
            </a:r>
          </a:p>
          <a:p>
            <a:r>
              <a:rPr lang="ar-IQ" dirty="0" smtClean="0"/>
              <a:t>كما في تدخل الامم المتحدة في الكونجو والخلاصة تبقى الدولة مسؤولة عن اعمال قواتها المسلحة بالقدر التي تبقى فيه </a:t>
            </a:r>
            <a:r>
              <a:rPr lang="ar-IQ" dirty="0" err="1" smtClean="0"/>
              <a:t>محتفظه</a:t>
            </a:r>
            <a:r>
              <a:rPr lang="ar-IQ" dirty="0" smtClean="0"/>
              <a:t> بقيادة هذه القوات والرقابة عليها حتى ولو وضعت تحت تصرف دولة صديقة او حليفة</a:t>
            </a:r>
            <a:endParaRPr lang="ar-IQ" dirty="0"/>
          </a:p>
          <a:p>
            <a:endParaRPr lang="ar-IQ" dirty="0"/>
          </a:p>
          <a:p>
            <a:endParaRPr lang="ar-IQ" dirty="0"/>
          </a:p>
        </p:txBody>
      </p:sp>
    </p:spTree>
    <p:extLst>
      <p:ext uri="{BB962C8B-B14F-4D97-AF65-F5344CB8AC3E}">
        <p14:creationId xmlns:p14="http://schemas.microsoft.com/office/powerpoint/2010/main" val="2478748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a:t>المسؤولية القانونية للمنظمات الدولية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a:t>5- نسبة العمل غير المشروع للمنظمة</a:t>
            </a:r>
          </a:p>
          <a:p>
            <a:r>
              <a:rPr lang="ar-IQ" dirty="0" smtClean="0"/>
              <a:t>ان يكون العمل غير المشروع طبقا للقانون الدولي الذي يؤسس عليه طلب التعويض منسوبا للمنظمة الدولية</a:t>
            </a:r>
          </a:p>
          <a:p>
            <a:r>
              <a:rPr lang="ar-IQ" dirty="0" smtClean="0"/>
              <a:t>ومن المؤكد ان المنظمة الدولية تسأل عن الاخلال بالقانون الدولي الذي يقع من جانب اجهزتها</a:t>
            </a:r>
          </a:p>
          <a:p>
            <a:r>
              <a:rPr lang="ar-IQ" dirty="0" err="1" smtClean="0"/>
              <a:t>ولاتسأل</a:t>
            </a:r>
            <a:r>
              <a:rPr lang="ar-IQ" dirty="0" smtClean="0"/>
              <a:t> المنظمة عن تصرفات الاشخاص الذين يخضعون لسلطة الاشخاص الاخرى للقانون الدولي</a:t>
            </a:r>
          </a:p>
          <a:p>
            <a:r>
              <a:rPr lang="ar-IQ" dirty="0" err="1" smtClean="0"/>
              <a:t>ولاتسأل</a:t>
            </a:r>
            <a:r>
              <a:rPr lang="ar-IQ" dirty="0" smtClean="0"/>
              <a:t> عن الاعمال الذي تقوم بها الدول الاعضاء</a:t>
            </a:r>
            <a:endParaRPr lang="ar-IQ" dirty="0"/>
          </a:p>
        </p:txBody>
      </p:sp>
    </p:spTree>
    <p:extLst>
      <p:ext uri="{BB962C8B-B14F-4D97-AF65-F5344CB8AC3E}">
        <p14:creationId xmlns:p14="http://schemas.microsoft.com/office/powerpoint/2010/main" val="2998755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smtClean="0"/>
              <a:t>الاتجاه الآخر لتعريف الشخصية القانونية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ويضيف </a:t>
            </a:r>
            <a:r>
              <a:rPr lang="ar-IQ" dirty="0"/>
              <a:t>ا</a:t>
            </a:r>
            <a:r>
              <a:rPr lang="ar-IQ" dirty="0" smtClean="0"/>
              <a:t>تجاه آخر إلى التعريف السابق وصفاً آخراً وهو: الأهلية القانونية و القدرة على إنشاء القواعد الدولية بالتراضي مع غيرها من الوحدات القانونية المماثلة.</a:t>
            </a:r>
          </a:p>
          <a:p>
            <a:r>
              <a:rPr lang="ar-IQ" sz="2800" dirty="0" smtClean="0">
                <a:solidFill>
                  <a:schemeClr val="accent2"/>
                </a:solidFill>
              </a:rPr>
              <a:t>وبناء عليه يمكن تعريف الشخصية القانونية الدولية على إنها:</a:t>
            </a:r>
          </a:p>
          <a:p>
            <a:pPr marL="0" indent="0">
              <a:buNone/>
            </a:pPr>
            <a:r>
              <a:rPr lang="ar-IQ" dirty="0" smtClean="0">
                <a:solidFill>
                  <a:schemeClr val="accent1"/>
                </a:solidFill>
              </a:rPr>
              <a:t>الأهلية لاكتساب الحقوق وتحمل الالتزامات والقيام بالتصرفات القانونية ورفع الدعاوى أمام القضاء</a:t>
            </a:r>
            <a:endParaRPr lang="ar-IQ" dirty="0">
              <a:solidFill>
                <a:schemeClr val="accent1"/>
              </a:solidFill>
            </a:endParaRPr>
          </a:p>
        </p:txBody>
      </p:sp>
    </p:spTree>
    <p:extLst>
      <p:ext uri="{BB962C8B-B14F-4D97-AF65-F5344CB8AC3E}">
        <p14:creationId xmlns:p14="http://schemas.microsoft.com/office/powerpoint/2010/main" val="3347238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smtClean="0"/>
              <a:t>معايير اكتساب المنظمة الدولية للشخصية القانونية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ar-IQ" dirty="0" smtClean="0"/>
              <a:t>من المعروف أن كل نظام قانوني يتكون من مجموعة من القواعد القانونية الذي تخاطب أشخاص ذلك النظام.</a:t>
            </a:r>
          </a:p>
          <a:p>
            <a:r>
              <a:rPr lang="ar-IQ" sz="2800" dirty="0" smtClean="0">
                <a:solidFill>
                  <a:schemeClr val="accent2"/>
                </a:solidFill>
              </a:rPr>
              <a:t>الفقه التقليدي </a:t>
            </a:r>
            <a:r>
              <a:rPr lang="ar-IQ" sz="2800" dirty="0" smtClean="0"/>
              <a:t>لم يعترف للمنظمات الدولية بالشخصية القانونية حتى مطلع القرن العشرين وذهب إلى </a:t>
            </a:r>
            <a:r>
              <a:rPr lang="ar-IQ" sz="2800" dirty="0"/>
              <a:t>ا</a:t>
            </a:r>
            <a:r>
              <a:rPr lang="ar-IQ" sz="2800" dirty="0" smtClean="0"/>
              <a:t>عتبار الدولة هي الشخص القانوني الوحيد.</a:t>
            </a:r>
          </a:p>
          <a:p>
            <a:r>
              <a:rPr lang="ar-IQ" sz="2800" dirty="0" smtClean="0"/>
              <a:t>الاتجاه الحديث للفقه وفي مستهل القرن العشرين ابتداءً من عام 1945مابين الحربين العالميتين انحسر الاتجاه السابق واخذ بتطورات المجتمع الدولي وازدهار المنظمات الدولية فأخذ ينظر إلى الدول أولاً ثم إلى ما عداها وهي المنظمات الدولية.</a:t>
            </a:r>
          </a:p>
          <a:p>
            <a:endParaRPr lang="ar-IQ" sz="2800" dirty="0"/>
          </a:p>
        </p:txBody>
      </p:sp>
    </p:spTree>
    <p:extLst>
      <p:ext uri="{BB962C8B-B14F-4D97-AF65-F5344CB8AC3E}">
        <p14:creationId xmlns:p14="http://schemas.microsoft.com/office/powerpoint/2010/main" val="2686114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معايير اكتساب المنظمة الدولية للشخصية القانونية</a:t>
            </a:r>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IQ" dirty="0">
                <a:solidFill>
                  <a:schemeClr val="accent2"/>
                </a:solidFill>
              </a:rPr>
              <a:t>المعيار الشكلي</a:t>
            </a:r>
          </a:p>
          <a:p>
            <a:r>
              <a:rPr lang="ar-IQ" dirty="0"/>
              <a:t>  </a:t>
            </a:r>
            <a:r>
              <a:rPr lang="ar-IQ" sz="2800" dirty="0"/>
              <a:t>وجود نص صريح في المعاهدات المنشئة للمنظمات الدولية يفيد  بتمتعها بالشخصية القانونية الدولية</a:t>
            </a:r>
          </a:p>
          <a:p>
            <a:r>
              <a:rPr lang="ar-IQ" sz="2800" dirty="0" smtClean="0"/>
              <a:t>اعتبر بعض الفقه أن ما ذكر آنفاً لا يكفي لإضفاء أو خلع الشخصية القانونية على المنظمة الدولية.</a:t>
            </a:r>
          </a:p>
          <a:p>
            <a:r>
              <a:rPr lang="ar-IQ" dirty="0" smtClean="0">
                <a:solidFill>
                  <a:schemeClr val="accent2"/>
                </a:solidFill>
              </a:rPr>
              <a:t>المعيار الموضوعي</a:t>
            </a:r>
          </a:p>
          <a:p>
            <a:r>
              <a:rPr lang="ar-IQ" dirty="0" smtClean="0">
                <a:solidFill>
                  <a:schemeClr val="accent2"/>
                </a:solidFill>
              </a:rPr>
              <a:t>وهو الرجوع إلى طبيعة التصرفات التي تقوم بها المنظمة والآثار الناجمة عنها كدليل لتمتع المنظمة بالشخصية القانونية من عدمها.</a:t>
            </a:r>
            <a:endParaRPr lang="ar-IQ" dirty="0">
              <a:solidFill>
                <a:schemeClr val="accent2"/>
              </a:solidFill>
            </a:endParaRPr>
          </a:p>
        </p:txBody>
      </p:sp>
    </p:spTree>
    <p:extLst>
      <p:ext uri="{BB962C8B-B14F-4D97-AF65-F5344CB8AC3E}">
        <p14:creationId xmlns:p14="http://schemas.microsoft.com/office/powerpoint/2010/main" val="4089882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smtClean="0"/>
              <a:t>س/ لماذا تردد الفقه القانوني الدولي في إقرار الشخصية القانونية ؟</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ar-IQ" dirty="0" smtClean="0"/>
              <a:t>ج/ يعد الفقه التقليدي أن المنظمات الدولية ماهي إلا نوع من العلاقات القانونية وليست أشخاصاً قانونية، وإن الشخصية القانونية الدولية يجب أن لا يعترف بها إلا لمن يملك السيادة، ولا يملك السيادة إلا الدول، وأن وجود المنظمة وما يترتب عليه من حقوق ما هو إلا ثمرة الارادة الجماعية للدول المنشئة لها بموجب ميثاقها ودستورها.</a:t>
            </a:r>
          </a:p>
          <a:p>
            <a:pPr marL="0" indent="0">
              <a:buNone/>
            </a:pPr>
            <a:endParaRPr lang="ar-IQ" dirty="0" smtClean="0"/>
          </a:p>
          <a:p>
            <a:pPr marL="0" indent="0">
              <a:buNone/>
            </a:pPr>
            <a:endParaRPr lang="ar-IQ" dirty="0"/>
          </a:p>
        </p:txBody>
      </p:sp>
    </p:spTree>
    <p:extLst>
      <p:ext uri="{BB962C8B-B14F-4D97-AF65-F5344CB8AC3E}">
        <p14:creationId xmlns:p14="http://schemas.microsoft.com/office/powerpoint/2010/main" val="178542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smtClean="0"/>
              <a:t>انتقاد فكرة علاقة الشخصية القانونية بالسيادة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r>
              <a:rPr lang="ar-IQ" dirty="0" smtClean="0"/>
              <a:t>1- ليس بالضرورة أن يكون أشخاص النظام القانوني متساوين فيما يترتب على الاعتراف بشخصيتهم من حقوق من الناحية الفعلية، وهو خلط بين مفهوم الاهلية ومفهوم الشخصية .</a:t>
            </a:r>
          </a:p>
          <a:p>
            <a:r>
              <a:rPr lang="ar-IQ" dirty="0" smtClean="0"/>
              <a:t>2- الدول ناقصة الأهلية (الواقعة تحت الانتداب أو الوصاية ) لا تتمتع بأهلية كاملة، ولكن لا يحول دون اعتبارها من أشخاص القانون الدولي العام. لان القانون الدولي يعني بها مباشرة عنايته بالدول كاملة السيادة.</a:t>
            </a:r>
          </a:p>
          <a:p>
            <a:r>
              <a:rPr lang="ar-IQ" dirty="0" smtClean="0"/>
              <a:t>3- تقوم المنظمات في الوقت الحاضر بنشاط كبير وفعال في الحياة الدولية</a:t>
            </a:r>
          </a:p>
          <a:p>
            <a:r>
              <a:rPr lang="ar-IQ" dirty="0" smtClean="0"/>
              <a:t>4- القول بعدم امتلاك المنظمات للشخصية القانونية يؤدي الى تأخر نمو القانون الدولي وعدم خروجه من اطار العلاقات الدبلوماسية إلى اطار التعاون الاوسع بين الدول في مختلف المجالات. </a:t>
            </a:r>
          </a:p>
          <a:p>
            <a:endParaRPr lang="ar-IQ" dirty="0"/>
          </a:p>
        </p:txBody>
      </p:sp>
    </p:spTree>
    <p:extLst>
      <p:ext uri="{BB962C8B-B14F-4D97-AF65-F5344CB8AC3E}">
        <p14:creationId xmlns:p14="http://schemas.microsoft.com/office/powerpoint/2010/main" val="3363169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dirty="0"/>
              <a:t>(فتوى محكمة العدل </a:t>
            </a:r>
            <a:r>
              <a:rPr lang="ar-IQ" dirty="0" smtClean="0"/>
              <a:t>الدولية بشأن اقرار الشخصية القانونية لمنظمة الامم المتحدة)</a:t>
            </a:r>
            <a:endParaRPr lang="ar-IQ"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r>
              <a:rPr lang="ar-IQ" dirty="0"/>
              <a:t>عام 1949 </a:t>
            </a:r>
            <a:r>
              <a:rPr lang="ar-IQ" dirty="0" smtClean="0"/>
              <a:t>أفتت المحكمة في </a:t>
            </a:r>
            <a:r>
              <a:rPr lang="ar-IQ" dirty="0"/>
              <a:t>مسالة التعويض عن الاضرار الناجمة </a:t>
            </a:r>
            <a:r>
              <a:rPr lang="ar-IQ" dirty="0" smtClean="0"/>
              <a:t>جراء الخدمة في الأمم المتحدة أثر اغتيال (الكونت </a:t>
            </a:r>
            <a:r>
              <a:rPr lang="ar-IQ" dirty="0" err="1" smtClean="0"/>
              <a:t>برنادوت</a:t>
            </a:r>
            <a:r>
              <a:rPr lang="ar-IQ" dirty="0" smtClean="0"/>
              <a:t>) وسيط الامم المتحدة في فلسطين عام 1948</a:t>
            </a:r>
          </a:p>
          <a:p>
            <a:r>
              <a:rPr lang="ar-IQ" dirty="0" smtClean="0"/>
              <a:t>وكانت فتواها إلى (</a:t>
            </a:r>
            <a:r>
              <a:rPr lang="ar-IQ" dirty="0" smtClean="0">
                <a:solidFill>
                  <a:schemeClr val="accent2"/>
                </a:solidFill>
              </a:rPr>
              <a:t>أن شخصية المنظمة الدولية هي شخصية موضوعية وحجة على الدول الأعضاء وغير الاعضاء على حد سواء</a:t>
            </a:r>
            <a:r>
              <a:rPr lang="ar-IQ" dirty="0" smtClean="0"/>
              <a:t>)</a:t>
            </a:r>
          </a:p>
          <a:p>
            <a:r>
              <a:rPr lang="ar-IQ" dirty="0" smtClean="0"/>
              <a:t>واكدت المحكمة ان تمتع الامم المتحدة بالشخصية الدولية أمر لا غنى عنه لتحقيق أهداف الميثاق ومبادئه وان واجبات المنظمة وحقوقها لا يمكن أن تفسر إلا بمقتضى تمتعها بقسط كبير من الشخصية الدولية.</a:t>
            </a:r>
          </a:p>
          <a:p>
            <a:r>
              <a:rPr lang="ar-IQ" dirty="0" smtClean="0">
                <a:solidFill>
                  <a:schemeClr val="accent2"/>
                </a:solidFill>
              </a:rPr>
              <a:t>كما اكدت عدم مساواة الدول مع المنظمات في السيادة والتمتع بالحقوق والالتزامات</a:t>
            </a:r>
            <a:r>
              <a:rPr lang="ar-IQ" dirty="0" smtClean="0"/>
              <a:t>.</a:t>
            </a:r>
            <a:endParaRPr lang="ar-IQ" dirty="0"/>
          </a:p>
        </p:txBody>
      </p:sp>
    </p:spTree>
    <p:extLst>
      <p:ext uri="{BB962C8B-B14F-4D97-AF65-F5344CB8AC3E}">
        <p14:creationId xmlns:p14="http://schemas.microsoft.com/office/powerpoint/2010/main" val="2474677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354162"/>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ar-IQ" sz="3600" dirty="0" smtClean="0"/>
              <a:t/>
            </a:r>
            <a:br>
              <a:rPr lang="ar-IQ" sz="3600" dirty="0" smtClean="0"/>
            </a:br>
            <a:r>
              <a:rPr lang="ar-IQ" sz="3600" dirty="0" smtClean="0"/>
              <a:t>س/هل ان الاعتراف بالشخصية القانونية للمنظمة الدولية قاصراً على الدول الاعضاء فيها أم يتعداه إلى </a:t>
            </a:r>
            <a:r>
              <a:rPr lang="ar-IQ" sz="3600" dirty="0" err="1" smtClean="0"/>
              <a:t>إلى</a:t>
            </a:r>
            <a:r>
              <a:rPr lang="ar-IQ" sz="3600" dirty="0" smtClean="0"/>
              <a:t> الغير</a:t>
            </a:r>
            <a:br>
              <a:rPr lang="ar-IQ" sz="3600" dirty="0" smtClean="0"/>
            </a:br>
            <a:endParaRPr lang="ar-IQ" sz="3600" dirty="0"/>
          </a:p>
        </p:txBody>
      </p:sp>
      <p:sp>
        <p:nvSpPr>
          <p:cNvPr id="3" name="عنصر نائب للمحتوى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ar-IQ" dirty="0" smtClean="0"/>
              <a:t>الأصل أن الاعتراف بالشخصية القانونية للمنظمات الدولية لا تتعدى آثاره الدول الاعضاء شأنها في ذلك شأن المعاهدة الجماعية التي لا تلزم إلا أطرافها</a:t>
            </a:r>
          </a:p>
          <a:p>
            <a:r>
              <a:rPr lang="ar-IQ" dirty="0" smtClean="0"/>
              <a:t>غير أن محكمة العدل الدولية خالفت الاصل في فتواها (</a:t>
            </a:r>
            <a:r>
              <a:rPr lang="ar-IQ" dirty="0" smtClean="0">
                <a:solidFill>
                  <a:schemeClr val="accent2"/>
                </a:solidFill>
              </a:rPr>
              <a:t>إذ اعترفت للأمم المتحدة بالشخصية الدولية الموضوعية التي يجوز الاحتجاج بها في مواجهة الدول كافة سواء أكانوا أعضاء أم غيرهم.</a:t>
            </a:r>
            <a:r>
              <a:rPr lang="ar-IQ" dirty="0" smtClean="0"/>
              <a:t>) مستلهمة ذلك من روح الميثاق باعتباره تشريع صادر عن الفئة المسيطرة في المجتمع الدولي.</a:t>
            </a:r>
          </a:p>
          <a:p>
            <a:r>
              <a:rPr lang="ar-IQ" dirty="0" smtClean="0"/>
              <a:t>ويعد ذلك أمر استثنائي لمنظمة الامم المتحدة دون غيرها من المنظمات الدولية.</a:t>
            </a:r>
            <a:endParaRPr lang="ar-IQ" dirty="0"/>
          </a:p>
        </p:txBody>
      </p:sp>
    </p:spTree>
    <p:extLst>
      <p:ext uri="{BB962C8B-B14F-4D97-AF65-F5344CB8AC3E}">
        <p14:creationId xmlns:p14="http://schemas.microsoft.com/office/powerpoint/2010/main" val="216599267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TotalTime>
  <Words>1620</Words>
  <Application>Microsoft Office PowerPoint</Application>
  <PresentationFormat>عرض على الشاشة (3:4)‏</PresentationFormat>
  <Paragraphs>117</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سمة Office</vt:lpstr>
      <vt:lpstr>كلية المنصور الجامعة / قسم القانون محاضرات في مادة المنظمات الدولية لطلبة المرحلة الرابعة قانون</vt:lpstr>
      <vt:lpstr>الفصل الثالث الشخصية القانونية للمنظمات الدولية</vt:lpstr>
      <vt:lpstr>الاتجاه الآخر لتعريف الشخصية القانونية</vt:lpstr>
      <vt:lpstr>معايير اكتساب المنظمة الدولية للشخصية القانونية</vt:lpstr>
      <vt:lpstr>معايير اكتساب المنظمة الدولية للشخصية القانونية</vt:lpstr>
      <vt:lpstr>س/ لماذا تردد الفقه القانوني الدولي في إقرار الشخصية القانونية ؟</vt:lpstr>
      <vt:lpstr>انتقاد فكرة علاقة الشخصية القانونية بالسيادة</vt:lpstr>
      <vt:lpstr>(فتوى محكمة العدل الدولية بشأن اقرار الشخصية القانونية لمنظمة الامم المتحدة)</vt:lpstr>
      <vt:lpstr> س/هل ان الاعتراف بالشخصية القانونية للمنظمة الدولية قاصراً على الدول الاعضاء فيها أم يتعداه إلى إلى الغير </vt:lpstr>
      <vt:lpstr>ثانيا- الطابع الوظيفي للشخصية القانونية المعترف بها للمنظمة الدولية</vt:lpstr>
      <vt:lpstr>شروط أو مقومات الشخصية القانونية الدولية</vt:lpstr>
      <vt:lpstr>شروط أو مقومات الشخصية القانونية الدولية</vt:lpstr>
      <vt:lpstr>شروط أو مقومات الشخصية القانونية الدولية</vt:lpstr>
      <vt:lpstr>شروط أو مقومات الشخصية القانونية الدولية</vt:lpstr>
      <vt:lpstr>شروط أو مقومات الشخصية القانونية الدولية</vt:lpstr>
      <vt:lpstr>رابعا- نتائج الاعتراف بالشخصية القانونية للمنظمة الدولية</vt:lpstr>
      <vt:lpstr>رابعا- نتائج الاعتراف بالشخصية القانونية للمنظمة الدولية</vt:lpstr>
      <vt:lpstr>رابعا- نتائج الاعتراف بالشخصية القانونية للمنظمة الدولية</vt:lpstr>
      <vt:lpstr>رابعا- نتائج الاعتراف بالشخصية القانونية للمنظمة الدولية</vt:lpstr>
      <vt:lpstr>رابعا- نتائج الاعتراف بالشخصية القانونية للمنظمة الدولية</vt:lpstr>
      <vt:lpstr>المسؤولية القانونية للمنظمات الدولية </vt:lpstr>
      <vt:lpstr>المسؤولية القانونية للمنظمات الدولية</vt:lpstr>
      <vt:lpstr>المسؤولية القانونية للمنظمات الدولية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dc:title>
  <dc:creator>ALNIBRAS</dc:creator>
  <cp:lastModifiedBy>ALNIBRAS</cp:lastModifiedBy>
  <cp:revision>34</cp:revision>
  <dcterms:created xsi:type="dcterms:W3CDTF">2023-11-19T21:34:06Z</dcterms:created>
  <dcterms:modified xsi:type="dcterms:W3CDTF">2024-02-13T19:18:10Z</dcterms:modified>
</cp:coreProperties>
</file>