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2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IQ"/>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11EFBEA6-109B-47E5-831E-3792623C9D40}" type="datetimeFigureOut">
              <a:rPr lang="ar-IQ" smtClean="0"/>
              <a:t>04/08/1445</a:t>
            </a:fld>
            <a:endParaRPr lang="ar-IQ"/>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IQ"/>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IQ"/>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95DF3FA4-7199-485F-B1F5-8394EF7C7FF7}" type="slidenum">
              <a:rPr lang="ar-IQ" smtClean="0"/>
              <a:t>‹#›</a:t>
            </a:fld>
            <a:endParaRPr lang="ar-IQ"/>
          </a:p>
        </p:txBody>
      </p:sp>
    </p:spTree>
    <p:extLst>
      <p:ext uri="{BB962C8B-B14F-4D97-AF65-F5344CB8AC3E}">
        <p14:creationId xmlns:p14="http://schemas.microsoft.com/office/powerpoint/2010/main" val="2576483023"/>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IQ" dirty="0"/>
          </a:p>
        </p:txBody>
      </p:sp>
      <p:sp>
        <p:nvSpPr>
          <p:cNvPr id="4" name="عنصر نائب لرقم الشريحة 3"/>
          <p:cNvSpPr>
            <a:spLocks noGrp="1"/>
          </p:cNvSpPr>
          <p:nvPr>
            <p:ph type="sldNum" sz="quarter" idx="10"/>
          </p:nvPr>
        </p:nvSpPr>
        <p:spPr/>
        <p:txBody>
          <a:bodyPr/>
          <a:lstStyle/>
          <a:p>
            <a:fld id="{95DF3FA4-7199-485F-B1F5-8394EF7C7FF7}" type="slidenum">
              <a:rPr lang="ar-IQ" smtClean="0"/>
              <a:t>4</a:t>
            </a:fld>
            <a:endParaRPr lang="ar-IQ" dirty="0"/>
          </a:p>
        </p:txBody>
      </p:sp>
    </p:spTree>
    <p:extLst>
      <p:ext uri="{BB962C8B-B14F-4D97-AF65-F5344CB8AC3E}">
        <p14:creationId xmlns:p14="http://schemas.microsoft.com/office/powerpoint/2010/main" val="13134307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04/08/1445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04/08/1445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04/08/1445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04/08/1445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04/08/1445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04/08/1445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04/08/1445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04/08/1445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04/08/1445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04/08/1445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04/08/1445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04/08/1445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1313333"/>
            <a:ext cx="7772400" cy="3195787"/>
          </a:xfrm>
        </p:spPr>
        <p:style>
          <a:lnRef idx="2">
            <a:schemeClr val="accent5">
              <a:shade val="50000"/>
            </a:schemeClr>
          </a:lnRef>
          <a:fillRef idx="1">
            <a:schemeClr val="accent5"/>
          </a:fillRef>
          <a:effectRef idx="0">
            <a:schemeClr val="accent5"/>
          </a:effectRef>
          <a:fontRef idx="minor">
            <a:schemeClr val="lt1"/>
          </a:fontRef>
        </p:style>
        <p:txBody>
          <a:bodyPr>
            <a:normAutofit/>
          </a:bodyPr>
          <a:lstStyle/>
          <a:p>
            <a:r>
              <a:rPr lang="ar-IQ" dirty="0"/>
              <a:t>كلية المنصور الجامعة / قسم القانون محاضرات في مادة المنظمات الدولية</a:t>
            </a:r>
            <a:br>
              <a:rPr lang="ar-IQ" dirty="0"/>
            </a:br>
            <a:r>
              <a:rPr lang="ar-IQ" dirty="0"/>
              <a:t>لطلبة المرحلة الرابعة قانون</a:t>
            </a:r>
            <a:r>
              <a:rPr lang="ar-IQ" dirty="0" smtClean="0"/>
              <a:t/>
            </a:r>
            <a:br>
              <a:rPr lang="ar-IQ" dirty="0" smtClean="0"/>
            </a:br>
            <a:endParaRPr lang="ar-IQ" dirty="0"/>
          </a:p>
        </p:txBody>
      </p:sp>
      <p:sp>
        <p:nvSpPr>
          <p:cNvPr id="3" name="عنوان فرعي 2"/>
          <p:cNvSpPr>
            <a:spLocks noGrp="1"/>
          </p:cNvSpPr>
          <p:nvPr>
            <p:ph type="subTitle" idx="1"/>
          </p:nvPr>
        </p:nvSpPr>
        <p:spPr>
          <a:xfrm>
            <a:off x="1371600" y="4725144"/>
            <a:ext cx="6400800" cy="1752600"/>
          </a:xfrm>
        </p:spPr>
        <p:style>
          <a:lnRef idx="1">
            <a:schemeClr val="accent5"/>
          </a:lnRef>
          <a:fillRef idx="2">
            <a:schemeClr val="accent5"/>
          </a:fillRef>
          <a:effectRef idx="1">
            <a:schemeClr val="accent5"/>
          </a:effectRef>
          <a:fontRef idx="minor">
            <a:schemeClr val="dk1"/>
          </a:fontRef>
        </p:style>
        <p:txBody>
          <a:bodyPr/>
          <a:lstStyle/>
          <a:p>
            <a:r>
              <a:rPr lang="ar-IQ" dirty="0" smtClean="0">
                <a:solidFill>
                  <a:srgbClr val="FF0000"/>
                </a:solidFill>
              </a:rPr>
              <a:t>مدرس المادة</a:t>
            </a:r>
          </a:p>
          <a:p>
            <a:r>
              <a:rPr lang="ar-IQ" dirty="0" smtClean="0">
                <a:solidFill>
                  <a:srgbClr val="FF0000"/>
                </a:solidFill>
              </a:rPr>
              <a:t> د </a:t>
            </a:r>
            <a:r>
              <a:rPr lang="ar-IQ" dirty="0" smtClean="0">
                <a:solidFill>
                  <a:srgbClr val="FF0000"/>
                </a:solidFill>
              </a:rPr>
              <a:t>. عماد عبيد جاسم</a:t>
            </a:r>
            <a:endParaRPr lang="ar-IQ" dirty="0">
              <a:solidFill>
                <a:srgbClr val="FF0000"/>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3012" y="-27384"/>
            <a:ext cx="1536700" cy="1298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08304" y="44624"/>
            <a:ext cx="1189037" cy="1182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055566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5">
              <a:shade val="50000"/>
            </a:schemeClr>
          </a:lnRef>
          <a:fillRef idx="1">
            <a:schemeClr val="accent5"/>
          </a:fillRef>
          <a:effectRef idx="0">
            <a:schemeClr val="accent5"/>
          </a:effectRef>
          <a:fontRef idx="minor">
            <a:schemeClr val="lt1"/>
          </a:fontRef>
        </p:style>
        <p:txBody>
          <a:bodyPr>
            <a:normAutofit fontScale="90000"/>
          </a:bodyPr>
          <a:lstStyle/>
          <a:p>
            <a:r>
              <a:rPr lang="ar-IQ" dirty="0"/>
              <a:t>ثانياً- شروط العضوية في المنظمة </a:t>
            </a:r>
            <a:r>
              <a:rPr lang="ar-IQ" dirty="0" smtClean="0"/>
              <a:t>الدولية</a:t>
            </a:r>
            <a:br>
              <a:rPr lang="ar-IQ" dirty="0" smtClean="0"/>
            </a:br>
            <a:r>
              <a:rPr lang="ar-IQ" dirty="0" smtClean="0"/>
              <a:t>الشروط الموضوعية</a:t>
            </a:r>
            <a:endParaRPr lang="ar-IQ" dirty="0"/>
          </a:p>
        </p:txBody>
      </p:sp>
      <p:sp>
        <p:nvSpPr>
          <p:cNvPr id="3" name="عنصر نائب للمحتوى 2"/>
          <p:cNvSpPr>
            <a:spLocks noGrp="1"/>
          </p:cNvSpPr>
          <p:nvPr>
            <p:ph idx="1"/>
          </p:nvPr>
        </p:nvSpPr>
        <p:spPr>
          <a:xfrm>
            <a:off x="457200" y="1600200"/>
            <a:ext cx="8229600" cy="5069160"/>
          </a:xfrm>
        </p:spPr>
        <p:style>
          <a:lnRef idx="1">
            <a:schemeClr val="accent5"/>
          </a:lnRef>
          <a:fillRef idx="2">
            <a:schemeClr val="accent5"/>
          </a:fillRef>
          <a:effectRef idx="1">
            <a:schemeClr val="accent5"/>
          </a:effectRef>
          <a:fontRef idx="minor">
            <a:schemeClr val="dk1"/>
          </a:fontRef>
        </p:style>
        <p:txBody>
          <a:bodyPr/>
          <a:lstStyle/>
          <a:p>
            <a:r>
              <a:rPr lang="ar-IQ" dirty="0" smtClean="0">
                <a:solidFill>
                  <a:srgbClr val="FF0000"/>
                </a:solidFill>
              </a:rPr>
              <a:t>شروط جغرافية </a:t>
            </a:r>
            <a:r>
              <a:rPr lang="ar-IQ" dirty="0" smtClean="0"/>
              <a:t>: وهي أن تكون الدولة طالبة الانضمام ضمن رقعة جغرافية محددة</a:t>
            </a:r>
          </a:p>
          <a:p>
            <a:r>
              <a:rPr lang="ar-IQ" dirty="0" smtClean="0"/>
              <a:t>مثل منظمة الوحدة الافريقية التي اشترطت ان تكون الدولة أفريقية</a:t>
            </a:r>
          </a:p>
          <a:p>
            <a:r>
              <a:rPr lang="ar-IQ" dirty="0" smtClean="0">
                <a:solidFill>
                  <a:srgbClr val="FF0000"/>
                </a:solidFill>
              </a:rPr>
              <a:t>شروط تتعلق بنظام الحكم المطبق في الدولة طالبة العضوية</a:t>
            </a:r>
          </a:p>
          <a:p>
            <a:r>
              <a:rPr lang="ar-IQ" dirty="0" smtClean="0"/>
              <a:t>مثال حلف شمال الاطلسي يشترط في الدولة ان تأخذ بنظام الديمقراطية الغربية </a:t>
            </a:r>
          </a:p>
          <a:p>
            <a:r>
              <a:rPr lang="ar-IQ" dirty="0" smtClean="0"/>
              <a:t>ميثاق بوجوتا ( منظمة الدول الامريكية) يشترط تطبيق نظام الديمقراطية النيابية</a:t>
            </a:r>
            <a:endParaRPr lang="ar-IQ" dirty="0"/>
          </a:p>
        </p:txBody>
      </p:sp>
    </p:spTree>
    <p:extLst>
      <p:ext uri="{BB962C8B-B14F-4D97-AF65-F5344CB8AC3E}">
        <p14:creationId xmlns:p14="http://schemas.microsoft.com/office/powerpoint/2010/main" val="29196187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5">
              <a:shade val="50000"/>
            </a:schemeClr>
          </a:lnRef>
          <a:fillRef idx="1">
            <a:schemeClr val="accent5"/>
          </a:fillRef>
          <a:effectRef idx="0">
            <a:schemeClr val="accent5"/>
          </a:effectRef>
          <a:fontRef idx="minor">
            <a:schemeClr val="lt1"/>
          </a:fontRef>
        </p:style>
        <p:txBody>
          <a:bodyPr>
            <a:normAutofit fontScale="90000"/>
          </a:bodyPr>
          <a:lstStyle/>
          <a:p>
            <a:r>
              <a:rPr lang="ar-IQ" dirty="0"/>
              <a:t>ثانياً- شروط العضوية في المنظمة الدولية</a:t>
            </a:r>
            <a:br>
              <a:rPr lang="ar-IQ" dirty="0"/>
            </a:br>
            <a:r>
              <a:rPr lang="ar-IQ" dirty="0"/>
              <a:t>الشروط </a:t>
            </a:r>
            <a:r>
              <a:rPr lang="ar-IQ" dirty="0" smtClean="0"/>
              <a:t>الاجرائية</a:t>
            </a:r>
            <a:endParaRPr lang="ar-IQ" dirty="0"/>
          </a:p>
        </p:txBody>
      </p:sp>
      <p:sp>
        <p:nvSpPr>
          <p:cNvPr id="3" name="عنصر نائب للمحتوى 2"/>
          <p:cNvSpPr>
            <a:spLocks noGrp="1"/>
          </p:cNvSpPr>
          <p:nvPr>
            <p:ph idx="1"/>
          </p:nvPr>
        </p:nvSpPr>
        <p:spPr>
          <a:xfrm>
            <a:off x="457200" y="1412776"/>
            <a:ext cx="8229600" cy="5445224"/>
          </a:xfrm>
        </p:spPr>
        <p:style>
          <a:lnRef idx="1">
            <a:schemeClr val="accent5"/>
          </a:lnRef>
          <a:fillRef idx="2">
            <a:schemeClr val="accent5"/>
          </a:fillRef>
          <a:effectRef idx="1">
            <a:schemeClr val="accent5"/>
          </a:effectRef>
          <a:fontRef idx="minor">
            <a:schemeClr val="dk1"/>
          </a:fontRef>
        </p:style>
        <p:txBody>
          <a:bodyPr>
            <a:normAutofit lnSpcReduction="10000"/>
          </a:bodyPr>
          <a:lstStyle/>
          <a:p>
            <a:r>
              <a:rPr lang="ar-IQ" dirty="0" smtClean="0"/>
              <a:t>الاجراءات التي يجب اتباعها لغرض قبول الدولة عضوا في المنظمة الدولية وفق ما مقرر في دستور او ميثاق كل منظمة</a:t>
            </a:r>
          </a:p>
          <a:p>
            <a:r>
              <a:rPr lang="ar-IQ" dirty="0" smtClean="0">
                <a:solidFill>
                  <a:srgbClr val="FF0000"/>
                </a:solidFill>
              </a:rPr>
              <a:t>بناء على طلب  </a:t>
            </a:r>
          </a:p>
          <a:p>
            <a:r>
              <a:rPr lang="ar-IQ" dirty="0" smtClean="0"/>
              <a:t>هناك مواثيق تنص على القبول </a:t>
            </a:r>
            <a:r>
              <a:rPr lang="ar-IQ" dirty="0" smtClean="0">
                <a:solidFill>
                  <a:srgbClr val="FF0000"/>
                </a:solidFill>
              </a:rPr>
              <a:t>بمجرد تقديم الطلب </a:t>
            </a:r>
            <a:r>
              <a:rPr lang="ar-IQ" dirty="0" smtClean="0"/>
              <a:t>في حال توفر الشروط بالدولة.(منظمة الطيران المدني)</a:t>
            </a:r>
          </a:p>
          <a:p>
            <a:r>
              <a:rPr lang="ar-IQ" dirty="0" smtClean="0">
                <a:solidFill>
                  <a:srgbClr val="FF0000"/>
                </a:solidFill>
              </a:rPr>
              <a:t>بناء على دعوة</a:t>
            </a:r>
            <a:r>
              <a:rPr lang="ar-IQ" dirty="0" smtClean="0"/>
              <a:t> ( حلف شمال الاطلسي)</a:t>
            </a:r>
          </a:p>
          <a:p>
            <a:r>
              <a:rPr lang="ar-IQ" dirty="0" smtClean="0">
                <a:solidFill>
                  <a:srgbClr val="FF0000"/>
                </a:solidFill>
              </a:rPr>
              <a:t>التصويت </a:t>
            </a:r>
            <a:r>
              <a:rPr lang="ar-IQ" dirty="0" smtClean="0"/>
              <a:t>في حال عدم توفر الشروط وفقا لنظام التصويت المقرر كما في حلف الاطلسي والجامعة العربية التي تتطلب الاجماع او الاغلبية كما في الميثاق</a:t>
            </a:r>
          </a:p>
          <a:p>
            <a:r>
              <a:rPr lang="ar-IQ" dirty="0" smtClean="0">
                <a:solidFill>
                  <a:srgbClr val="FF0000"/>
                </a:solidFill>
              </a:rPr>
              <a:t>وقد تحال الى جهاز تنفيذي للنظر فيها (جامعة الدول العربية)</a:t>
            </a:r>
          </a:p>
          <a:p>
            <a:endParaRPr lang="ar-IQ" dirty="0"/>
          </a:p>
        </p:txBody>
      </p:sp>
    </p:spTree>
    <p:extLst>
      <p:ext uri="{BB962C8B-B14F-4D97-AF65-F5344CB8AC3E}">
        <p14:creationId xmlns:p14="http://schemas.microsoft.com/office/powerpoint/2010/main" val="340942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5">
              <a:shade val="50000"/>
            </a:schemeClr>
          </a:lnRef>
          <a:fillRef idx="1">
            <a:schemeClr val="accent5"/>
          </a:fillRef>
          <a:effectRef idx="0">
            <a:schemeClr val="accent5"/>
          </a:effectRef>
          <a:fontRef idx="minor">
            <a:schemeClr val="lt1"/>
          </a:fontRef>
        </p:style>
        <p:txBody>
          <a:bodyPr/>
          <a:lstStyle/>
          <a:p>
            <a:r>
              <a:rPr lang="ar-IQ" dirty="0" smtClean="0"/>
              <a:t>ثالثاً- فقدان العضوية</a:t>
            </a:r>
            <a:endParaRPr lang="ar-IQ" dirty="0"/>
          </a:p>
        </p:txBody>
      </p:sp>
      <p:sp>
        <p:nvSpPr>
          <p:cNvPr id="3" name="عنصر نائب للمحتوى 2"/>
          <p:cNvSpPr>
            <a:spLocks noGrp="1"/>
          </p:cNvSpPr>
          <p:nvPr>
            <p:ph idx="1"/>
          </p:nvPr>
        </p:nvSpPr>
        <p:spPr/>
        <p:style>
          <a:lnRef idx="1">
            <a:schemeClr val="accent5"/>
          </a:lnRef>
          <a:fillRef idx="2">
            <a:schemeClr val="accent5"/>
          </a:fillRef>
          <a:effectRef idx="1">
            <a:schemeClr val="accent5"/>
          </a:effectRef>
          <a:fontRef idx="minor">
            <a:schemeClr val="dk1"/>
          </a:fontRef>
        </p:style>
        <p:txBody>
          <a:bodyPr/>
          <a:lstStyle/>
          <a:p>
            <a:r>
              <a:rPr lang="ar-IQ" dirty="0" smtClean="0"/>
              <a:t>تقسم اسباب فقدان العضوية الى </a:t>
            </a:r>
          </a:p>
          <a:p>
            <a:r>
              <a:rPr lang="ar-IQ" dirty="0"/>
              <a:t>أ</a:t>
            </a:r>
            <a:r>
              <a:rPr lang="ar-IQ" dirty="0" smtClean="0"/>
              <a:t>سباب إرادية ( الانسحاب)</a:t>
            </a:r>
          </a:p>
          <a:p>
            <a:endParaRPr lang="ar-IQ" dirty="0" smtClean="0"/>
          </a:p>
          <a:p>
            <a:r>
              <a:rPr lang="ar-IQ" dirty="0" smtClean="0"/>
              <a:t>أسباب لا إرادية ( توقيع </a:t>
            </a:r>
            <a:r>
              <a:rPr lang="ar-IQ" dirty="0" err="1" smtClean="0"/>
              <a:t>جزاءات</a:t>
            </a:r>
            <a:r>
              <a:rPr lang="ar-IQ" dirty="0" smtClean="0"/>
              <a:t> / وقف عضوية ، فصل)</a:t>
            </a:r>
          </a:p>
          <a:p>
            <a:endParaRPr lang="ar-IQ" dirty="0"/>
          </a:p>
        </p:txBody>
      </p:sp>
    </p:spTree>
    <p:extLst>
      <p:ext uri="{BB962C8B-B14F-4D97-AF65-F5344CB8AC3E}">
        <p14:creationId xmlns:p14="http://schemas.microsoft.com/office/powerpoint/2010/main" val="38296917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5">
              <a:shade val="50000"/>
            </a:schemeClr>
          </a:lnRef>
          <a:fillRef idx="1">
            <a:schemeClr val="accent5"/>
          </a:fillRef>
          <a:effectRef idx="0">
            <a:schemeClr val="accent5"/>
          </a:effectRef>
          <a:fontRef idx="minor">
            <a:schemeClr val="lt1"/>
          </a:fontRef>
        </p:style>
        <p:txBody>
          <a:bodyPr>
            <a:normAutofit fontScale="90000"/>
          </a:bodyPr>
          <a:lstStyle/>
          <a:p>
            <a:r>
              <a:rPr lang="ar-IQ" dirty="0"/>
              <a:t>ثالثاً- فقدان </a:t>
            </a:r>
            <a:r>
              <a:rPr lang="ar-IQ" dirty="0" smtClean="0"/>
              <a:t>العضوية</a:t>
            </a:r>
            <a:br>
              <a:rPr lang="ar-IQ" dirty="0" smtClean="0"/>
            </a:br>
            <a:r>
              <a:rPr lang="ar-IQ" dirty="0" smtClean="0"/>
              <a:t>- الانسحاب</a:t>
            </a:r>
            <a:endParaRPr lang="ar-IQ" dirty="0"/>
          </a:p>
        </p:txBody>
      </p:sp>
      <p:sp>
        <p:nvSpPr>
          <p:cNvPr id="3" name="عنصر نائب للمحتوى 2"/>
          <p:cNvSpPr>
            <a:spLocks noGrp="1"/>
          </p:cNvSpPr>
          <p:nvPr>
            <p:ph idx="1"/>
          </p:nvPr>
        </p:nvSpPr>
        <p:spPr>
          <a:xfrm>
            <a:off x="457200" y="1600200"/>
            <a:ext cx="8229600" cy="5257800"/>
          </a:xfrm>
        </p:spPr>
        <p:style>
          <a:lnRef idx="1">
            <a:schemeClr val="accent5"/>
          </a:lnRef>
          <a:fillRef idx="2">
            <a:schemeClr val="accent5"/>
          </a:fillRef>
          <a:effectRef idx="1">
            <a:schemeClr val="accent5"/>
          </a:effectRef>
          <a:fontRef idx="minor">
            <a:schemeClr val="dk1"/>
          </a:fontRef>
        </p:style>
        <p:txBody>
          <a:bodyPr>
            <a:normAutofit fontScale="92500"/>
          </a:bodyPr>
          <a:lstStyle/>
          <a:p>
            <a:r>
              <a:rPr lang="ar-IQ" dirty="0" smtClean="0"/>
              <a:t>وجود نص صريح يسمح للأعضاء بالانسحاب ويحدد شروطه</a:t>
            </a:r>
          </a:p>
          <a:p>
            <a:r>
              <a:rPr lang="ar-IQ" dirty="0" smtClean="0"/>
              <a:t>المنظمات المالية تسمح بمجرد اصدار إطار كتابي الى المنظمة</a:t>
            </a:r>
          </a:p>
          <a:p>
            <a:r>
              <a:rPr lang="ar-IQ" dirty="0" smtClean="0"/>
              <a:t>منظمات تفرض قيود على ممارسة الانسحاب </a:t>
            </a:r>
          </a:p>
          <a:p>
            <a:r>
              <a:rPr lang="ar-IQ" dirty="0" smtClean="0"/>
              <a:t>- بعضها يحدد مدة محددة لغرض استقرار العمل ولا يسمح بالانسحاب في مدة حياة المنظمة الاولى ( منظمة الطيران المدني لا تسمح بالانسحاب الا بعد 3 سنوات، منظمة الغذاء والزراعة بعد 4 سنوات)</a:t>
            </a:r>
          </a:p>
          <a:p>
            <a:r>
              <a:rPr lang="ar-IQ" dirty="0" smtClean="0"/>
              <a:t>بعضها تتطلب مدة بين الطلب والتنفيذ (فترة تروي وتهدئة) </a:t>
            </a:r>
          </a:p>
          <a:p>
            <a:r>
              <a:rPr lang="ar-IQ" dirty="0" smtClean="0"/>
              <a:t>مثال الجامعة العربية (سنة) و عصبة الامم (سنتين)</a:t>
            </a:r>
            <a:endParaRPr lang="ar-IQ" dirty="0"/>
          </a:p>
        </p:txBody>
      </p:sp>
    </p:spTree>
    <p:extLst>
      <p:ext uri="{BB962C8B-B14F-4D97-AF65-F5344CB8AC3E}">
        <p14:creationId xmlns:p14="http://schemas.microsoft.com/office/powerpoint/2010/main" val="21609153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5">
              <a:shade val="50000"/>
            </a:schemeClr>
          </a:lnRef>
          <a:fillRef idx="1">
            <a:schemeClr val="accent5"/>
          </a:fillRef>
          <a:effectRef idx="0">
            <a:schemeClr val="accent5"/>
          </a:effectRef>
          <a:fontRef idx="minor">
            <a:schemeClr val="lt1"/>
          </a:fontRef>
        </p:style>
        <p:txBody>
          <a:bodyPr>
            <a:normAutofit fontScale="90000"/>
          </a:bodyPr>
          <a:lstStyle/>
          <a:p>
            <a:r>
              <a:rPr lang="ar-IQ" dirty="0"/>
              <a:t>ثالثاً- فقدان العضوية</a:t>
            </a:r>
            <a:br>
              <a:rPr lang="ar-IQ" dirty="0"/>
            </a:br>
            <a:r>
              <a:rPr lang="ar-IQ" dirty="0"/>
              <a:t>- الانسحاب</a:t>
            </a:r>
          </a:p>
        </p:txBody>
      </p:sp>
      <p:sp>
        <p:nvSpPr>
          <p:cNvPr id="3" name="عنصر نائب للمحتوى 2"/>
          <p:cNvSpPr>
            <a:spLocks noGrp="1"/>
          </p:cNvSpPr>
          <p:nvPr>
            <p:ph idx="1"/>
          </p:nvPr>
        </p:nvSpPr>
        <p:spPr/>
        <p:style>
          <a:lnRef idx="1">
            <a:schemeClr val="accent5"/>
          </a:lnRef>
          <a:fillRef idx="2">
            <a:schemeClr val="accent5"/>
          </a:fillRef>
          <a:effectRef idx="1">
            <a:schemeClr val="accent5"/>
          </a:effectRef>
          <a:fontRef idx="minor">
            <a:schemeClr val="dk1"/>
          </a:fontRef>
        </p:style>
        <p:txBody>
          <a:bodyPr/>
          <a:lstStyle/>
          <a:p>
            <a:r>
              <a:rPr lang="ar-IQ" dirty="0" smtClean="0"/>
              <a:t>شروط تتعلق بتنفيذ الدولة المنسحبة التزاماتها (المالية وغيرها) تجاه المنظمة الدولية ( منظمة العمل، العصبة)</a:t>
            </a:r>
          </a:p>
          <a:p>
            <a:r>
              <a:rPr lang="ar-IQ" dirty="0" smtClean="0"/>
              <a:t>حق الدول بالانسحاب في حال عدم الموافقة على التعديل ( منظمة العمل ، جامعة الدول العربية)</a:t>
            </a:r>
          </a:p>
          <a:p>
            <a:endParaRPr lang="ar-IQ" dirty="0"/>
          </a:p>
        </p:txBody>
      </p:sp>
    </p:spTree>
    <p:extLst>
      <p:ext uri="{BB962C8B-B14F-4D97-AF65-F5344CB8AC3E}">
        <p14:creationId xmlns:p14="http://schemas.microsoft.com/office/powerpoint/2010/main" val="24941711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5">
              <a:shade val="50000"/>
            </a:schemeClr>
          </a:lnRef>
          <a:fillRef idx="1">
            <a:schemeClr val="accent5"/>
          </a:fillRef>
          <a:effectRef idx="0">
            <a:schemeClr val="accent5"/>
          </a:effectRef>
          <a:fontRef idx="minor">
            <a:schemeClr val="lt1"/>
          </a:fontRef>
        </p:style>
        <p:txBody>
          <a:bodyPr>
            <a:normAutofit fontScale="90000"/>
          </a:bodyPr>
          <a:lstStyle/>
          <a:p>
            <a:r>
              <a:rPr lang="ar-IQ" dirty="0"/>
              <a:t>ثالثاً- فقدان العضوية</a:t>
            </a:r>
            <a:br>
              <a:rPr lang="ar-IQ" dirty="0"/>
            </a:br>
            <a:r>
              <a:rPr lang="ar-IQ" dirty="0"/>
              <a:t>- الانسحاب</a:t>
            </a:r>
          </a:p>
        </p:txBody>
      </p:sp>
      <p:sp>
        <p:nvSpPr>
          <p:cNvPr id="3" name="عنصر نائب للمحتوى 2"/>
          <p:cNvSpPr>
            <a:spLocks noGrp="1"/>
          </p:cNvSpPr>
          <p:nvPr>
            <p:ph idx="1"/>
          </p:nvPr>
        </p:nvSpPr>
        <p:spPr/>
        <p:style>
          <a:lnRef idx="1">
            <a:schemeClr val="accent5"/>
          </a:lnRef>
          <a:fillRef idx="2">
            <a:schemeClr val="accent5"/>
          </a:fillRef>
          <a:effectRef idx="1">
            <a:schemeClr val="accent5"/>
          </a:effectRef>
          <a:fontRef idx="minor">
            <a:schemeClr val="dk1"/>
          </a:fontRef>
        </p:style>
        <p:txBody>
          <a:bodyPr/>
          <a:lstStyle/>
          <a:p>
            <a:r>
              <a:rPr lang="ar-IQ" dirty="0">
                <a:solidFill>
                  <a:srgbClr val="FF0000"/>
                </a:solidFill>
              </a:rPr>
              <a:t>س</a:t>
            </a:r>
            <a:r>
              <a:rPr lang="ar-IQ" dirty="0"/>
              <a:t> / في حال عدم وجود نص خاص بالانسحاب فهل يعني عدم جوازه </a:t>
            </a:r>
            <a:r>
              <a:rPr lang="ar-IQ" dirty="0" smtClean="0"/>
              <a:t>؟</a:t>
            </a:r>
          </a:p>
          <a:p>
            <a:r>
              <a:rPr lang="ar-IQ" dirty="0" smtClean="0">
                <a:solidFill>
                  <a:srgbClr val="FF0000"/>
                </a:solidFill>
              </a:rPr>
              <a:t>القاعدة العامة </a:t>
            </a:r>
            <a:r>
              <a:rPr lang="ar-IQ" dirty="0" smtClean="0"/>
              <a:t>: لا يجوز إلا إذا اتفق الاطراف</a:t>
            </a:r>
          </a:p>
          <a:p>
            <a:r>
              <a:rPr lang="ar-IQ" dirty="0" smtClean="0"/>
              <a:t>ا</a:t>
            </a:r>
            <a:r>
              <a:rPr lang="ar-IQ" dirty="0" smtClean="0">
                <a:solidFill>
                  <a:srgbClr val="FF0000"/>
                </a:solidFill>
              </a:rPr>
              <a:t>ستثناءً</a:t>
            </a:r>
            <a:r>
              <a:rPr lang="ar-IQ" dirty="0" smtClean="0"/>
              <a:t> : اللجنة الخاصة بوضع ميثاق الامم المتحدة قدمت تصريح تفسيري بعدم امكانية اجبار دولة لظروف </a:t>
            </a:r>
            <a:r>
              <a:rPr lang="ar-IQ" dirty="0" err="1" smtClean="0"/>
              <a:t>اسثنائية</a:t>
            </a:r>
            <a:r>
              <a:rPr lang="ar-IQ" dirty="0" smtClean="0"/>
              <a:t> تبرر ذلك واقرت امكانية الانسحاب</a:t>
            </a:r>
          </a:p>
          <a:p>
            <a:r>
              <a:rPr lang="ar-IQ" dirty="0" smtClean="0">
                <a:solidFill>
                  <a:srgbClr val="FF0000"/>
                </a:solidFill>
              </a:rPr>
              <a:t>عمليا </a:t>
            </a:r>
            <a:r>
              <a:rPr lang="ar-IQ" dirty="0" smtClean="0"/>
              <a:t>: حدثت حالات انسحاب من (منظمة اليونسكو والصحة العالمية ) رغم عدم وجود نص يجيز ذلك</a:t>
            </a:r>
            <a:endParaRPr lang="ar-IQ" dirty="0"/>
          </a:p>
        </p:txBody>
      </p:sp>
    </p:spTree>
    <p:extLst>
      <p:ext uri="{BB962C8B-B14F-4D97-AF65-F5344CB8AC3E}">
        <p14:creationId xmlns:p14="http://schemas.microsoft.com/office/powerpoint/2010/main" val="10797687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5">
              <a:shade val="50000"/>
            </a:schemeClr>
          </a:lnRef>
          <a:fillRef idx="1">
            <a:schemeClr val="accent5"/>
          </a:fillRef>
          <a:effectRef idx="0">
            <a:schemeClr val="accent5"/>
          </a:effectRef>
          <a:fontRef idx="minor">
            <a:schemeClr val="lt1"/>
          </a:fontRef>
        </p:style>
        <p:txBody>
          <a:bodyPr>
            <a:normAutofit fontScale="90000"/>
          </a:bodyPr>
          <a:lstStyle/>
          <a:p>
            <a:r>
              <a:rPr lang="ar-IQ" dirty="0"/>
              <a:t>ثالثاً- فقدان العضوية</a:t>
            </a:r>
            <a:br>
              <a:rPr lang="ar-IQ" dirty="0"/>
            </a:br>
            <a:r>
              <a:rPr lang="ar-IQ" dirty="0"/>
              <a:t>- </a:t>
            </a:r>
            <a:r>
              <a:rPr lang="ar-IQ" dirty="0" smtClean="0"/>
              <a:t>وقف العضوية</a:t>
            </a:r>
            <a:endParaRPr lang="ar-IQ" dirty="0"/>
          </a:p>
        </p:txBody>
      </p:sp>
      <p:sp>
        <p:nvSpPr>
          <p:cNvPr id="3" name="عنصر نائب للمحتوى 2"/>
          <p:cNvSpPr>
            <a:spLocks noGrp="1"/>
          </p:cNvSpPr>
          <p:nvPr>
            <p:ph idx="1"/>
          </p:nvPr>
        </p:nvSpPr>
        <p:spPr/>
        <p:style>
          <a:lnRef idx="1">
            <a:schemeClr val="accent5"/>
          </a:lnRef>
          <a:fillRef idx="2">
            <a:schemeClr val="accent5"/>
          </a:fillRef>
          <a:effectRef idx="1">
            <a:schemeClr val="accent5"/>
          </a:effectRef>
          <a:fontRef idx="minor">
            <a:schemeClr val="dk1"/>
          </a:fontRef>
        </p:style>
        <p:txBody>
          <a:bodyPr/>
          <a:lstStyle/>
          <a:p>
            <a:r>
              <a:rPr lang="ar-IQ" dirty="0" smtClean="0"/>
              <a:t>انهاء مؤقت للعضوية وحرمان مؤقت من التمتع بمزايا العضوية لمدة محددة نتيجة الاخلال بالالتزامات وفق نظامها الأساسي </a:t>
            </a:r>
          </a:p>
          <a:p>
            <a:r>
              <a:rPr lang="ar-IQ" dirty="0" smtClean="0"/>
              <a:t>اجراء عقابي يتخذ ضد من يرتكب مخالفة الميثاق وتستوجب ذلك</a:t>
            </a:r>
          </a:p>
          <a:p>
            <a:r>
              <a:rPr lang="ar-IQ" dirty="0" smtClean="0"/>
              <a:t>الوقف </a:t>
            </a:r>
            <a:r>
              <a:rPr lang="ar-IQ" dirty="0" err="1" smtClean="0"/>
              <a:t>لايحل</a:t>
            </a:r>
            <a:r>
              <a:rPr lang="ar-IQ" dirty="0" smtClean="0"/>
              <a:t> العضو من التزاماته وانما وقف حقوقه</a:t>
            </a:r>
            <a:endParaRPr lang="ar-IQ" dirty="0"/>
          </a:p>
        </p:txBody>
      </p:sp>
    </p:spTree>
    <p:extLst>
      <p:ext uri="{BB962C8B-B14F-4D97-AF65-F5344CB8AC3E}">
        <p14:creationId xmlns:p14="http://schemas.microsoft.com/office/powerpoint/2010/main" val="10999990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5">
              <a:shade val="50000"/>
            </a:schemeClr>
          </a:lnRef>
          <a:fillRef idx="1">
            <a:schemeClr val="accent5"/>
          </a:fillRef>
          <a:effectRef idx="0">
            <a:schemeClr val="accent5"/>
          </a:effectRef>
          <a:fontRef idx="minor">
            <a:schemeClr val="lt1"/>
          </a:fontRef>
        </p:style>
        <p:txBody>
          <a:bodyPr>
            <a:normAutofit fontScale="90000"/>
          </a:bodyPr>
          <a:lstStyle/>
          <a:p>
            <a:r>
              <a:rPr lang="ar-IQ" dirty="0"/>
              <a:t>ثالثاً- فقدان العضوية</a:t>
            </a:r>
            <a:br>
              <a:rPr lang="ar-IQ" dirty="0"/>
            </a:br>
            <a:r>
              <a:rPr lang="ar-IQ" dirty="0"/>
              <a:t>- </a:t>
            </a:r>
            <a:r>
              <a:rPr lang="ar-IQ" dirty="0" smtClean="0"/>
              <a:t>الفصل من العضوية</a:t>
            </a:r>
            <a:endParaRPr lang="ar-IQ" dirty="0"/>
          </a:p>
        </p:txBody>
      </p:sp>
      <p:sp>
        <p:nvSpPr>
          <p:cNvPr id="3" name="عنصر نائب للمحتوى 2"/>
          <p:cNvSpPr>
            <a:spLocks noGrp="1"/>
          </p:cNvSpPr>
          <p:nvPr>
            <p:ph idx="1"/>
          </p:nvPr>
        </p:nvSpPr>
        <p:spPr>
          <a:xfrm>
            <a:off x="457200" y="1340768"/>
            <a:ext cx="8229600" cy="5400600"/>
          </a:xfrm>
        </p:spPr>
        <p:style>
          <a:lnRef idx="1">
            <a:schemeClr val="accent5"/>
          </a:lnRef>
          <a:fillRef idx="2">
            <a:schemeClr val="accent5"/>
          </a:fillRef>
          <a:effectRef idx="1">
            <a:schemeClr val="accent5"/>
          </a:effectRef>
          <a:fontRef idx="minor">
            <a:schemeClr val="dk1"/>
          </a:fontRef>
        </p:style>
        <p:txBody>
          <a:bodyPr>
            <a:normAutofit fontScale="92500" lnSpcReduction="20000"/>
          </a:bodyPr>
          <a:lstStyle/>
          <a:p>
            <a:r>
              <a:rPr lang="ar-IQ" dirty="0" smtClean="0"/>
              <a:t>انهاء اجباري لعضوية الدولة نتيجة امعان العضو في الخروج على احكام ميثاق المنظمة ( الامم المتحدة ، الجامعة العربية)</a:t>
            </a:r>
          </a:p>
          <a:p>
            <a:r>
              <a:rPr lang="ar-IQ" dirty="0" smtClean="0"/>
              <a:t>تعهد به الى الجهاز العام للمنظمة كالأمانة العامة والجمعية العامة وغيرها.</a:t>
            </a:r>
          </a:p>
          <a:p>
            <a:r>
              <a:rPr lang="ar-IQ" dirty="0" smtClean="0"/>
              <a:t>س/ هل تملك المنظمة سلطة فصل العضو أو ايقاف عضويته رغم عدم وجود نص صريح بذلك ؟</a:t>
            </a:r>
          </a:p>
          <a:p>
            <a:r>
              <a:rPr lang="ar-IQ" dirty="0" smtClean="0"/>
              <a:t>القاعدة العامة : الفقه محل شك اي </a:t>
            </a:r>
            <a:r>
              <a:rPr lang="ar-IQ" dirty="0" err="1" smtClean="0"/>
              <a:t>لايؤيد</a:t>
            </a:r>
            <a:r>
              <a:rPr lang="ar-IQ" dirty="0" smtClean="0"/>
              <a:t> الاجراء في ضل عدم وجود نص </a:t>
            </a:r>
          </a:p>
          <a:p>
            <a:r>
              <a:rPr lang="ar-IQ" dirty="0" smtClean="0"/>
              <a:t>الاستثناء : الواقع العملي فصل كوبا من منظمة الدول الامريكية 1962 رغم عدم وجود نص واعتراض البعض.</a:t>
            </a:r>
          </a:p>
          <a:p>
            <a:r>
              <a:rPr lang="ar-IQ" dirty="0" smtClean="0"/>
              <a:t>وقف عضوية مصر عام 1979على اثر اجتماع وزراء الخارجية والاقتصاد بسبب توقيع مصر اتفاقية الصلح مع الكيان الصهيوني</a:t>
            </a:r>
            <a:endParaRPr lang="ar-IQ" dirty="0"/>
          </a:p>
        </p:txBody>
      </p:sp>
    </p:spTree>
    <p:extLst>
      <p:ext uri="{BB962C8B-B14F-4D97-AF65-F5344CB8AC3E}">
        <p14:creationId xmlns:p14="http://schemas.microsoft.com/office/powerpoint/2010/main" val="39648062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5">
              <a:shade val="50000"/>
            </a:schemeClr>
          </a:lnRef>
          <a:fillRef idx="1">
            <a:schemeClr val="accent5"/>
          </a:fillRef>
          <a:effectRef idx="0">
            <a:schemeClr val="accent5"/>
          </a:effectRef>
          <a:fontRef idx="minor">
            <a:schemeClr val="lt1"/>
          </a:fontRef>
        </p:style>
        <p:txBody>
          <a:bodyPr>
            <a:normAutofit fontScale="90000"/>
          </a:bodyPr>
          <a:lstStyle/>
          <a:p>
            <a:r>
              <a:rPr lang="ar-IQ" dirty="0"/>
              <a:t>ثالثاً- فقدان العضوية</a:t>
            </a:r>
            <a:br>
              <a:rPr lang="ar-IQ" dirty="0"/>
            </a:br>
            <a:r>
              <a:rPr lang="ar-IQ" dirty="0"/>
              <a:t>- </a:t>
            </a:r>
            <a:r>
              <a:rPr lang="ar-IQ" dirty="0" smtClean="0"/>
              <a:t>فقد العضو صفة الدولة</a:t>
            </a:r>
            <a:endParaRPr lang="ar-IQ" dirty="0"/>
          </a:p>
        </p:txBody>
      </p:sp>
      <p:sp>
        <p:nvSpPr>
          <p:cNvPr id="3" name="عنصر نائب للمحتوى 2"/>
          <p:cNvSpPr>
            <a:spLocks noGrp="1"/>
          </p:cNvSpPr>
          <p:nvPr>
            <p:ph idx="1"/>
          </p:nvPr>
        </p:nvSpPr>
        <p:spPr/>
        <p:style>
          <a:lnRef idx="1">
            <a:schemeClr val="accent5"/>
          </a:lnRef>
          <a:fillRef idx="2">
            <a:schemeClr val="accent5"/>
          </a:fillRef>
          <a:effectRef idx="1">
            <a:schemeClr val="accent5"/>
          </a:effectRef>
          <a:fontRef idx="minor">
            <a:schemeClr val="dk1"/>
          </a:fontRef>
        </p:style>
        <p:txBody>
          <a:bodyPr/>
          <a:lstStyle/>
          <a:p>
            <a:r>
              <a:rPr lang="ar-IQ" dirty="0" smtClean="0"/>
              <a:t>فقدان الدولة سيادتها ( الاندماج – الاستعمار )</a:t>
            </a:r>
          </a:p>
          <a:p>
            <a:r>
              <a:rPr lang="ar-IQ" dirty="0" smtClean="0"/>
              <a:t>عودة العضوية بعد  زوال سبب الفقدان</a:t>
            </a:r>
          </a:p>
          <a:p>
            <a:r>
              <a:rPr lang="ar-IQ" dirty="0" smtClean="0"/>
              <a:t>اندماج سوريا ومصر وانفصالهما عام 1961 </a:t>
            </a:r>
          </a:p>
          <a:p>
            <a:r>
              <a:rPr lang="ar-IQ" dirty="0" smtClean="0"/>
              <a:t>اندماج المانيا الشرقية مع جمهورية المانيا الاتحادية 1990</a:t>
            </a:r>
          </a:p>
          <a:p>
            <a:r>
              <a:rPr lang="ar-IQ" dirty="0" smtClean="0"/>
              <a:t>اندماج اليمن الجنوبي مع الجمهورية العربية اليمنية 1990</a:t>
            </a:r>
            <a:endParaRPr lang="ar-IQ" dirty="0"/>
          </a:p>
        </p:txBody>
      </p:sp>
    </p:spTree>
    <p:extLst>
      <p:ext uri="{BB962C8B-B14F-4D97-AF65-F5344CB8AC3E}">
        <p14:creationId xmlns:p14="http://schemas.microsoft.com/office/powerpoint/2010/main" val="15493809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5">
              <a:shade val="50000"/>
            </a:schemeClr>
          </a:lnRef>
          <a:fillRef idx="1">
            <a:schemeClr val="accent5"/>
          </a:fillRef>
          <a:effectRef idx="0">
            <a:schemeClr val="accent5"/>
          </a:effectRef>
          <a:fontRef idx="minor">
            <a:schemeClr val="lt1"/>
          </a:fontRef>
        </p:style>
        <p:txBody>
          <a:bodyPr/>
          <a:lstStyle/>
          <a:p>
            <a:r>
              <a:rPr lang="ar-IQ" dirty="0" smtClean="0"/>
              <a:t>رابعا- وضع الدول غير الاعضاء في المنظمة</a:t>
            </a:r>
            <a:endParaRPr lang="ar-IQ" dirty="0"/>
          </a:p>
        </p:txBody>
      </p:sp>
      <p:sp>
        <p:nvSpPr>
          <p:cNvPr id="3" name="عنصر نائب للمحتوى 2"/>
          <p:cNvSpPr>
            <a:spLocks noGrp="1"/>
          </p:cNvSpPr>
          <p:nvPr>
            <p:ph idx="1"/>
          </p:nvPr>
        </p:nvSpPr>
        <p:spPr>
          <a:xfrm>
            <a:off x="457200" y="1340768"/>
            <a:ext cx="8229600" cy="5400600"/>
          </a:xfrm>
        </p:spPr>
        <p:style>
          <a:lnRef idx="1">
            <a:schemeClr val="accent5"/>
          </a:lnRef>
          <a:fillRef idx="2">
            <a:schemeClr val="accent5"/>
          </a:fillRef>
          <a:effectRef idx="1">
            <a:schemeClr val="accent5"/>
          </a:effectRef>
          <a:fontRef idx="minor">
            <a:schemeClr val="dk1"/>
          </a:fontRef>
        </p:style>
        <p:txBody>
          <a:bodyPr>
            <a:normAutofit fontScale="92500" lnSpcReduction="20000"/>
          </a:bodyPr>
          <a:lstStyle/>
          <a:p>
            <a:r>
              <a:rPr lang="ar-IQ" dirty="0" smtClean="0"/>
              <a:t>القاعدة العامة : المعاهدة </a:t>
            </a:r>
            <a:r>
              <a:rPr lang="ar-IQ" dirty="0" smtClean="0"/>
              <a:t>لا تنشأ </a:t>
            </a:r>
            <a:r>
              <a:rPr lang="ar-IQ" dirty="0" smtClean="0"/>
              <a:t>التزامات أو حقوق لغير اطرافها بدون موافقتها</a:t>
            </a:r>
          </a:p>
          <a:p>
            <a:r>
              <a:rPr lang="ar-IQ" dirty="0" smtClean="0"/>
              <a:t>الاطراف وحدهم يستفيدون ويتقيدون </a:t>
            </a:r>
            <a:r>
              <a:rPr lang="ar-IQ" dirty="0" smtClean="0"/>
              <a:t>بأحكامها</a:t>
            </a:r>
            <a:endParaRPr lang="ar-IQ" dirty="0" smtClean="0"/>
          </a:p>
          <a:p>
            <a:r>
              <a:rPr lang="ar-IQ" dirty="0" smtClean="0"/>
              <a:t>الاستثناء : هناك تأثير للمنظمات الدولية تجاه غير الاعضاء في حال ابرام اتفاقيات للاستفادة من اختصاصاتها او تسوية خلافات دولية</a:t>
            </a:r>
          </a:p>
          <a:p>
            <a:r>
              <a:rPr lang="ar-IQ" dirty="0" smtClean="0"/>
              <a:t>مثل منظمة حقوق الانسان، التفرقة العنصرية، تصفية الاستعمار</a:t>
            </a:r>
          </a:p>
          <a:p>
            <a:r>
              <a:rPr lang="ar-IQ" dirty="0" smtClean="0"/>
              <a:t>تسوية خلافات بين بين دولة عضو واخرى غير عضو (عصبة الامم) </a:t>
            </a:r>
          </a:p>
          <a:p>
            <a:r>
              <a:rPr lang="ar-IQ" dirty="0" smtClean="0"/>
              <a:t>ميثاق الامم المتحدة ( حفظ الامن والسلم الدوليين )</a:t>
            </a:r>
          </a:p>
          <a:p>
            <a:r>
              <a:rPr lang="ar-IQ" dirty="0" smtClean="0"/>
              <a:t>جامعة الدول العربية ( علاقات مع الدول غير الاعضاء</a:t>
            </a:r>
          </a:p>
          <a:p>
            <a:r>
              <a:rPr lang="ar-IQ" dirty="0" smtClean="0"/>
              <a:t>الرابطة الاقتصادية الاوربية ( علاقات دول غير اعضاء)</a:t>
            </a:r>
          </a:p>
          <a:p>
            <a:endParaRPr lang="ar-IQ" dirty="0"/>
          </a:p>
        </p:txBody>
      </p:sp>
    </p:spTree>
    <p:extLst>
      <p:ext uri="{BB962C8B-B14F-4D97-AF65-F5344CB8AC3E}">
        <p14:creationId xmlns:p14="http://schemas.microsoft.com/office/powerpoint/2010/main" val="409528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5">
              <a:shade val="50000"/>
            </a:schemeClr>
          </a:lnRef>
          <a:fillRef idx="1">
            <a:schemeClr val="accent5"/>
          </a:fillRef>
          <a:effectRef idx="0">
            <a:schemeClr val="accent5"/>
          </a:effectRef>
          <a:fontRef idx="minor">
            <a:schemeClr val="lt1"/>
          </a:fontRef>
        </p:style>
        <p:txBody>
          <a:bodyPr>
            <a:normAutofit fontScale="90000"/>
          </a:bodyPr>
          <a:lstStyle/>
          <a:p>
            <a:r>
              <a:rPr lang="ar-IQ" dirty="0" smtClean="0"/>
              <a:t>الفصل الرابع</a:t>
            </a:r>
            <a:br>
              <a:rPr lang="ar-IQ" dirty="0" smtClean="0"/>
            </a:br>
            <a:r>
              <a:rPr lang="ar-IQ" dirty="0" smtClean="0"/>
              <a:t>العضوية في المنظمات الدولية</a:t>
            </a:r>
            <a:endParaRPr lang="ar-IQ" dirty="0"/>
          </a:p>
        </p:txBody>
      </p:sp>
      <p:sp>
        <p:nvSpPr>
          <p:cNvPr id="3" name="عنصر نائب للمحتوى 2"/>
          <p:cNvSpPr>
            <a:spLocks noGrp="1"/>
          </p:cNvSpPr>
          <p:nvPr>
            <p:ph idx="1"/>
          </p:nvPr>
        </p:nvSpPr>
        <p:spPr/>
        <p:style>
          <a:lnRef idx="1">
            <a:schemeClr val="accent5"/>
          </a:lnRef>
          <a:fillRef idx="2">
            <a:schemeClr val="accent5"/>
          </a:fillRef>
          <a:effectRef idx="1">
            <a:schemeClr val="accent5"/>
          </a:effectRef>
          <a:fontRef idx="minor">
            <a:schemeClr val="dk1"/>
          </a:fontRef>
        </p:style>
        <p:txBody>
          <a:bodyPr/>
          <a:lstStyle/>
          <a:p>
            <a:pPr algn="ctr"/>
            <a:r>
              <a:rPr lang="ar-IQ" dirty="0" smtClean="0"/>
              <a:t>تقديم</a:t>
            </a:r>
          </a:p>
          <a:p>
            <a:pPr marL="0" indent="0">
              <a:buNone/>
            </a:pPr>
            <a:r>
              <a:rPr lang="ar-IQ" dirty="0" smtClean="0"/>
              <a:t>نضراً </a:t>
            </a:r>
            <a:r>
              <a:rPr lang="ar-IQ" dirty="0" smtClean="0"/>
              <a:t>لنشوء </a:t>
            </a:r>
            <a:r>
              <a:rPr lang="ar-IQ" dirty="0" smtClean="0"/>
              <a:t>المنظمات الدولية باتفاق </a:t>
            </a:r>
            <a:r>
              <a:rPr lang="ar-IQ" dirty="0" smtClean="0"/>
              <a:t>إرادي </a:t>
            </a:r>
            <a:r>
              <a:rPr lang="ar-IQ" dirty="0" smtClean="0"/>
              <a:t>بين مجموعة من الدول للقيام بعمل مشترك تحقيقاً لمصالحها </a:t>
            </a:r>
            <a:r>
              <a:rPr lang="ar-IQ" dirty="0" smtClean="0"/>
              <a:t>المشتركة؛</a:t>
            </a:r>
            <a:endParaRPr lang="ar-IQ" dirty="0" smtClean="0"/>
          </a:p>
          <a:p>
            <a:pPr marL="0" indent="0">
              <a:buNone/>
            </a:pPr>
            <a:endParaRPr lang="ar-IQ" dirty="0" smtClean="0"/>
          </a:p>
          <a:p>
            <a:pPr marL="0" indent="0">
              <a:buNone/>
            </a:pPr>
            <a:r>
              <a:rPr lang="ar-IQ" dirty="0" smtClean="0"/>
              <a:t> ف</a:t>
            </a:r>
            <a:r>
              <a:rPr lang="ar-IQ" dirty="0" smtClean="0"/>
              <a:t>هي </a:t>
            </a:r>
            <a:r>
              <a:rPr lang="ar-IQ" dirty="0" smtClean="0"/>
              <a:t>ليست هيئة مفروضة على الدول</a:t>
            </a:r>
          </a:p>
          <a:p>
            <a:pPr marL="0" indent="0">
              <a:buNone/>
            </a:pPr>
            <a:endParaRPr lang="ar-IQ" dirty="0" smtClean="0"/>
          </a:p>
          <a:p>
            <a:pPr marL="0" indent="0">
              <a:buNone/>
            </a:pPr>
            <a:r>
              <a:rPr lang="ar-IQ" dirty="0" smtClean="0"/>
              <a:t>بالتالي تكون العضوية فيها أمر </a:t>
            </a:r>
            <a:r>
              <a:rPr lang="ar-IQ" dirty="0"/>
              <a:t>ا</a:t>
            </a:r>
            <a:r>
              <a:rPr lang="ar-IQ" dirty="0" smtClean="0"/>
              <a:t>ختياري</a:t>
            </a:r>
            <a:endParaRPr lang="ar-IQ" dirty="0"/>
          </a:p>
        </p:txBody>
      </p:sp>
    </p:spTree>
    <p:extLst>
      <p:ext uri="{BB962C8B-B14F-4D97-AF65-F5344CB8AC3E}">
        <p14:creationId xmlns:p14="http://schemas.microsoft.com/office/powerpoint/2010/main" val="3608481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5">
              <a:shade val="50000"/>
            </a:schemeClr>
          </a:lnRef>
          <a:fillRef idx="1">
            <a:schemeClr val="accent5"/>
          </a:fillRef>
          <a:effectRef idx="0">
            <a:schemeClr val="accent5"/>
          </a:effectRef>
          <a:fontRef idx="minor">
            <a:schemeClr val="lt1"/>
          </a:fontRef>
        </p:style>
        <p:txBody>
          <a:bodyPr>
            <a:normAutofit fontScale="90000"/>
          </a:bodyPr>
          <a:lstStyle/>
          <a:p>
            <a:r>
              <a:rPr lang="ar-IQ" dirty="0"/>
              <a:t>الفصل الرابع</a:t>
            </a:r>
            <a:br>
              <a:rPr lang="ar-IQ" dirty="0"/>
            </a:br>
            <a:r>
              <a:rPr lang="ar-IQ" dirty="0"/>
              <a:t>العضوية في المنظمات الدولية</a:t>
            </a:r>
          </a:p>
        </p:txBody>
      </p:sp>
      <p:sp>
        <p:nvSpPr>
          <p:cNvPr id="3" name="عنصر نائب للمحتوى 2"/>
          <p:cNvSpPr>
            <a:spLocks noGrp="1"/>
          </p:cNvSpPr>
          <p:nvPr>
            <p:ph idx="1"/>
          </p:nvPr>
        </p:nvSpPr>
        <p:spPr>
          <a:xfrm>
            <a:off x="457200" y="1484784"/>
            <a:ext cx="8229600" cy="5373216"/>
          </a:xfrm>
        </p:spPr>
        <p:style>
          <a:lnRef idx="1">
            <a:schemeClr val="accent5"/>
          </a:lnRef>
          <a:fillRef idx="2">
            <a:schemeClr val="accent5"/>
          </a:fillRef>
          <a:effectRef idx="1">
            <a:schemeClr val="accent5"/>
          </a:effectRef>
          <a:fontRef idx="minor">
            <a:schemeClr val="dk1"/>
          </a:fontRef>
        </p:style>
        <p:txBody>
          <a:bodyPr>
            <a:normAutofit fontScale="92500" lnSpcReduction="20000"/>
          </a:bodyPr>
          <a:lstStyle/>
          <a:p>
            <a:r>
              <a:rPr lang="ar-IQ" dirty="0" smtClean="0"/>
              <a:t>لغرض الالمام بالموضوع من جميع جوانبه يتطلب دراسة :</a:t>
            </a:r>
          </a:p>
          <a:p>
            <a:r>
              <a:rPr lang="ar-IQ" dirty="0" smtClean="0"/>
              <a:t>أولا- حق العضوية في المنظمة الدولية.</a:t>
            </a:r>
          </a:p>
          <a:p>
            <a:r>
              <a:rPr lang="ar-IQ" dirty="0" smtClean="0"/>
              <a:t>ثانياً- شروط العضوية في المنظمة الدولية</a:t>
            </a:r>
          </a:p>
          <a:p>
            <a:r>
              <a:rPr lang="ar-IQ" dirty="0" smtClean="0"/>
              <a:t>أ- الشروط الموضوعية</a:t>
            </a:r>
          </a:p>
          <a:p>
            <a:r>
              <a:rPr lang="ar-IQ" dirty="0" smtClean="0"/>
              <a:t>ب- الشروط الاجرائية</a:t>
            </a:r>
          </a:p>
          <a:p>
            <a:r>
              <a:rPr lang="ar-IQ" dirty="0" smtClean="0"/>
              <a:t>ثالثا- فقدان العضوية</a:t>
            </a:r>
          </a:p>
          <a:p>
            <a:r>
              <a:rPr lang="ar-IQ" dirty="0" smtClean="0"/>
              <a:t>أ- الانسحاب</a:t>
            </a:r>
          </a:p>
          <a:p>
            <a:r>
              <a:rPr lang="ar-IQ" dirty="0" smtClean="0"/>
              <a:t>ب- وقف العضوية</a:t>
            </a:r>
          </a:p>
          <a:p>
            <a:r>
              <a:rPr lang="ar-IQ" dirty="0" smtClean="0"/>
              <a:t>ج- الفصل من العضوية</a:t>
            </a:r>
          </a:p>
          <a:p>
            <a:r>
              <a:rPr lang="ar-IQ" dirty="0" smtClean="0"/>
              <a:t>د- فقد العضو صفة الدولة</a:t>
            </a:r>
          </a:p>
          <a:p>
            <a:r>
              <a:rPr lang="ar-IQ" dirty="0" smtClean="0"/>
              <a:t>رابعاً- وضع الدول غير الاعضاء</a:t>
            </a:r>
            <a:endParaRPr lang="ar-IQ" dirty="0"/>
          </a:p>
        </p:txBody>
      </p:sp>
    </p:spTree>
    <p:extLst>
      <p:ext uri="{BB962C8B-B14F-4D97-AF65-F5344CB8AC3E}">
        <p14:creationId xmlns:p14="http://schemas.microsoft.com/office/powerpoint/2010/main" val="21359953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5">
              <a:shade val="50000"/>
            </a:schemeClr>
          </a:lnRef>
          <a:fillRef idx="1">
            <a:schemeClr val="accent5"/>
          </a:fillRef>
          <a:effectRef idx="0">
            <a:schemeClr val="accent5"/>
          </a:effectRef>
          <a:fontRef idx="minor">
            <a:schemeClr val="lt1"/>
          </a:fontRef>
        </p:style>
        <p:txBody>
          <a:bodyPr>
            <a:normAutofit fontScale="90000"/>
          </a:bodyPr>
          <a:lstStyle/>
          <a:p>
            <a:r>
              <a:rPr lang="ar-IQ" dirty="0" smtClean="0"/>
              <a:t/>
            </a:r>
            <a:br>
              <a:rPr lang="ar-IQ" dirty="0" smtClean="0"/>
            </a:br>
            <a:r>
              <a:rPr lang="ar-IQ" dirty="0" smtClean="0"/>
              <a:t>أولا- </a:t>
            </a:r>
            <a:r>
              <a:rPr lang="ar-IQ" dirty="0"/>
              <a:t>حق العضوية في المنظمة الدولية.</a:t>
            </a:r>
            <a:br>
              <a:rPr lang="ar-IQ" dirty="0"/>
            </a:br>
            <a:endParaRPr lang="ar-IQ" dirty="0"/>
          </a:p>
        </p:txBody>
      </p:sp>
      <p:sp>
        <p:nvSpPr>
          <p:cNvPr id="3" name="عنصر نائب للمحتوى 2"/>
          <p:cNvSpPr>
            <a:spLocks noGrp="1"/>
          </p:cNvSpPr>
          <p:nvPr>
            <p:ph idx="1"/>
          </p:nvPr>
        </p:nvSpPr>
        <p:spPr>
          <a:xfrm>
            <a:off x="457200" y="1412776"/>
            <a:ext cx="8229600" cy="5445224"/>
          </a:xfrm>
        </p:spPr>
        <p:style>
          <a:lnRef idx="1">
            <a:schemeClr val="accent5"/>
          </a:lnRef>
          <a:fillRef idx="2">
            <a:schemeClr val="accent5"/>
          </a:fillRef>
          <a:effectRef idx="1">
            <a:schemeClr val="accent5"/>
          </a:effectRef>
          <a:fontRef idx="minor">
            <a:schemeClr val="dk1"/>
          </a:fontRef>
        </p:style>
        <p:txBody>
          <a:bodyPr>
            <a:normAutofit fontScale="92500" lnSpcReduction="10000"/>
          </a:bodyPr>
          <a:lstStyle/>
          <a:p>
            <a:r>
              <a:rPr lang="ar-IQ" u="sng" dirty="0" smtClean="0">
                <a:solidFill>
                  <a:srgbClr val="FF0000"/>
                </a:solidFill>
              </a:rPr>
              <a:t>القاعدة العامة</a:t>
            </a:r>
            <a:r>
              <a:rPr lang="ar-IQ" dirty="0" smtClean="0"/>
              <a:t>: الدخول في عضوية المنظمات الدولية حق لكل الدول كاملة السيادة.</a:t>
            </a:r>
          </a:p>
          <a:p>
            <a:r>
              <a:rPr lang="ar-IQ" dirty="0" smtClean="0">
                <a:solidFill>
                  <a:srgbClr val="FF0000"/>
                </a:solidFill>
              </a:rPr>
              <a:t>س</a:t>
            </a:r>
            <a:r>
              <a:rPr lang="ar-IQ" dirty="0" smtClean="0"/>
              <a:t>/ من هي الدولة كاملة السيادة ؟</a:t>
            </a:r>
          </a:p>
          <a:p>
            <a:r>
              <a:rPr lang="ar-IQ" dirty="0" smtClean="0"/>
              <a:t>ج/ وهي الدولة التي تملك مباشرة شؤونها واختصاصاتها الداخلية والخارجية كافة ، دون أن تخضع في ذلك لرقابة أو اشراف سلطة أجنبية.</a:t>
            </a:r>
          </a:p>
          <a:p>
            <a:r>
              <a:rPr lang="ar-IQ" u="sng" dirty="0" smtClean="0">
                <a:solidFill>
                  <a:srgbClr val="FF0000"/>
                </a:solidFill>
              </a:rPr>
              <a:t>الاستثناء</a:t>
            </a:r>
          </a:p>
          <a:p>
            <a:r>
              <a:rPr lang="ar-IQ" dirty="0" smtClean="0">
                <a:solidFill>
                  <a:srgbClr val="FF0000"/>
                </a:solidFill>
              </a:rPr>
              <a:t>العمل الدولي استثنى من القاعدة بعض الوحدات السياسية أو الاقليمية التي لا تعد دولا بالمعنى المقصود في القانون الدولي ومنحت حقوق مماثلة لحقوق الدول، بل احيانا تتمتع بمركز خاص</a:t>
            </a:r>
            <a:endParaRPr lang="ar-IQ" dirty="0" smtClean="0"/>
          </a:p>
          <a:p>
            <a:pPr marL="0" indent="0">
              <a:buNone/>
            </a:pPr>
            <a:endParaRPr lang="ar-IQ" u="sng" dirty="0"/>
          </a:p>
        </p:txBody>
      </p:sp>
    </p:spTree>
    <p:extLst>
      <p:ext uri="{BB962C8B-B14F-4D97-AF65-F5344CB8AC3E}">
        <p14:creationId xmlns:p14="http://schemas.microsoft.com/office/powerpoint/2010/main" val="31148684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5">
              <a:shade val="50000"/>
            </a:schemeClr>
          </a:lnRef>
          <a:fillRef idx="1">
            <a:schemeClr val="accent5"/>
          </a:fillRef>
          <a:effectRef idx="0">
            <a:schemeClr val="accent5"/>
          </a:effectRef>
          <a:fontRef idx="minor">
            <a:schemeClr val="lt1"/>
          </a:fontRef>
        </p:style>
        <p:txBody>
          <a:bodyPr>
            <a:normAutofit fontScale="90000"/>
          </a:bodyPr>
          <a:lstStyle/>
          <a:p>
            <a:r>
              <a:rPr lang="ar-IQ" dirty="0" smtClean="0"/>
              <a:t/>
            </a:r>
            <a:br>
              <a:rPr lang="ar-IQ" dirty="0" smtClean="0"/>
            </a:br>
            <a:r>
              <a:rPr lang="ar-IQ" dirty="0" smtClean="0"/>
              <a:t>أولا- </a:t>
            </a:r>
            <a:r>
              <a:rPr lang="ar-IQ" dirty="0"/>
              <a:t>حق العضوية في المنظمة الدولية.</a:t>
            </a:r>
            <a:br>
              <a:rPr lang="ar-IQ" dirty="0"/>
            </a:br>
            <a:endParaRPr lang="ar-IQ" dirty="0"/>
          </a:p>
        </p:txBody>
      </p:sp>
      <p:sp>
        <p:nvSpPr>
          <p:cNvPr id="3" name="عنصر نائب للمحتوى 2"/>
          <p:cNvSpPr>
            <a:spLocks noGrp="1"/>
          </p:cNvSpPr>
          <p:nvPr>
            <p:ph idx="1"/>
          </p:nvPr>
        </p:nvSpPr>
        <p:spPr>
          <a:xfrm>
            <a:off x="457200" y="1196752"/>
            <a:ext cx="8229600" cy="5661248"/>
          </a:xfrm>
        </p:spPr>
        <p:style>
          <a:lnRef idx="1">
            <a:schemeClr val="accent5"/>
          </a:lnRef>
          <a:fillRef idx="2">
            <a:schemeClr val="accent5"/>
          </a:fillRef>
          <a:effectRef idx="1">
            <a:schemeClr val="accent5"/>
          </a:effectRef>
          <a:fontRef idx="minor">
            <a:schemeClr val="dk1"/>
          </a:fontRef>
        </p:style>
        <p:txBody>
          <a:bodyPr>
            <a:noAutofit/>
          </a:bodyPr>
          <a:lstStyle/>
          <a:p>
            <a:r>
              <a:rPr lang="ar-IQ" sz="2800" dirty="0" err="1" smtClean="0">
                <a:solidFill>
                  <a:srgbClr val="FF0000"/>
                </a:solidFill>
              </a:rPr>
              <a:t>الاستثاء</a:t>
            </a:r>
            <a:endParaRPr lang="ar-IQ" sz="2800" dirty="0" smtClean="0">
              <a:solidFill>
                <a:srgbClr val="FF0000"/>
              </a:solidFill>
            </a:endParaRPr>
          </a:p>
          <a:p>
            <a:pPr marL="0" indent="0">
              <a:buNone/>
            </a:pPr>
            <a:r>
              <a:rPr lang="ar-IQ" sz="2800" dirty="0" smtClean="0"/>
              <a:t>م2/1من عهد عصبة الامم منحت حق الدخول في عضوية العصبة كل دولة او </a:t>
            </a:r>
            <a:r>
              <a:rPr lang="ar-IQ" sz="2800" dirty="0" err="1" smtClean="0"/>
              <a:t>دومنيون</a:t>
            </a:r>
            <a:r>
              <a:rPr lang="ar-IQ" sz="2800" dirty="0" smtClean="0"/>
              <a:t> أو مستعمرة متمتعة بالحكم الذاتي وبالتالي فأن العضوية في العصبة لم تكن قاصرة على الدول المستقرة أو ثابتة الشخصية القانونية الدولية</a:t>
            </a:r>
          </a:p>
          <a:p>
            <a:pPr marL="0" indent="0">
              <a:buNone/>
            </a:pPr>
            <a:r>
              <a:rPr lang="ar-IQ" sz="2800" dirty="0" err="1" smtClean="0">
                <a:solidFill>
                  <a:srgbClr val="FF0000"/>
                </a:solidFill>
              </a:rPr>
              <a:t>الدومنيون</a:t>
            </a:r>
            <a:r>
              <a:rPr lang="ar-IQ" sz="2800" dirty="0" smtClean="0"/>
              <a:t> : هي الدول المستقلة من دول الكومنولث البريطاني ( الدول المستقلة ذاتياً) والتي كانت تابعة لسيادة المملكة المتحدة التي كانت تؤلف الامبراطورية البريطانية ودول الكومنولث ابتداء من النصف الاخير من القرن التاسع عشر .</a:t>
            </a:r>
          </a:p>
          <a:p>
            <a:pPr marL="0" indent="0">
              <a:buNone/>
            </a:pPr>
            <a:r>
              <a:rPr lang="ar-IQ" sz="2800" dirty="0" smtClean="0"/>
              <a:t>(</a:t>
            </a:r>
            <a:r>
              <a:rPr lang="ar-IQ" sz="2800" dirty="0" smtClean="0">
                <a:solidFill>
                  <a:srgbClr val="FF0000"/>
                </a:solidFill>
              </a:rPr>
              <a:t>كندا، استراليا، نيوزيلاندا، دومين </a:t>
            </a:r>
            <a:r>
              <a:rPr lang="ar-IQ" sz="2800" dirty="0" err="1" smtClean="0">
                <a:solidFill>
                  <a:srgbClr val="FF0000"/>
                </a:solidFill>
              </a:rPr>
              <a:t>نيوفنلندا</a:t>
            </a:r>
            <a:r>
              <a:rPr lang="ar-IQ" sz="2800" dirty="0" smtClean="0">
                <a:solidFill>
                  <a:srgbClr val="FF0000"/>
                </a:solidFill>
              </a:rPr>
              <a:t>، اتحاد جنوب افريقيا، ايرلندا الحرة ،باكستان ، دومين سريلانكا، كينيا، جامايكا، نيجيريا، أوغندا، الصومال </a:t>
            </a:r>
            <a:r>
              <a:rPr lang="ar-IQ" sz="2800" dirty="0" smtClean="0"/>
              <a:t>)</a:t>
            </a:r>
          </a:p>
          <a:p>
            <a:pPr marL="0" indent="0">
              <a:buNone/>
            </a:pPr>
            <a:endParaRPr lang="ar-IQ" sz="2800" dirty="0" smtClean="0"/>
          </a:p>
          <a:p>
            <a:pPr marL="0" indent="0">
              <a:buNone/>
            </a:pPr>
            <a:endParaRPr lang="ar-IQ" sz="2800" dirty="0" smtClean="0"/>
          </a:p>
          <a:p>
            <a:pPr marL="0" indent="0">
              <a:buNone/>
            </a:pPr>
            <a:r>
              <a:rPr lang="ar-IQ" sz="2800" dirty="0" smtClean="0">
                <a:solidFill>
                  <a:srgbClr val="FF0000"/>
                </a:solidFill>
              </a:rPr>
              <a:t>في حين أن (م 4) من ميثاق الامم المتحدة قصر العضوية في منظمة الامم المتحدة على الدول وحدها</a:t>
            </a:r>
          </a:p>
        </p:txBody>
      </p:sp>
    </p:spTree>
    <p:extLst>
      <p:ext uri="{BB962C8B-B14F-4D97-AF65-F5344CB8AC3E}">
        <p14:creationId xmlns:p14="http://schemas.microsoft.com/office/powerpoint/2010/main" val="36912444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5">
              <a:shade val="50000"/>
            </a:schemeClr>
          </a:lnRef>
          <a:fillRef idx="1">
            <a:schemeClr val="accent5"/>
          </a:fillRef>
          <a:effectRef idx="0">
            <a:schemeClr val="accent5"/>
          </a:effectRef>
          <a:fontRef idx="minor">
            <a:schemeClr val="lt1"/>
          </a:fontRef>
        </p:style>
        <p:txBody>
          <a:bodyPr>
            <a:normAutofit fontScale="90000"/>
          </a:bodyPr>
          <a:lstStyle/>
          <a:p>
            <a:r>
              <a:rPr lang="ar-IQ" dirty="0" smtClean="0"/>
              <a:t/>
            </a:r>
            <a:br>
              <a:rPr lang="ar-IQ" dirty="0" smtClean="0"/>
            </a:br>
            <a:r>
              <a:rPr lang="ar-IQ" dirty="0" smtClean="0"/>
              <a:t>أولا- </a:t>
            </a:r>
            <a:r>
              <a:rPr lang="ar-IQ" dirty="0"/>
              <a:t>حق العضوية في المنظمة الدولية.</a:t>
            </a:r>
            <a:br>
              <a:rPr lang="ar-IQ" dirty="0"/>
            </a:br>
            <a:endParaRPr lang="ar-IQ" dirty="0"/>
          </a:p>
        </p:txBody>
      </p:sp>
      <p:sp>
        <p:nvSpPr>
          <p:cNvPr id="3" name="عنصر نائب للمحتوى 2"/>
          <p:cNvSpPr>
            <a:spLocks noGrp="1"/>
          </p:cNvSpPr>
          <p:nvPr>
            <p:ph idx="1"/>
          </p:nvPr>
        </p:nvSpPr>
        <p:spPr/>
        <p:style>
          <a:lnRef idx="1">
            <a:schemeClr val="accent5"/>
          </a:lnRef>
          <a:fillRef idx="2">
            <a:schemeClr val="accent5"/>
          </a:fillRef>
          <a:effectRef idx="1">
            <a:schemeClr val="accent5"/>
          </a:effectRef>
          <a:fontRef idx="minor">
            <a:schemeClr val="dk1"/>
          </a:fontRef>
        </p:style>
        <p:txBody>
          <a:bodyPr>
            <a:normAutofit fontScale="92500" lnSpcReduction="10000"/>
          </a:bodyPr>
          <a:lstStyle/>
          <a:p>
            <a:r>
              <a:rPr lang="ar-IQ" dirty="0"/>
              <a:t>أما </a:t>
            </a:r>
            <a:r>
              <a:rPr lang="ar-IQ" dirty="0">
                <a:solidFill>
                  <a:srgbClr val="FF0000"/>
                </a:solidFill>
              </a:rPr>
              <a:t>التطبيق العملي </a:t>
            </a:r>
            <a:r>
              <a:rPr lang="ar-IQ" dirty="0"/>
              <a:t>في هذا المجال فان العمل الأممي أستقر على عدم اشتراط السيادة الكاملة للدول كشرط لقبولها عضواً في المنظمة الدولية طالما إنها تملك الحق في ادارة نفسها بنفسها وتستطيع إدارة شؤونها الخارجية بحرية.</a:t>
            </a:r>
          </a:p>
          <a:p>
            <a:r>
              <a:rPr lang="ar-IQ" dirty="0" smtClean="0">
                <a:solidFill>
                  <a:srgbClr val="FF0000"/>
                </a:solidFill>
              </a:rPr>
              <a:t>مثال</a:t>
            </a:r>
            <a:r>
              <a:rPr lang="ar-IQ" dirty="0" smtClean="0"/>
              <a:t>/ منظمة الامم المتحدة للتربية والعلوم والثقافة (اليونسكو) م2 من ميثاقها ينص على ( للأقاليم غير المتمتعة بالحكم الذاتي الحق في عضوية (بالاشتراك) بناء على طلب الدولة المشرفة على الاقليم على ان يحدد المؤتمر العام للمنظمة حقوق والتزامات الاقليم.</a:t>
            </a:r>
          </a:p>
          <a:p>
            <a:r>
              <a:rPr lang="ar-IQ" dirty="0" smtClean="0">
                <a:solidFill>
                  <a:srgbClr val="FF0000"/>
                </a:solidFill>
              </a:rPr>
              <a:t>مثال آخر</a:t>
            </a:r>
            <a:r>
              <a:rPr lang="ar-IQ" dirty="0" smtClean="0"/>
              <a:t>/ منظمة الصحة العالمية بالاتجاه نفسه</a:t>
            </a:r>
            <a:endParaRPr lang="ar-IQ" dirty="0"/>
          </a:p>
        </p:txBody>
      </p:sp>
    </p:spTree>
    <p:extLst>
      <p:ext uri="{BB962C8B-B14F-4D97-AF65-F5344CB8AC3E}">
        <p14:creationId xmlns:p14="http://schemas.microsoft.com/office/powerpoint/2010/main" val="10707573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5">
              <a:shade val="50000"/>
            </a:schemeClr>
          </a:lnRef>
          <a:fillRef idx="1">
            <a:schemeClr val="accent5"/>
          </a:fillRef>
          <a:effectRef idx="0">
            <a:schemeClr val="accent5"/>
          </a:effectRef>
          <a:fontRef idx="minor">
            <a:schemeClr val="lt1"/>
          </a:fontRef>
        </p:style>
        <p:txBody>
          <a:bodyPr/>
          <a:lstStyle/>
          <a:p>
            <a:r>
              <a:rPr lang="ar-IQ" dirty="0" smtClean="0"/>
              <a:t>ثانياً- شروط العضوية في المنظمة الدولية</a:t>
            </a:r>
            <a:endParaRPr lang="ar-IQ" dirty="0"/>
          </a:p>
        </p:txBody>
      </p:sp>
      <p:sp>
        <p:nvSpPr>
          <p:cNvPr id="3" name="عنصر نائب للمحتوى 2"/>
          <p:cNvSpPr>
            <a:spLocks noGrp="1"/>
          </p:cNvSpPr>
          <p:nvPr>
            <p:ph idx="1"/>
          </p:nvPr>
        </p:nvSpPr>
        <p:spPr/>
        <p:style>
          <a:lnRef idx="1">
            <a:schemeClr val="accent5"/>
          </a:lnRef>
          <a:fillRef idx="2">
            <a:schemeClr val="accent5"/>
          </a:fillRef>
          <a:effectRef idx="1">
            <a:schemeClr val="accent5"/>
          </a:effectRef>
          <a:fontRef idx="minor">
            <a:schemeClr val="dk1"/>
          </a:fontRef>
        </p:style>
        <p:txBody>
          <a:bodyPr/>
          <a:lstStyle/>
          <a:p>
            <a:r>
              <a:rPr lang="ar-IQ" dirty="0" smtClean="0"/>
              <a:t>تنقسم العضوية في المنظمة الدولية الى:</a:t>
            </a:r>
          </a:p>
          <a:p>
            <a:r>
              <a:rPr lang="ar-IQ" dirty="0" smtClean="0"/>
              <a:t>1- عضوية أصلية: هي صفة الدول الأعضاء في المنظمة الذين اشتركوا في وضع الوثيقة المؤسسة للمنظمة، وارتضوا بها نهائياً</a:t>
            </a:r>
          </a:p>
          <a:p>
            <a:r>
              <a:rPr lang="ar-IQ" dirty="0" smtClean="0"/>
              <a:t>مثال / الدول التي اشتركت في وضع نظام الهيئة الدولية المنعقد في سان فرانسيسكو ووقعت وصدقت عليه</a:t>
            </a:r>
            <a:endParaRPr lang="ar-IQ" dirty="0"/>
          </a:p>
        </p:txBody>
      </p:sp>
    </p:spTree>
    <p:extLst>
      <p:ext uri="{BB962C8B-B14F-4D97-AF65-F5344CB8AC3E}">
        <p14:creationId xmlns:p14="http://schemas.microsoft.com/office/powerpoint/2010/main" val="39534719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5">
              <a:shade val="50000"/>
            </a:schemeClr>
          </a:lnRef>
          <a:fillRef idx="1">
            <a:schemeClr val="accent5"/>
          </a:fillRef>
          <a:effectRef idx="0">
            <a:schemeClr val="accent5"/>
          </a:effectRef>
          <a:fontRef idx="minor">
            <a:schemeClr val="lt1"/>
          </a:fontRef>
        </p:style>
        <p:txBody>
          <a:bodyPr>
            <a:normAutofit fontScale="90000"/>
          </a:bodyPr>
          <a:lstStyle/>
          <a:p>
            <a:r>
              <a:rPr lang="ar-IQ" dirty="0" smtClean="0"/>
              <a:t/>
            </a:r>
            <a:br>
              <a:rPr lang="ar-IQ" dirty="0" smtClean="0"/>
            </a:br>
            <a:r>
              <a:rPr lang="ar-IQ" dirty="0" smtClean="0"/>
              <a:t>ثانياً- </a:t>
            </a:r>
            <a:r>
              <a:rPr lang="ar-IQ" dirty="0"/>
              <a:t>شروط العضوية في المنظمة الدولية</a:t>
            </a:r>
            <a:br>
              <a:rPr lang="ar-IQ" dirty="0"/>
            </a:br>
            <a:endParaRPr lang="ar-IQ" dirty="0"/>
          </a:p>
        </p:txBody>
      </p:sp>
      <p:sp>
        <p:nvSpPr>
          <p:cNvPr id="3" name="عنصر نائب للمحتوى 2"/>
          <p:cNvSpPr>
            <a:spLocks noGrp="1"/>
          </p:cNvSpPr>
          <p:nvPr>
            <p:ph idx="1"/>
          </p:nvPr>
        </p:nvSpPr>
        <p:spPr/>
        <p:style>
          <a:lnRef idx="1">
            <a:schemeClr val="accent5"/>
          </a:lnRef>
          <a:fillRef idx="2">
            <a:schemeClr val="accent5"/>
          </a:fillRef>
          <a:effectRef idx="1">
            <a:schemeClr val="accent5"/>
          </a:effectRef>
          <a:fontRef idx="minor">
            <a:schemeClr val="dk1"/>
          </a:fontRef>
        </p:style>
        <p:txBody>
          <a:bodyPr/>
          <a:lstStyle/>
          <a:p>
            <a:r>
              <a:rPr lang="ar-IQ" dirty="0" smtClean="0"/>
              <a:t>2- العضوية بالانضمام: هي صفة الدول التي تدخل في عضوية المنظمة بعد انشائها وفقاً للشروط والاجراءات  المنصوص عليها في وثيقتها المؤسسة. التي يفترض ان </a:t>
            </a:r>
            <a:r>
              <a:rPr lang="ar-IQ" dirty="0" smtClean="0">
                <a:solidFill>
                  <a:srgbClr val="FF0000"/>
                </a:solidFill>
              </a:rPr>
              <a:t>تتضمن نصاً يسمح بالانضمام وهي ما تسمى بالمعاهدة المفتوحة وبعكسه تكون المعاهدة مغلقة.</a:t>
            </a:r>
            <a:endParaRPr lang="ar-IQ" dirty="0">
              <a:solidFill>
                <a:srgbClr val="FF0000"/>
              </a:solidFill>
            </a:endParaRPr>
          </a:p>
        </p:txBody>
      </p:sp>
    </p:spTree>
    <p:extLst>
      <p:ext uri="{BB962C8B-B14F-4D97-AF65-F5344CB8AC3E}">
        <p14:creationId xmlns:p14="http://schemas.microsoft.com/office/powerpoint/2010/main" val="19617787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5">
              <a:shade val="50000"/>
            </a:schemeClr>
          </a:lnRef>
          <a:fillRef idx="1">
            <a:schemeClr val="accent5"/>
          </a:fillRef>
          <a:effectRef idx="0">
            <a:schemeClr val="accent5"/>
          </a:effectRef>
          <a:fontRef idx="minor">
            <a:schemeClr val="lt1"/>
          </a:fontRef>
        </p:style>
        <p:txBody>
          <a:bodyPr/>
          <a:lstStyle/>
          <a:p>
            <a:r>
              <a:rPr lang="ar-IQ" dirty="0"/>
              <a:t>ثانياً- شروط العضوية في المنظمة الدولية</a:t>
            </a:r>
          </a:p>
        </p:txBody>
      </p:sp>
      <p:sp>
        <p:nvSpPr>
          <p:cNvPr id="3" name="عنصر نائب للمحتوى 2"/>
          <p:cNvSpPr>
            <a:spLocks noGrp="1"/>
          </p:cNvSpPr>
          <p:nvPr>
            <p:ph idx="1"/>
          </p:nvPr>
        </p:nvSpPr>
        <p:spPr/>
        <p:style>
          <a:lnRef idx="1">
            <a:schemeClr val="accent5"/>
          </a:lnRef>
          <a:fillRef idx="2">
            <a:schemeClr val="accent5"/>
          </a:fillRef>
          <a:effectRef idx="1">
            <a:schemeClr val="accent5"/>
          </a:effectRef>
          <a:fontRef idx="minor">
            <a:schemeClr val="dk1"/>
          </a:fontRef>
        </p:style>
        <p:txBody>
          <a:bodyPr/>
          <a:lstStyle/>
          <a:p>
            <a:r>
              <a:rPr lang="ar-IQ" dirty="0" smtClean="0"/>
              <a:t>الشروط الموضوعية :تتعلق بالشروط الواردة في الوثيقة المؤسسة للمنظمة منها :</a:t>
            </a:r>
          </a:p>
          <a:p>
            <a:r>
              <a:rPr lang="ar-IQ" dirty="0" smtClean="0">
                <a:solidFill>
                  <a:srgbClr val="FF0000"/>
                </a:solidFill>
              </a:rPr>
              <a:t>سياسي</a:t>
            </a:r>
            <a:r>
              <a:rPr lang="ar-IQ" dirty="0" smtClean="0"/>
              <a:t> : مثل ما ورد في ميثاق الامم المتحدة باشتراط ان تكون الدولة طالبة العضوية ( محبة للسلام وراغبة في تنفيذ الالتزامات)</a:t>
            </a:r>
          </a:p>
          <a:p>
            <a:r>
              <a:rPr lang="ar-IQ" dirty="0" smtClean="0"/>
              <a:t>ومثل ما ورد في مواثيق المنظمات المتخصصة ( اليونسكو ، منظمة الطيران المدني الدولية) اشترطت ان تكون الدولة عضوا في الامم المتحدة</a:t>
            </a:r>
            <a:endParaRPr lang="ar-IQ" dirty="0"/>
          </a:p>
        </p:txBody>
      </p:sp>
    </p:spTree>
    <p:extLst>
      <p:ext uri="{BB962C8B-B14F-4D97-AF65-F5344CB8AC3E}">
        <p14:creationId xmlns:p14="http://schemas.microsoft.com/office/powerpoint/2010/main" val="1156925354"/>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261</TotalTime>
  <Words>1192</Words>
  <Application>Microsoft Office PowerPoint</Application>
  <PresentationFormat>عرض على الشاشة (3:4)‏</PresentationFormat>
  <Paragraphs>110</Paragraphs>
  <Slides>19</Slides>
  <Notes>1</Notes>
  <HiddenSlides>0</HiddenSlides>
  <MMClips>0</MMClips>
  <ScaleCrop>false</ScaleCrop>
  <HeadingPairs>
    <vt:vector size="4" baseType="variant">
      <vt:variant>
        <vt:lpstr>نسق</vt:lpstr>
      </vt:variant>
      <vt:variant>
        <vt:i4>1</vt:i4>
      </vt:variant>
      <vt:variant>
        <vt:lpstr>عناوين الشرائح</vt:lpstr>
      </vt:variant>
      <vt:variant>
        <vt:i4>19</vt:i4>
      </vt:variant>
    </vt:vector>
  </HeadingPairs>
  <TitlesOfParts>
    <vt:vector size="20" baseType="lpstr">
      <vt:lpstr>سمة Office</vt:lpstr>
      <vt:lpstr>كلية المنصور الجامعة / قسم القانون محاضرات في مادة المنظمات الدولية لطلبة المرحلة الرابعة قانون </vt:lpstr>
      <vt:lpstr>الفصل الرابع العضوية في المنظمات الدولية</vt:lpstr>
      <vt:lpstr>الفصل الرابع العضوية في المنظمات الدولية</vt:lpstr>
      <vt:lpstr> أولا- حق العضوية في المنظمة الدولية. </vt:lpstr>
      <vt:lpstr> أولا- حق العضوية في المنظمة الدولية. </vt:lpstr>
      <vt:lpstr> أولا- حق العضوية في المنظمة الدولية. </vt:lpstr>
      <vt:lpstr>ثانياً- شروط العضوية في المنظمة الدولية</vt:lpstr>
      <vt:lpstr> ثانياً- شروط العضوية في المنظمة الدولية </vt:lpstr>
      <vt:lpstr>ثانياً- شروط العضوية في المنظمة الدولية</vt:lpstr>
      <vt:lpstr>ثانياً- شروط العضوية في المنظمة الدولية الشروط الموضوعية</vt:lpstr>
      <vt:lpstr>ثانياً- شروط العضوية في المنظمة الدولية الشروط الاجرائية</vt:lpstr>
      <vt:lpstr>ثالثاً- فقدان العضوية</vt:lpstr>
      <vt:lpstr>ثالثاً- فقدان العضوية - الانسحاب</vt:lpstr>
      <vt:lpstr>ثالثاً- فقدان العضوية - الانسحاب</vt:lpstr>
      <vt:lpstr>ثالثاً- فقدان العضوية - الانسحاب</vt:lpstr>
      <vt:lpstr>ثالثاً- فقدان العضوية - وقف العضوية</vt:lpstr>
      <vt:lpstr>ثالثاً- فقدان العضوية - الفصل من العضوية</vt:lpstr>
      <vt:lpstr>ثالثاً- فقدان العضوية - فقد العضو صفة الدولة</vt:lpstr>
      <vt:lpstr>رابعا- وضع الدول غير الاعضاء في المنظمة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كلية المنصور الجامعة / قسم القانون محاضرات في مادة المنظمات الدولية لطلبة المرحلة الرابعة قانون </dc:title>
  <dc:creator>ALNIBRAS</dc:creator>
  <cp:lastModifiedBy>ALNIBRAS</cp:lastModifiedBy>
  <cp:revision>25</cp:revision>
  <dcterms:created xsi:type="dcterms:W3CDTF">2023-11-21T21:48:19Z</dcterms:created>
  <dcterms:modified xsi:type="dcterms:W3CDTF">2024-02-13T19:12:53Z</dcterms:modified>
</cp:coreProperties>
</file>