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72" r:id="rId11"/>
    <p:sldId id="266" r:id="rId12"/>
    <p:sldId id="267" r:id="rId13"/>
    <p:sldId id="273" r:id="rId14"/>
    <p:sldId id="268" r:id="rId15"/>
    <p:sldId id="274" r:id="rId16"/>
    <p:sldId id="269" r:id="rId17"/>
    <p:sldId id="275" r:id="rId18"/>
    <p:sldId id="270" r:id="rId19"/>
    <p:sldId id="271" r:id="rId20"/>
    <p:sldId id="276" r:id="rId21"/>
    <p:sldId id="277" r:id="rId22"/>
    <p:sldId id="278" r:id="rId23"/>
    <p:sldId id="279" r:id="rId24"/>
    <p:sldId id="280" r:id="rId25"/>
    <p:sldId id="281" r:id="rId26"/>
    <p:sldId id="283" r:id="rId2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FD0DC0-B73A-496B-A26C-684CC01F1CE4}" type="doc">
      <dgm:prSet loTypeId="urn:microsoft.com/office/officeart/2005/8/layout/hList6" loCatId="list" qsTypeId="urn:microsoft.com/office/officeart/2005/8/quickstyle/simple3" qsCatId="simple" csTypeId="urn:microsoft.com/office/officeart/2005/8/colors/accent1_2" csCatId="accent1"/>
      <dgm:spPr/>
      <dgm:t>
        <a:bodyPr/>
        <a:lstStyle/>
        <a:p>
          <a:pPr rtl="1"/>
          <a:endParaRPr lang="ar-IQ"/>
        </a:p>
      </dgm:t>
    </dgm:pt>
    <dgm:pt modelId="{3B27B7F7-7082-4A2E-B20F-7A6D7A0AD5F8}">
      <dgm:prSet/>
      <dgm:spPr/>
      <dgm:t>
        <a:bodyPr/>
        <a:lstStyle/>
        <a:p>
          <a:pPr rtl="1"/>
          <a:r>
            <a:rPr lang="ar-IQ" dirty="0" smtClean="0"/>
            <a:t>المحاضرة القادمة</a:t>
          </a:r>
          <a:br>
            <a:rPr lang="ar-IQ" dirty="0" smtClean="0"/>
          </a:br>
          <a:r>
            <a:rPr lang="ar-IQ" dirty="0" smtClean="0"/>
            <a:t>الفصل السادس/ سلطات المنظمات الدولية</a:t>
          </a:r>
          <a:endParaRPr lang="ar-IQ" dirty="0"/>
        </a:p>
      </dgm:t>
    </dgm:pt>
    <dgm:pt modelId="{5DC473AC-6BA0-427A-A8D0-62802EDB6170}" type="parTrans" cxnId="{0B9ED4A5-DAC0-4E01-B6FA-2CAF44982F0B}">
      <dgm:prSet/>
      <dgm:spPr/>
      <dgm:t>
        <a:bodyPr/>
        <a:lstStyle/>
        <a:p>
          <a:pPr rtl="1"/>
          <a:endParaRPr lang="ar-IQ"/>
        </a:p>
      </dgm:t>
    </dgm:pt>
    <dgm:pt modelId="{E0993DD2-B2E7-4AC2-A8EA-C7EF51202ACC}" type="sibTrans" cxnId="{0B9ED4A5-DAC0-4E01-B6FA-2CAF44982F0B}">
      <dgm:prSet/>
      <dgm:spPr/>
      <dgm:t>
        <a:bodyPr/>
        <a:lstStyle/>
        <a:p>
          <a:pPr rtl="1"/>
          <a:endParaRPr lang="ar-IQ"/>
        </a:p>
      </dgm:t>
    </dgm:pt>
    <dgm:pt modelId="{E619F1A6-9024-42A3-B264-B09A5D1D6618}" type="pres">
      <dgm:prSet presAssocID="{65FD0DC0-B73A-496B-A26C-684CC01F1CE4}" presName="Name0" presStyleCnt="0">
        <dgm:presLayoutVars>
          <dgm:dir/>
          <dgm:resizeHandles val="exact"/>
        </dgm:presLayoutVars>
      </dgm:prSet>
      <dgm:spPr/>
      <dgm:t>
        <a:bodyPr/>
        <a:lstStyle/>
        <a:p>
          <a:pPr rtl="1"/>
          <a:endParaRPr lang="ar-IQ"/>
        </a:p>
      </dgm:t>
    </dgm:pt>
    <dgm:pt modelId="{8A2E1829-64FB-4DFE-B561-FA09906B08F6}" type="pres">
      <dgm:prSet presAssocID="{3B27B7F7-7082-4A2E-B20F-7A6D7A0AD5F8}" presName="node" presStyleLbl="node1" presStyleIdx="0" presStyleCnt="1">
        <dgm:presLayoutVars>
          <dgm:bulletEnabled val="1"/>
        </dgm:presLayoutVars>
      </dgm:prSet>
      <dgm:spPr/>
      <dgm:t>
        <a:bodyPr/>
        <a:lstStyle/>
        <a:p>
          <a:pPr rtl="1"/>
          <a:endParaRPr lang="ar-IQ"/>
        </a:p>
      </dgm:t>
    </dgm:pt>
  </dgm:ptLst>
  <dgm:cxnLst>
    <dgm:cxn modelId="{9678758F-D788-45A3-AC09-9D457736B5CC}" type="presOf" srcId="{3B27B7F7-7082-4A2E-B20F-7A6D7A0AD5F8}" destId="{8A2E1829-64FB-4DFE-B561-FA09906B08F6}" srcOrd="0" destOrd="0" presId="urn:microsoft.com/office/officeart/2005/8/layout/hList6"/>
    <dgm:cxn modelId="{0B9ED4A5-DAC0-4E01-B6FA-2CAF44982F0B}" srcId="{65FD0DC0-B73A-496B-A26C-684CC01F1CE4}" destId="{3B27B7F7-7082-4A2E-B20F-7A6D7A0AD5F8}" srcOrd="0" destOrd="0" parTransId="{5DC473AC-6BA0-427A-A8D0-62802EDB6170}" sibTransId="{E0993DD2-B2E7-4AC2-A8EA-C7EF51202ACC}"/>
    <dgm:cxn modelId="{9ED52785-F2C1-4513-AA5A-7103C1EF8EF0}" type="presOf" srcId="{65FD0DC0-B73A-496B-A26C-684CC01F1CE4}" destId="{E619F1A6-9024-42A3-B264-B09A5D1D6618}" srcOrd="0" destOrd="0" presId="urn:microsoft.com/office/officeart/2005/8/layout/hList6"/>
    <dgm:cxn modelId="{8E49A5DB-C241-4321-9B99-6A4B182162F4}" type="presParOf" srcId="{E619F1A6-9024-42A3-B264-B09A5D1D6618}" destId="{8A2E1829-64FB-4DFE-B561-FA09906B08F6}"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91B8C7D-B6B2-4404-8CF6-432DEADED8A4}" type="doc">
      <dgm:prSet loTypeId="urn:microsoft.com/office/officeart/2005/8/layout/process4" loCatId="list" qsTypeId="urn:microsoft.com/office/officeart/2005/8/quickstyle/simple3" qsCatId="simple" csTypeId="urn:microsoft.com/office/officeart/2005/8/colors/accent1_2" csCatId="accent1"/>
      <dgm:spPr/>
      <dgm:t>
        <a:bodyPr/>
        <a:lstStyle/>
        <a:p>
          <a:pPr rtl="1"/>
          <a:endParaRPr lang="ar-IQ"/>
        </a:p>
      </dgm:t>
    </dgm:pt>
    <dgm:pt modelId="{5147A7B1-A7B4-4F3C-A0A9-A05AD8AD61A8}">
      <dgm:prSet/>
      <dgm:spPr/>
      <dgm:t>
        <a:bodyPr/>
        <a:lstStyle/>
        <a:p>
          <a:pPr rtl="1"/>
          <a:r>
            <a:rPr lang="ar-IQ" smtClean="0"/>
            <a:t>اختبار شفوي أول خمس دقائق من المحاضرة القادمة</a:t>
          </a:r>
          <a:endParaRPr lang="ar-IQ"/>
        </a:p>
      </dgm:t>
    </dgm:pt>
    <dgm:pt modelId="{84D017D0-F81B-4190-9BA8-61706056F297}" type="parTrans" cxnId="{E36000D1-5198-45A8-8DF0-B3B43AD899E5}">
      <dgm:prSet/>
      <dgm:spPr/>
      <dgm:t>
        <a:bodyPr/>
        <a:lstStyle/>
        <a:p>
          <a:pPr rtl="1"/>
          <a:endParaRPr lang="ar-IQ"/>
        </a:p>
      </dgm:t>
    </dgm:pt>
    <dgm:pt modelId="{0EC1B2A7-4544-49F5-B091-FF53F580B6C8}" type="sibTrans" cxnId="{E36000D1-5198-45A8-8DF0-B3B43AD899E5}">
      <dgm:prSet/>
      <dgm:spPr/>
      <dgm:t>
        <a:bodyPr/>
        <a:lstStyle/>
        <a:p>
          <a:pPr rtl="1"/>
          <a:endParaRPr lang="ar-IQ"/>
        </a:p>
      </dgm:t>
    </dgm:pt>
    <dgm:pt modelId="{18572446-F071-4297-8FFA-CE2E32F040F5}">
      <dgm:prSet/>
      <dgm:spPr/>
      <dgm:t>
        <a:bodyPr/>
        <a:lstStyle/>
        <a:p>
          <a:pPr rtl="1"/>
          <a:r>
            <a:rPr lang="ar-IQ" smtClean="0"/>
            <a:t>بمحاضرة هذا اليوم</a:t>
          </a:r>
          <a:endParaRPr lang="ar-IQ"/>
        </a:p>
      </dgm:t>
    </dgm:pt>
    <dgm:pt modelId="{DE83D7ED-7A6A-4B47-8E0A-1EE6555BF64D}" type="parTrans" cxnId="{10578865-4849-415D-8B2A-1695C102B9DA}">
      <dgm:prSet/>
      <dgm:spPr/>
      <dgm:t>
        <a:bodyPr/>
        <a:lstStyle/>
        <a:p>
          <a:pPr rtl="1"/>
          <a:endParaRPr lang="ar-IQ"/>
        </a:p>
      </dgm:t>
    </dgm:pt>
    <dgm:pt modelId="{16ACA1E8-0E9A-4209-A60E-3B6BB1553E43}" type="sibTrans" cxnId="{10578865-4849-415D-8B2A-1695C102B9DA}">
      <dgm:prSet/>
      <dgm:spPr/>
      <dgm:t>
        <a:bodyPr/>
        <a:lstStyle/>
        <a:p>
          <a:pPr rtl="1"/>
          <a:endParaRPr lang="ar-IQ"/>
        </a:p>
      </dgm:t>
    </dgm:pt>
    <dgm:pt modelId="{D355127A-5D5D-4433-822F-049DB6610159}" type="pres">
      <dgm:prSet presAssocID="{D91B8C7D-B6B2-4404-8CF6-432DEADED8A4}" presName="Name0" presStyleCnt="0">
        <dgm:presLayoutVars>
          <dgm:dir/>
          <dgm:animLvl val="lvl"/>
          <dgm:resizeHandles val="exact"/>
        </dgm:presLayoutVars>
      </dgm:prSet>
      <dgm:spPr/>
      <dgm:t>
        <a:bodyPr/>
        <a:lstStyle/>
        <a:p>
          <a:pPr rtl="1"/>
          <a:endParaRPr lang="ar-IQ"/>
        </a:p>
      </dgm:t>
    </dgm:pt>
    <dgm:pt modelId="{7B35E362-E8A7-4A58-93B2-5D3538862633}" type="pres">
      <dgm:prSet presAssocID="{18572446-F071-4297-8FFA-CE2E32F040F5}" presName="boxAndChildren" presStyleCnt="0"/>
      <dgm:spPr/>
    </dgm:pt>
    <dgm:pt modelId="{DE081DCA-71FE-462C-97C1-43993BF365EE}" type="pres">
      <dgm:prSet presAssocID="{18572446-F071-4297-8FFA-CE2E32F040F5}" presName="parentTextBox" presStyleLbl="node1" presStyleIdx="0" presStyleCnt="2"/>
      <dgm:spPr/>
      <dgm:t>
        <a:bodyPr/>
        <a:lstStyle/>
        <a:p>
          <a:pPr rtl="1"/>
          <a:endParaRPr lang="ar-IQ"/>
        </a:p>
      </dgm:t>
    </dgm:pt>
    <dgm:pt modelId="{78A72F7C-E6FC-424F-8F3D-B07ACC7655F3}" type="pres">
      <dgm:prSet presAssocID="{0EC1B2A7-4544-49F5-B091-FF53F580B6C8}" presName="sp" presStyleCnt="0"/>
      <dgm:spPr/>
    </dgm:pt>
    <dgm:pt modelId="{9D7D3A43-A863-4A6B-BFEC-171B76A90AC7}" type="pres">
      <dgm:prSet presAssocID="{5147A7B1-A7B4-4F3C-A0A9-A05AD8AD61A8}" presName="arrowAndChildren" presStyleCnt="0"/>
      <dgm:spPr/>
    </dgm:pt>
    <dgm:pt modelId="{2FD7C504-3D59-4340-959F-91FF376E95C8}" type="pres">
      <dgm:prSet presAssocID="{5147A7B1-A7B4-4F3C-A0A9-A05AD8AD61A8}" presName="parentTextArrow" presStyleLbl="node1" presStyleIdx="1" presStyleCnt="2"/>
      <dgm:spPr/>
      <dgm:t>
        <a:bodyPr/>
        <a:lstStyle/>
        <a:p>
          <a:pPr rtl="1"/>
          <a:endParaRPr lang="ar-IQ"/>
        </a:p>
      </dgm:t>
    </dgm:pt>
  </dgm:ptLst>
  <dgm:cxnLst>
    <dgm:cxn modelId="{C19E8AC1-357C-4EEA-B1DE-33BDEAA76F88}" type="presOf" srcId="{D91B8C7D-B6B2-4404-8CF6-432DEADED8A4}" destId="{D355127A-5D5D-4433-822F-049DB6610159}" srcOrd="0" destOrd="0" presId="urn:microsoft.com/office/officeart/2005/8/layout/process4"/>
    <dgm:cxn modelId="{10578865-4849-415D-8B2A-1695C102B9DA}" srcId="{D91B8C7D-B6B2-4404-8CF6-432DEADED8A4}" destId="{18572446-F071-4297-8FFA-CE2E32F040F5}" srcOrd="1" destOrd="0" parTransId="{DE83D7ED-7A6A-4B47-8E0A-1EE6555BF64D}" sibTransId="{16ACA1E8-0E9A-4209-A60E-3B6BB1553E43}"/>
    <dgm:cxn modelId="{19584B15-F94B-4209-93F7-A66FC9D4E8F8}" type="presOf" srcId="{5147A7B1-A7B4-4F3C-A0A9-A05AD8AD61A8}" destId="{2FD7C504-3D59-4340-959F-91FF376E95C8}" srcOrd="0" destOrd="0" presId="urn:microsoft.com/office/officeart/2005/8/layout/process4"/>
    <dgm:cxn modelId="{100645E2-A810-4468-A6B1-01625E5E33EC}" type="presOf" srcId="{18572446-F071-4297-8FFA-CE2E32F040F5}" destId="{DE081DCA-71FE-462C-97C1-43993BF365EE}" srcOrd="0" destOrd="0" presId="urn:microsoft.com/office/officeart/2005/8/layout/process4"/>
    <dgm:cxn modelId="{E36000D1-5198-45A8-8DF0-B3B43AD899E5}" srcId="{D91B8C7D-B6B2-4404-8CF6-432DEADED8A4}" destId="{5147A7B1-A7B4-4F3C-A0A9-A05AD8AD61A8}" srcOrd="0" destOrd="0" parTransId="{84D017D0-F81B-4190-9BA8-61706056F297}" sibTransId="{0EC1B2A7-4544-49F5-B091-FF53F580B6C8}"/>
    <dgm:cxn modelId="{F26DECBC-0716-4F18-9528-86D1BA159320}" type="presParOf" srcId="{D355127A-5D5D-4433-822F-049DB6610159}" destId="{7B35E362-E8A7-4A58-93B2-5D3538862633}" srcOrd="0" destOrd="0" presId="urn:microsoft.com/office/officeart/2005/8/layout/process4"/>
    <dgm:cxn modelId="{B946A6D3-7145-4617-94B4-FBBCAAF08A3F}" type="presParOf" srcId="{7B35E362-E8A7-4A58-93B2-5D3538862633}" destId="{DE081DCA-71FE-462C-97C1-43993BF365EE}" srcOrd="0" destOrd="0" presId="urn:microsoft.com/office/officeart/2005/8/layout/process4"/>
    <dgm:cxn modelId="{29C4259D-CF74-413A-B464-522633109CB4}" type="presParOf" srcId="{D355127A-5D5D-4433-822F-049DB6610159}" destId="{78A72F7C-E6FC-424F-8F3D-B07ACC7655F3}" srcOrd="1" destOrd="0" presId="urn:microsoft.com/office/officeart/2005/8/layout/process4"/>
    <dgm:cxn modelId="{96D1825C-65E6-49EC-94AB-A3FD34351DA8}" type="presParOf" srcId="{D355127A-5D5D-4433-822F-049DB6610159}" destId="{9D7D3A43-A863-4A6B-BFEC-171B76A90AC7}" srcOrd="2" destOrd="0" presId="urn:microsoft.com/office/officeart/2005/8/layout/process4"/>
    <dgm:cxn modelId="{4815ECBA-7F81-47FD-9C49-BB9E52CBC3F4}" type="presParOf" srcId="{9D7D3A43-A863-4A6B-BFEC-171B76A90AC7}" destId="{2FD7C504-3D59-4340-959F-91FF376E95C8}" srcOrd="0" destOrd="0" presId="urn:microsoft.com/office/officeart/2005/8/layout/process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2E1829-64FB-4DFE-B561-FA09906B08F6}">
      <dsp:nvSpPr>
        <dsp:cNvPr id="0" name=""/>
        <dsp:cNvSpPr/>
      </dsp:nvSpPr>
      <dsp:spPr>
        <a:xfrm rot="16200000">
          <a:off x="2770076" y="-2770076"/>
          <a:ext cx="2232247" cy="7772400"/>
        </a:xfrm>
        <a:prstGeom prst="flowChartManualOperati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3050" tIns="0" rIns="275828" bIns="0" numCol="1" spcCol="1270" anchor="ctr" anchorCtr="0">
          <a:noAutofit/>
        </a:bodyPr>
        <a:lstStyle/>
        <a:p>
          <a:pPr lvl="0" algn="ctr" defTabSz="1911350" rtl="1">
            <a:lnSpc>
              <a:spcPct val="90000"/>
            </a:lnSpc>
            <a:spcBef>
              <a:spcPct val="0"/>
            </a:spcBef>
            <a:spcAft>
              <a:spcPct val="35000"/>
            </a:spcAft>
          </a:pPr>
          <a:r>
            <a:rPr lang="ar-IQ" sz="4300" kern="1200" dirty="0" smtClean="0"/>
            <a:t>المحاضرة القادمة</a:t>
          </a:r>
          <a:br>
            <a:rPr lang="ar-IQ" sz="4300" kern="1200" dirty="0" smtClean="0"/>
          </a:br>
          <a:r>
            <a:rPr lang="ar-IQ" sz="4300" kern="1200" dirty="0" smtClean="0"/>
            <a:t>الفصل السادس/ سلطات المنظمات الدولية</a:t>
          </a:r>
          <a:endParaRPr lang="ar-IQ" sz="4300" kern="1200" dirty="0"/>
        </a:p>
      </dsp:txBody>
      <dsp:txXfrm rot="5400000">
        <a:off x="0" y="446449"/>
        <a:ext cx="7772400" cy="13393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081DCA-71FE-462C-97C1-43993BF365EE}">
      <dsp:nvSpPr>
        <dsp:cNvPr id="0" name=""/>
        <dsp:cNvSpPr/>
      </dsp:nvSpPr>
      <dsp:spPr>
        <a:xfrm>
          <a:off x="0" y="1057786"/>
          <a:ext cx="6400800" cy="694022"/>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0" tIns="177800" rIns="177800" bIns="177800" numCol="1" spcCol="1270" anchor="ctr" anchorCtr="0">
          <a:noAutofit/>
        </a:bodyPr>
        <a:lstStyle/>
        <a:p>
          <a:pPr lvl="0" algn="ctr" defTabSz="1111250" rtl="1">
            <a:lnSpc>
              <a:spcPct val="90000"/>
            </a:lnSpc>
            <a:spcBef>
              <a:spcPct val="0"/>
            </a:spcBef>
            <a:spcAft>
              <a:spcPct val="35000"/>
            </a:spcAft>
          </a:pPr>
          <a:r>
            <a:rPr lang="ar-IQ" sz="2500" kern="1200" smtClean="0"/>
            <a:t>بمحاضرة هذا اليوم</a:t>
          </a:r>
          <a:endParaRPr lang="ar-IQ" sz="2500" kern="1200"/>
        </a:p>
      </dsp:txBody>
      <dsp:txXfrm>
        <a:off x="0" y="1057786"/>
        <a:ext cx="6400800" cy="694022"/>
      </dsp:txXfrm>
    </dsp:sp>
    <dsp:sp modelId="{2FD7C504-3D59-4340-959F-91FF376E95C8}">
      <dsp:nvSpPr>
        <dsp:cNvPr id="0" name=""/>
        <dsp:cNvSpPr/>
      </dsp:nvSpPr>
      <dsp:spPr>
        <a:xfrm rot="10800000">
          <a:off x="0" y="790"/>
          <a:ext cx="6400800" cy="1067406"/>
        </a:xfrm>
        <a:prstGeom prst="upArrowCallou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0" tIns="177800" rIns="177800" bIns="177800" numCol="1" spcCol="1270" anchor="ctr" anchorCtr="0">
          <a:noAutofit/>
        </a:bodyPr>
        <a:lstStyle/>
        <a:p>
          <a:pPr lvl="0" algn="ctr" defTabSz="1111250" rtl="1">
            <a:lnSpc>
              <a:spcPct val="90000"/>
            </a:lnSpc>
            <a:spcBef>
              <a:spcPct val="0"/>
            </a:spcBef>
            <a:spcAft>
              <a:spcPct val="35000"/>
            </a:spcAft>
          </a:pPr>
          <a:r>
            <a:rPr lang="ar-IQ" sz="2500" kern="1200" smtClean="0"/>
            <a:t>اختبار شفوي أول خمس دقائق من المحاضرة القادمة</a:t>
          </a:r>
          <a:endParaRPr lang="ar-IQ" sz="2500" kern="1200"/>
        </a:p>
      </dsp:txBody>
      <dsp:txXfrm rot="10800000">
        <a:off x="0" y="790"/>
        <a:ext cx="6400800" cy="693568"/>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04/08/1445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04/08/1445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04/08/1445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04/08/1445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04/08/1445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04/08/1445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04/08/1445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457349"/>
            <a:ext cx="7772400" cy="2547715"/>
          </a:xfrm>
        </p:spPr>
        <p:style>
          <a:lnRef idx="3">
            <a:schemeClr val="lt1"/>
          </a:lnRef>
          <a:fillRef idx="1">
            <a:schemeClr val="accent2"/>
          </a:fillRef>
          <a:effectRef idx="1">
            <a:schemeClr val="accent2"/>
          </a:effectRef>
          <a:fontRef idx="minor">
            <a:schemeClr val="lt1"/>
          </a:fontRef>
        </p:style>
        <p:txBody>
          <a:bodyPr/>
          <a:lstStyle/>
          <a:p>
            <a:r>
              <a:rPr lang="ar-IQ" dirty="0" smtClean="0"/>
              <a:t>كلية المنصور الجامعة / قسم القانون محاضرات في مادة المنظمات الدولية</a:t>
            </a:r>
            <a:r>
              <a:rPr lang="ar-IQ" dirty="0"/>
              <a:t/>
            </a:r>
            <a:br>
              <a:rPr lang="ar-IQ" dirty="0"/>
            </a:br>
            <a:r>
              <a:rPr lang="ar-IQ" dirty="0" smtClean="0"/>
              <a:t>لطلبة المرحلة الرابعة قانون</a:t>
            </a:r>
            <a:endParaRPr lang="ar-IQ" dirty="0"/>
          </a:p>
        </p:txBody>
      </p:sp>
      <p:sp>
        <p:nvSpPr>
          <p:cNvPr id="3" name="عنوان فرعي 2"/>
          <p:cNvSpPr>
            <a:spLocks noGrp="1"/>
          </p:cNvSpPr>
          <p:nvPr>
            <p:ph type="subTitle" idx="1"/>
          </p:nvPr>
        </p:nvSpPr>
        <p:spPr>
          <a:xfrm>
            <a:off x="1371600" y="4556720"/>
            <a:ext cx="6400800" cy="1464568"/>
          </a:xfrm>
        </p:spPr>
        <p:style>
          <a:lnRef idx="1">
            <a:schemeClr val="accent2"/>
          </a:lnRef>
          <a:fillRef idx="2">
            <a:schemeClr val="accent2"/>
          </a:fillRef>
          <a:effectRef idx="1">
            <a:schemeClr val="accent2"/>
          </a:effectRef>
          <a:fontRef idx="minor">
            <a:schemeClr val="dk1"/>
          </a:fontRef>
        </p:style>
        <p:txBody>
          <a:bodyPr/>
          <a:lstStyle/>
          <a:p>
            <a:r>
              <a:rPr lang="ar-IQ" dirty="0" smtClean="0"/>
              <a:t>مدرس المادة</a:t>
            </a:r>
          </a:p>
          <a:p>
            <a:r>
              <a:rPr lang="ar-IQ" dirty="0" smtClean="0"/>
              <a:t>د . عماد عبيد جاسم</a:t>
            </a:r>
            <a:endParaRPr lang="ar-IQ"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012" y="69577"/>
            <a:ext cx="1536700" cy="1415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9387" y="116632"/>
            <a:ext cx="1189037" cy="118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178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grpId="0" nodeType="clickEffect">
                                  <p:stCondLst>
                                    <p:cond delay="0"/>
                                  </p:stCondLst>
                                  <p:childTnLst>
                                    <p:animClr clrSpc="rgb" dir="cw">
                                      <p:cBhvr override="childStyle">
                                        <p:cTn id="6" dur="500" fill="hold"/>
                                        <p:tgtEl>
                                          <p:spTgt spid="2"/>
                                        </p:tgtEl>
                                        <p:attrNameLst>
                                          <p:attrName>style.color</p:attrName>
                                        </p:attrNameLst>
                                      </p:cBhvr>
                                      <p:to>
                                        <a:schemeClr val="accent2"/>
                                      </p:to>
                                    </p:animClr>
                                    <p:animClr clrSpc="rgb" dir="cw">
                                      <p:cBhvr>
                                        <p:cTn id="7" dur="500" fill="hold"/>
                                        <p:tgtEl>
                                          <p:spTgt spid="2"/>
                                        </p:tgtEl>
                                        <p:attrNameLst>
                                          <p:attrName>fillcolor</p:attrName>
                                        </p:attrNameLst>
                                      </p:cBhvr>
                                      <p:to>
                                        <a:schemeClr val="accent2"/>
                                      </p:to>
                                    </p:animClr>
                                    <p:set>
                                      <p:cBhvr>
                                        <p:cTn id="8" dur="500" fill="hold"/>
                                        <p:tgtEl>
                                          <p:spTgt spid="2"/>
                                        </p:tgtEl>
                                        <p:attrNameLst>
                                          <p:attrName>fill.type</p:attrName>
                                        </p:attrNameLst>
                                      </p:cBhvr>
                                      <p:to>
                                        <p:strVal val="solid"/>
                                      </p:to>
                                    </p:set>
                                    <p:set>
                                      <p:cBhvr>
                                        <p:cTn id="9" dur="500" fill="hold"/>
                                        <p:tgtEl>
                                          <p:spTgt spid="2"/>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1"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circle(in)">
                                      <p:cBhvr>
                                        <p:cTn id="14" dur="20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circle(in)">
                                      <p:cBhvr>
                                        <p:cTn id="19" dur="2000"/>
                                        <p:tgtEl>
                                          <p:spTgt spid="3">
                                            <p:bg/>
                                          </p:spTgt>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circle(in)">
                                      <p:cBhvr>
                                        <p:cTn id="24" dur="2000"/>
                                        <p:tgtEl>
                                          <p:spTgt spid="3">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Effect transition="in" filter="circle(in)">
                                      <p:cBhvr>
                                        <p:cTn id="29"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fontScale="90000"/>
          </a:bodyPr>
          <a:lstStyle/>
          <a:p>
            <a:r>
              <a:rPr lang="ar-IQ" dirty="0"/>
              <a:t>القواعد أو المبادئ التي تحكم تشكيل أجهزة المنظمة الدولية</a:t>
            </a:r>
          </a:p>
        </p:txBody>
      </p:sp>
      <p:sp>
        <p:nvSpPr>
          <p:cNvPr id="3" name="عنصر نائب للمحتوى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r>
              <a:rPr lang="ar-IQ" dirty="0"/>
              <a:t>4- العضوية في الأجهزة المحدودة العضوية مدتها قصيرة .</a:t>
            </a:r>
          </a:p>
          <a:p>
            <a:r>
              <a:rPr lang="ar-IQ" dirty="0"/>
              <a:t>الغرض: اتاحة الفرصة لعدد أكبر من الدول للمشاركة في الاجهزة</a:t>
            </a:r>
          </a:p>
          <a:p>
            <a:endParaRPr lang="ar-IQ" dirty="0"/>
          </a:p>
          <a:p>
            <a:r>
              <a:rPr lang="ar-IQ" dirty="0"/>
              <a:t>مثال/ المجلس الاقتصادي والاجتماعي لا تزيد </a:t>
            </a:r>
            <a:r>
              <a:rPr lang="ar-IQ" dirty="0" smtClean="0"/>
              <a:t>العضوية </a:t>
            </a:r>
            <a:r>
              <a:rPr lang="ar-IQ" dirty="0"/>
              <a:t>فيه على (3) سنوات.</a:t>
            </a:r>
          </a:p>
          <a:p>
            <a:r>
              <a:rPr lang="ar-IQ" dirty="0"/>
              <a:t>مثال/ مجلس الأمن لا تزيد </a:t>
            </a:r>
            <a:r>
              <a:rPr lang="ar-IQ" dirty="0" smtClean="0"/>
              <a:t>العضوية </a:t>
            </a:r>
            <a:r>
              <a:rPr lang="ar-IQ" dirty="0"/>
              <a:t>فيه على (2) سنة</a:t>
            </a:r>
          </a:p>
          <a:p>
            <a:endParaRPr lang="ar-IQ" dirty="0"/>
          </a:p>
        </p:txBody>
      </p:sp>
    </p:spTree>
    <p:extLst>
      <p:ext uri="{BB962C8B-B14F-4D97-AF65-F5344CB8AC3E}">
        <p14:creationId xmlns:p14="http://schemas.microsoft.com/office/powerpoint/2010/main" val="172742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circle(in)">
                                      <p:cBhvr>
                                        <p:cTn id="3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fontScale="90000"/>
          </a:bodyPr>
          <a:lstStyle/>
          <a:p>
            <a:r>
              <a:rPr lang="ar-IQ" dirty="0"/>
              <a:t>القواعد أو المبادئ التي تحكم تشكيل أجهزة المنظمة الدولية</a:t>
            </a:r>
          </a:p>
        </p:txBody>
      </p:sp>
      <p:sp>
        <p:nvSpPr>
          <p:cNvPr id="3" name="عنصر نائب للمحتوى 2"/>
          <p:cNvSpPr>
            <a:spLocks noGrp="1"/>
          </p:cNvSpPr>
          <p:nvPr>
            <p:ph idx="1"/>
          </p:nvPr>
        </p:nvSpPr>
        <p:spPr>
          <a:xfrm>
            <a:off x="457200" y="1484784"/>
            <a:ext cx="8229600" cy="5256584"/>
          </a:xfrm>
        </p:spPr>
        <p:style>
          <a:lnRef idx="1">
            <a:schemeClr val="accent2"/>
          </a:lnRef>
          <a:fillRef idx="2">
            <a:schemeClr val="accent2"/>
          </a:fillRef>
          <a:effectRef idx="1">
            <a:schemeClr val="accent2"/>
          </a:effectRef>
          <a:fontRef idx="minor">
            <a:schemeClr val="dk1"/>
          </a:fontRef>
        </p:style>
        <p:txBody>
          <a:bodyPr>
            <a:normAutofit/>
          </a:bodyPr>
          <a:lstStyle/>
          <a:p>
            <a:r>
              <a:rPr lang="ar-IQ" dirty="0" smtClean="0"/>
              <a:t>5- تتضمن المعاهدات المنشئة للمنظمات الدولية  قواعد خاصة لانتخاب أعضاء الأجهزة محدودة العضوية عن طريق التصويت.</a:t>
            </a:r>
          </a:p>
          <a:p>
            <a:r>
              <a:rPr lang="ar-IQ" dirty="0" smtClean="0">
                <a:solidFill>
                  <a:srgbClr val="FF0000"/>
                </a:solidFill>
              </a:rPr>
              <a:t>مثال</a:t>
            </a:r>
            <a:r>
              <a:rPr lang="ar-IQ" dirty="0" smtClean="0"/>
              <a:t>/ التصويت بأغلبية الثلثين (م2/18) من الميثاق</a:t>
            </a:r>
          </a:p>
          <a:p>
            <a:r>
              <a:rPr lang="ar-IQ" dirty="0" smtClean="0"/>
              <a:t>الأعضاء غير الدائمين في مجلس الأمن</a:t>
            </a:r>
          </a:p>
          <a:p>
            <a:r>
              <a:rPr lang="ar-IQ" dirty="0" smtClean="0"/>
              <a:t>اعضاء المجلس الاقتصادي والاجتماعي</a:t>
            </a:r>
          </a:p>
          <a:p>
            <a:r>
              <a:rPr lang="ar-IQ" dirty="0" smtClean="0"/>
              <a:t>اعضاء مجلس الوصاية</a:t>
            </a:r>
          </a:p>
          <a:p>
            <a:r>
              <a:rPr lang="ar-IQ" dirty="0" smtClean="0">
                <a:solidFill>
                  <a:srgbClr val="FF0000"/>
                </a:solidFill>
              </a:rPr>
              <a:t>مثال</a:t>
            </a:r>
            <a:r>
              <a:rPr lang="ar-IQ" dirty="0" smtClean="0"/>
              <a:t>/ التصويت بالأغلبية البسيطة</a:t>
            </a:r>
          </a:p>
          <a:p>
            <a:r>
              <a:rPr lang="ar-IQ" dirty="0" smtClean="0"/>
              <a:t>انتخاب اعضاء مجالس إدارة المنظمات الدولية</a:t>
            </a:r>
            <a:endParaRPr lang="ar-IQ" dirty="0"/>
          </a:p>
        </p:txBody>
      </p:sp>
    </p:spTree>
    <p:extLst>
      <p:ext uri="{BB962C8B-B14F-4D97-AF65-F5344CB8AC3E}">
        <p14:creationId xmlns:p14="http://schemas.microsoft.com/office/powerpoint/2010/main" val="2031482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1" presetClass="entr" presetSubtype="1" fill="hold" grpId="0" nodeType="clickEffect">
                                  <p:stCondLst>
                                    <p:cond delay="0"/>
                                  </p:stCondLst>
                                  <p:childTnLst>
                                    <p:set>
                                      <p:cBhvr>
                                        <p:cTn id="62" dur="1" fill="hold">
                                          <p:stCondLst>
                                            <p:cond delay="0"/>
                                          </p:stCondLst>
                                        </p:cTn>
                                        <p:tgtEl>
                                          <p:spTgt spid="2"/>
                                        </p:tgtEl>
                                        <p:attrNameLst>
                                          <p:attrName>style.visibility</p:attrName>
                                        </p:attrNameLst>
                                      </p:cBhvr>
                                      <p:to>
                                        <p:strVal val="visible"/>
                                      </p:to>
                                    </p:set>
                                    <p:animEffect transition="in" filter="wheel(1)">
                                      <p:cBhvr>
                                        <p:cTn id="6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lstStyle/>
          <a:p>
            <a:r>
              <a:rPr lang="ar-IQ" dirty="0" smtClean="0"/>
              <a:t>الأجهزة الرئيسة للمنظمة الدولية</a:t>
            </a:r>
            <a:endParaRPr lang="ar-IQ" dirty="0"/>
          </a:p>
        </p:txBody>
      </p:sp>
      <p:sp>
        <p:nvSpPr>
          <p:cNvPr id="3" name="عنصر نائب للمحتوى 2"/>
          <p:cNvSpPr>
            <a:spLocks noGrp="1"/>
          </p:cNvSpPr>
          <p:nvPr>
            <p:ph idx="1"/>
          </p:nvPr>
        </p:nvSpPr>
        <p:spPr>
          <a:xfrm>
            <a:off x="457200" y="1340768"/>
            <a:ext cx="8229600" cy="5400600"/>
          </a:xfrm>
        </p:spPr>
        <p:style>
          <a:lnRef idx="1">
            <a:schemeClr val="accent2"/>
          </a:lnRef>
          <a:fillRef idx="2">
            <a:schemeClr val="accent2"/>
          </a:fillRef>
          <a:effectRef idx="1">
            <a:schemeClr val="accent2"/>
          </a:effectRef>
          <a:fontRef idx="minor">
            <a:schemeClr val="dk1"/>
          </a:fontRef>
        </p:style>
        <p:txBody>
          <a:bodyPr>
            <a:normAutofit lnSpcReduction="10000"/>
          </a:bodyPr>
          <a:lstStyle/>
          <a:p>
            <a:r>
              <a:rPr lang="ar-IQ" dirty="0" smtClean="0"/>
              <a:t>أولاً- الجهاز العام للمنظمة الدولية</a:t>
            </a:r>
          </a:p>
          <a:p>
            <a:endParaRPr lang="ar-IQ" dirty="0" smtClean="0"/>
          </a:p>
          <a:p>
            <a:r>
              <a:rPr lang="ar-IQ" dirty="0" smtClean="0"/>
              <a:t>ويطلق عليه الجمعية العامة أو الجمعية العمومية أو المؤتمر أو المجلس ( الجهاز التشريعي للمنظمة) م/10 ميثاق</a:t>
            </a:r>
          </a:p>
          <a:p>
            <a:endParaRPr lang="ar-IQ" dirty="0" smtClean="0"/>
          </a:p>
          <a:p>
            <a:r>
              <a:rPr lang="ar-IQ" dirty="0" smtClean="0"/>
              <a:t>ويضم كل الدول الأعضاء في المنظمة الدولية</a:t>
            </a:r>
          </a:p>
          <a:p>
            <a:endParaRPr lang="ar-IQ" dirty="0" smtClean="0"/>
          </a:p>
          <a:p>
            <a:r>
              <a:rPr lang="ar-IQ" dirty="0" smtClean="0"/>
              <a:t>ويعد صاحب الاختصاص الأصيل ويناقش جميع الأمور المتعلقة باختصاصات المنظمة المنصوص عليها في معاهدة انشائها واتخاذ القرارات بشأنها.</a:t>
            </a:r>
          </a:p>
        </p:txBody>
      </p:sp>
    </p:spTree>
    <p:extLst>
      <p:ext uri="{BB962C8B-B14F-4D97-AF65-F5344CB8AC3E}">
        <p14:creationId xmlns:p14="http://schemas.microsoft.com/office/powerpoint/2010/main" val="1401052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barn(inVertical)">
                                      <p:cBhvr>
                                        <p:cTn id="14" dur="500"/>
                                        <p:tgtEl>
                                          <p:spTgt spid="3">
                                            <p:bg/>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barn(inVertical)">
                                      <p:cBhvr>
                                        <p:cTn id="19" dur="500"/>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barn(inVertical)">
                                      <p:cBhvr>
                                        <p:cTn id="29" dur="500"/>
                                        <p:tgtEl>
                                          <p:spTgt spid="3">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barn(inVertical)">
                                      <p:cBhvr>
                                        <p:cTn id="3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fontScale="90000"/>
          </a:bodyPr>
          <a:lstStyle/>
          <a:p>
            <a:r>
              <a:rPr lang="ar-IQ" dirty="0" smtClean="0"/>
              <a:t/>
            </a:r>
            <a:br>
              <a:rPr lang="ar-IQ" dirty="0" smtClean="0"/>
            </a:br>
            <a:r>
              <a:rPr lang="ar-IQ" dirty="0" smtClean="0"/>
              <a:t>الأجهزة </a:t>
            </a:r>
            <a:r>
              <a:rPr lang="ar-IQ" dirty="0"/>
              <a:t>الرئيسة للمنظمة الدولية</a:t>
            </a:r>
            <a:br>
              <a:rPr lang="ar-IQ" dirty="0"/>
            </a:br>
            <a:r>
              <a:rPr lang="ar-IQ" sz="3600" dirty="0"/>
              <a:t>أولاً- الجهاز العام للمنظمة الدولية</a:t>
            </a:r>
            <a:br>
              <a:rPr lang="ar-IQ" sz="3600" dirty="0"/>
            </a:br>
            <a:endParaRPr lang="ar-IQ" sz="3600" dirty="0"/>
          </a:p>
        </p:txBody>
      </p:sp>
      <p:sp>
        <p:nvSpPr>
          <p:cNvPr id="3" name="عنصر نائب للمحتوى 2"/>
          <p:cNvSpPr>
            <a:spLocks noGrp="1"/>
          </p:cNvSpPr>
          <p:nvPr>
            <p:ph idx="1"/>
          </p:nvPr>
        </p:nvSpPr>
        <p:spPr>
          <a:xfrm>
            <a:off x="457200" y="1556792"/>
            <a:ext cx="8229600" cy="4968552"/>
          </a:xfrm>
        </p:spPr>
        <p:style>
          <a:lnRef idx="1">
            <a:schemeClr val="accent2"/>
          </a:lnRef>
          <a:fillRef idx="2">
            <a:schemeClr val="accent2"/>
          </a:fillRef>
          <a:effectRef idx="1">
            <a:schemeClr val="accent2"/>
          </a:effectRef>
          <a:fontRef idx="minor">
            <a:schemeClr val="dk1"/>
          </a:fontRef>
        </p:style>
        <p:txBody>
          <a:bodyPr/>
          <a:lstStyle/>
          <a:p>
            <a:r>
              <a:rPr lang="ar-IQ" dirty="0"/>
              <a:t>تلتزم أجهزة المنظمة برفع تقارير سنوية عن اعمالها الى الجهاز العام (الجمعية العامة</a:t>
            </a:r>
            <a:r>
              <a:rPr lang="ar-IQ" dirty="0" smtClean="0"/>
              <a:t>)</a:t>
            </a:r>
          </a:p>
          <a:p>
            <a:endParaRPr lang="ar-IQ" dirty="0"/>
          </a:p>
          <a:p>
            <a:r>
              <a:rPr lang="ar-IQ" dirty="0"/>
              <a:t>للجهاز العام تفويض بعض اختصاصاته للأجهزة الفرعية </a:t>
            </a:r>
            <a:r>
              <a:rPr lang="ar-IQ" dirty="0" smtClean="0"/>
              <a:t>الاخرى</a:t>
            </a:r>
          </a:p>
          <a:p>
            <a:endParaRPr lang="ar-IQ" dirty="0"/>
          </a:p>
          <a:p>
            <a:r>
              <a:rPr lang="ar-IQ" dirty="0"/>
              <a:t>مثال/ م49 من اتفاقية شيكاغو الخاصة ب (منظمة الطيران المدني الدولية) قررت جواز تفويض المجلس او اللجان الفرعية بعض اختصاصات الجمعية العامة</a:t>
            </a:r>
          </a:p>
          <a:p>
            <a:endParaRPr lang="ar-IQ" dirty="0"/>
          </a:p>
        </p:txBody>
      </p:sp>
    </p:spTree>
    <p:extLst>
      <p:ext uri="{BB962C8B-B14F-4D97-AF65-F5344CB8AC3E}">
        <p14:creationId xmlns:p14="http://schemas.microsoft.com/office/powerpoint/2010/main" val="213006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grpId="0" nodeType="clickEffect">
                                  <p:stCondLst>
                                    <p:cond delay="0"/>
                                  </p:stCondLst>
                                  <p:childTnLst>
                                    <p:anim calcmode="lin" valueType="num">
                                      <p:cBhvr>
                                        <p:cTn id="6" dur="1000"/>
                                        <p:tgtEl>
                                          <p:spTgt spid="2"/>
                                        </p:tgtEl>
                                        <p:attrNameLst>
                                          <p:attrName>ppt_w</p:attrName>
                                        </p:attrNameLst>
                                      </p:cBhvr>
                                      <p:tavLst>
                                        <p:tav tm="0">
                                          <p:val>
                                            <p:strVal val="ppt_w"/>
                                          </p:val>
                                        </p:tav>
                                        <p:tav tm="100000">
                                          <p:val>
                                            <p:fltVal val="0"/>
                                          </p:val>
                                        </p:tav>
                                      </p:tavLst>
                                    </p:anim>
                                    <p:anim calcmode="lin" valueType="num">
                                      <p:cBhvr>
                                        <p:cTn id="7" dur="1000"/>
                                        <p:tgtEl>
                                          <p:spTgt spid="2"/>
                                        </p:tgtEl>
                                        <p:attrNameLst>
                                          <p:attrName>ppt_h</p:attrName>
                                        </p:attrNameLst>
                                      </p:cBhvr>
                                      <p:tavLst>
                                        <p:tav tm="0">
                                          <p:val>
                                            <p:strVal val="ppt_h"/>
                                          </p:val>
                                        </p:tav>
                                        <p:tav tm="100000">
                                          <p:val>
                                            <p:fltVal val="0"/>
                                          </p:val>
                                        </p:tav>
                                      </p:tavLst>
                                    </p:anim>
                                    <p:anim calcmode="lin" valueType="num">
                                      <p:cBhvr>
                                        <p:cTn id="8" dur="1000"/>
                                        <p:tgtEl>
                                          <p:spTgt spid="2"/>
                                        </p:tgtEl>
                                        <p:attrNameLst>
                                          <p:attrName>style.rotation</p:attrName>
                                        </p:attrNameLst>
                                      </p:cBhvr>
                                      <p:tavLst>
                                        <p:tav tm="0">
                                          <p:val>
                                            <p:fltVal val="0"/>
                                          </p:val>
                                        </p:tav>
                                        <p:tav tm="100000">
                                          <p:val>
                                            <p:fltVal val="90"/>
                                          </p:val>
                                        </p:tav>
                                      </p:tavLst>
                                    </p:anim>
                                    <p:animEffect transition="out" filter="fade">
                                      <p:cBhvr>
                                        <p:cTn id="9" dur="1000"/>
                                        <p:tgtEl>
                                          <p:spTgt spid="2"/>
                                        </p:tgtEl>
                                      </p:cBhvr>
                                    </p:animEffect>
                                    <p:set>
                                      <p:cBhvr>
                                        <p:cTn id="10" dur="1" fill="hold">
                                          <p:stCondLst>
                                            <p:cond delay="999"/>
                                          </p:stCondLst>
                                        </p:cTn>
                                        <p:tgtEl>
                                          <p:spTgt spid="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wheel(1)">
                                      <p:cBhvr>
                                        <p:cTn id="15" dur="2000"/>
                                        <p:tgtEl>
                                          <p:spTgt spid="3">
                                            <p:bg/>
                                          </p:spTgt>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wheel(1)">
                                      <p:cBhvr>
                                        <p:cTn id="20" dur="2000"/>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heel(1)">
                                      <p:cBhvr>
                                        <p:cTn id="25" dur="20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wheel(1)">
                                      <p:cBhvr>
                                        <p:cTn id="30"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fontScale="90000"/>
          </a:bodyPr>
          <a:lstStyle/>
          <a:p>
            <a:r>
              <a:rPr lang="ar-IQ" dirty="0" smtClean="0"/>
              <a:t/>
            </a:r>
            <a:br>
              <a:rPr lang="ar-IQ" dirty="0" smtClean="0"/>
            </a:br>
            <a:r>
              <a:rPr lang="ar-IQ" dirty="0" smtClean="0"/>
              <a:t>الأجهزة </a:t>
            </a:r>
            <a:r>
              <a:rPr lang="ar-IQ" dirty="0"/>
              <a:t>الرئيسة للمنظمة </a:t>
            </a:r>
            <a:r>
              <a:rPr lang="ar-IQ" dirty="0" smtClean="0"/>
              <a:t>الدولية</a:t>
            </a:r>
            <a:r>
              <a:rPr lang="ar-IQ" dirty="0"/>
              <a:t/>
            </a:r>
            <a:br>
              <a:rPr lang="ar-IQ" dirty="0"/>
            </a:br>
            <a:r>
              <a:rPr lang="ar-IQ" sz="3600" dirty="0"/>
              <a:t>أولاً- الجهاز العام للمنظمة الدولية</a:t>
            </a:r>
            <a:r>
              <a:rPr lang="ar-IQ" dirty="0"/>
              <a:t/>
            </a:r>
            <a:br>
              <a:rPr lang="ar-IQ" dirty="0"/>
            </a:br>
            <a:endParaRPr lang="ar-IQ" dirty="0"/>
          </a:p>
        </p:txBody>
      </p:sp>
      <p:sp>
        <p:nvSpPr>
          <p:cNvPr id="3" name="عنصر نائب للمحتوى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r>
              <a:rPr lang="ar-IQ" dirty="0" smtClean="0"/>
              <a:t>تكون اجتماعات الجهاز العام دورية وليست مستمرة</a:t>
            </a:r>
          </a:p>
          <a:p>
            <a:r>
              <a:rPr lang="ar-IQ" dirty="0" smtClean="0"/>
              <a:t>الجمعية العامة ( كل عام )</a:t>
            </a:r>
          </a:p>
          <a:p>
            <a:r>
              <a:rPr lang="ar-IQ" dirty="0" smtClean="0"/>
              <a:t>اليونسكو(كل سنتين)</a:t>
            </a:r>
          </a:p>
          <a:p>
            <a:r>
              <a:rPr lang="ar-IQ" dirty="0" smtClean="0"/>
              <a:t>منظمة الطيران المدني الدولية (كل ثلاث سنوات)</a:t>
            </a:r>
          </a:p>
          <a:p>
            <a:r>
              <a:rPr lang="ar-IQ" dirty="0" smtClean="0"/>
              <a:t>المؤتمر العام للاتحاد الدولي للمواصلات السلكية واللاسلكية(كل ست سنوات)</a:t>
            </a:r>
          </a:p>
        </p:txBody>
      </p:sp>
    </p:spTree>
    <p:extLst>
      <p:ext uri="{BB962C8B-B14F-4D97-AF65-F5344CB8AC3E}">
        <p14:creationId xmlns:p14="http://schemas.microsoft.com/office/powerpoint/2010/main" val="3940964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2000"/>
                                        <p:tgtEl>
                                          <p:spTgt spid="3">
                                            <p:bg/>
                                          </p:spTgt>
                                        </p:tgtEl>
                                      </p:cBhvr>
                                    </p:animEffect>
                                    <p:anim calcmode="lin" valueType="num">
                                      <p:cBhvr>
                                        <p:cTn id="13" dur="2000" fill="hold"/>
                                        <p:tgtEl>
                                          <p:spTgt spid="3">
                                            <p:bg/>
                                          </p:spTgt>
                                        </p:tgtEl>
                                        <p:attrNameLst>
                                          <p:attrName>ppt_w</p:attrName>
                                        </p:attrNameLst>
                                      </p:cBhvr>
                                      <p:tavLst>
                                        <p:tav tm="0" fmla="#ppt_w*sin(2.5*pi*$)">
                                          <p:val>
                                            <p:fltVal val="0"/>
                                          </p:val>
                                        </p:tav>
                                        <p:tav tm="100000">
                                          <p:val>
                                            <p:fltVal val="1"/>
                                          </p:val>
                                        </p:tav>
                                      </p:tavLst>
                                    </p:anim>
                                    <p:anim calcmode="lin" valueType="num">
                                      <p:cBhvr>
                                        <p:cTn id="14" dur="2000" fill="hold"/>
                                        <p:tgtEl>
                                          <p:spTgt spid="3">
                                            <p:bg/>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2000"/>
                                        <p:tgtEl>
                                          <p:spTgt spid="3">
                                            <p:txEl>
                                              <p:pRg st="0" end="0"/>
                                            </p:txEl>
                                          </p:spTgt>
                                        </p:tgtEl>
                                      </p:cBhvr>
                                    </p:animEffect>
                                    <p:anim calcmode="lin" valueType="num">
                                      <p:cBhvr>
                                        <p:cTn id="20"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21"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45" presetClass="entr" presetSubtype="0" fill="hold" grpId="0"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fade">
                                      <p:cBhvr>
                                        <p:cTn id="26" dur="2000"/>
                                        <p:tgtEl>
                                          <p:spTgt spid="3">
                                            <p:txEl>
                                              <p:pRg st="1" end="1"/>
                                            </p:txEl>
                                          </p:spTgt>
                                        </p:tgtEl>
                                      </p:cBhvr>
                                    </p:animEffect>
                                    <p:anim calcmode="lin" valueType="num">
                                      <p:cBhvr>
                                        <p:cTn id="27"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28"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45" presetClass="entr" presetSubtype="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fade">
                                      <p:cBhvr>
                                        <p:cTn id="33" dur="2000"/>
                                        <p:tgtEl>
                                          <p:spTgt spid="3">
                                            <p:txEl>
                                              <p:pRg st="2" end="2"/>
                                            </p:txEl>
                                          </p:spTgt>
                                        </p:tgtEl>
                                      </p:cBhvr>
                                    </p:animEffect>
                                    <p:anim calcmode="lin" valueType="num">
                                      <p:cBhvr>
                                        <p:cTn id="34"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35"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45" presetClass="entr" presetSubtype="0" fill="hold" grpId="0"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Effect transition="in" filter="fade">
                                      <p:cBhvr>
                                        <p:cTn id="40" dur="2000"/>
                                        <p:tgtEl>
                                          <p:spTgt spid="3">
                                            <p:txEl>
                                              <p:pRg st="3" end="3"/>
                                            </p:txEl>
                                          </p:spTgt>
                                        </p:tgtEl>
                                      </p:cBhvr>
                                    </p:animEffect>
                                    <p:anim calcmode="lin" valueType="num">
                                      <p:cBhvr>
                                        <p:cTn id="41"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42"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45"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2000"/>
                                        <p:tgtEl>
                                          <p:spTgt spid="3">
                                            <p:txEl>
                                              <p:pRg st="4" end="4"/>
                                            </p:txEl>
                                          </p:spTgt>
                                        </p:tgtEl>
                                      </p:cBhvr>
                                    </p:animEffect>
                                    <p:anim calcmode="lin" valueType="num">
                                      <p:cBhvr>
                                        <p:cTn id="48"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49" dur="2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fontScale="90000"/>
          </a:bodyPr>
          <a:lstStyle/>
          <a:p>
            <a:r>
              <a:rPr lang="ar-IQ" dirty="0" smtClean="0"/>
              <a:t/>
            </a:r>
            <a:br>
              <a:rPr lang="ar-IQ" dirty="0" smtClean="0"/>
            </a:br>
            <a:r>
              <a:rPr lang="ar-IQ" dirty="0" smtClean="0"/>
              <a:t>الأجهزة </a:t>
            </a:r>
            <a:r>
              <a:rPr lang="ar-IQ" dirty="0"/>
              <a:t>الرئيسة للمنظمة الدولية</a:t>
            </a:r>
            <a:br>
              <a:rPr lang="ar-IQ" dirty="0"/>
            </a:br>
            <a:r>
              <a:rPr lang="ar-IQ" sz="3600" dirty="0"/>
              <a:t>أولاً- الجهاز العام للمنظمة الدولية</a:t>
            </a:r>
            <a:br>
              <a:rPr lang="ar-IQ" sz="3600" dirty="0"/>
            </a:br>
            <a:endParaRPr lang="ar-IQ" sz="3600" dirty="0"/>
          </a:p>
        </p:txBody>
      </p:sp>
      <p:sp>
        <p:nvSpPr>
          <p:cNvPr id="3" name="عنصر نائب للمحتوى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r>
              <a:rPr lang="ar-IQ" dirty="0"/>
              <a:t>تكون ادارة الاجتماعات لرئيس الجهاز العام ونوابه</a:t>
            </a:r>
          </a:p>
          <a:p>
            <a:r>
              <a:rPr lang="ar-IQ" dirty="0"/>
              <a:t>للرئيس مكتب يتكون من الرئيس ونوابه ورؤساء اللجان الفرعية</a:t>
            </a:r>
          </a:p>
          <a:p>
            <a:r>
              <a:rPr lang="ar-IQ" dirty="0"/>
              <a:t>يتم انتخاب هيئة المكتب سنويا اثناء انعقاد الدورة العادية</a:t>
            </a:r>
          </a:p>
          <a:p>
            <a:r>
              <a:rPr lang="ar-IQ" dirty="0"/>
              <a:t>للجهاز العام تشكيل لجان خاصة تمثل فيها كل الدول لدراسة موضوع محدد</a:t>
            </a:r>
          </a:p>
        </p:txBody>
      </p:sp>
    </p:spTree>
    <p:extLst>
      <p:ext uri="{BB962C8B-B14F-4D97-AF65-F5344CB8AC3E}">
        <p14:creationId xmlns:p14="http://schemas.microsoft.com/office/powerpoint/2010/main" val="425395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anim calcmode="lin" valueType="num">
                                      <p:cBhvr>
                                        <p:cTn id="8" dur="2000" fill="hold"/>
                                        <p:tgtEl>
                                          <p:spTgt spid="3">
                                            <p:bg/>
                                          </p:spTgt>
                                        </p:tgtEl>
                                        <p:attrNameLst>
                                          <p:attrName>ppt_w</p:attrName>
                                        </p:attrNameLst>
                                      </p:cBhvr>
                                      <p:tavLst>
                                        <p:tav tm="0" fmla="#ppt_w*sin(2.5*pi*$)">
                                          <p:val>
                                            <p:fltVal val="0"/>
                                          </p:val>
                                        </p:tav>
                                        <p:tav tm="100000">
                                          <p:val>
                                            <p:fltVal val="1"/>
                                          </p:val>
                                        </p:tav>
                                      </p:tavLst>
                                    </p:anim>
                                    <p:anim calcmode="lin" valueType="num">
                                      <p:cBhvr>
                                        <p:cTn id="9" dur="2000" fill="hold"/>
                                        <p:tgtEl>
                                          <p:spTgt spid="3">
                                            <p:bg/>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anim calcmode="lin" valueType="num">
                                      <p:cBhvr>
                                        <p:cTn id="15"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2000"/>
                                        <p:tgtEl>
                                          <p:spTgt spid="3">
                                            <p:txEl>
                                              <p:pRg st="1" end="1"/>
                                            </p:txEl>
                                          </p:spTgt>
                                        </p:tgtEl>
                                      </p:cBhvr>
                                    </p:animEffect>
                                    <p:anim calcmode="lin" valueType="num">
                                      <p:cBhvr>
                                        <p:cTn id="22"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23"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2000"/>
                                        <p:tgtEl>
                                          <p:spTgt spid="3">
                                            <p:txEl>
                                              <p:pRg st="2" end="2"/>
                                            </p:txEl>
                                          </p:spTgt>
                                        </p:tgtEl>
                                      </p:cBhvr>
                                    </p:animEffect>
                                    <p:anim calcmode="lin" valueType="num">
                                      <p:cBhvr>
                                        <p:cTn id="29"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30"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2000"/>
                                        <p:tgtEl>
                                          <p:spTgt spid="3">
                                            <p:txEl>
                                              <p:pRg st="3" end="3"/>
                                            </p:txEl>
                                          </p:spTgt>
                                        </p:tgtEl>
                                      </p:cBhvr>
                                    </p:animEffect>
                                    <p:anim calcmode="lin" valueType="num">
                                      <p:cBhvr>
                                        <p:cTn id="36"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37"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wheel(1)">
                                      <p:cBhvr>
                                        <p:cTn id="4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fontScale="90000"/>
          </a:bodyPr>
          <a:lstStyle/>
          <a:p>
            <a:r>
              <a:rPr lang="ar-IQ" dirty="0" smtClean="0"/>
              <a:t/>
            </a:r>
            <a:br>
              <a:rPr lang="ar-IQ" dirty="0" smtClean="0"/>
            </a:br>
            <a:r>
              <a:rPr lang="ar-IQ" dirty="0" smtClean="0"/>
              <a:t>الأجهزة </a:t>
            </a:r>
            <a:r>
              <a:rPr lang="ar-IQ" dirty="0"/>
              <a:t>الرئيسة للمنظمة الدولية</a:t>
            </a:r>
            <a:br>
              <a:rPr lang="ar-IQ" dirty="0"/>
            </a:br>
            <a:r>
              <a:rPr lang="ar-IQ" sz="3600" dirty="0"/>
              <a:t>أولاً- الجهاز العام للمنظمة الدولية</a:t>
            </a:r>
            <a:br>
              <a:rPr lang="ar-IQ" sz="3600" dirty="0"/>
            </a:br>
            <a:endParaRPr lang="ar-IQ" sz="3600" dirty="0"/>
          </a:p>
        </p:txBody>
      </p:sp>
      <p:sp>
        <p:nvSpPr>
          <p:cNvPr id="3" name="عنصر نائب للمحتوى 2"/>
          <p:cNvSpPr>
            <a:spLocks noGrp="1"/>
          </p:cNvSpPr>
          <p:nvPr>
            <p:ph idx="1"/>
          </p:nvPr>
        </p:nvSpPr>
        <p:spPr>
          <a:xfrm>
            <a:off x="0" y="1484784"/>
            <a:ext cx="9144000" cy="5373216"/>
          </a:xfrm>
        </p:spPr>
        <p:style>
          <a:lnRef idx="1">
            <a:schemeClr val="accent2"/>
          </a:lnRef>
          <a:fillRef idx="2">
            <a:schemeClr val="accent2"/>
          </a:fillRef>
          <a:effectRef idx="1">
            <a:schemeClr val="accent2"/>
          </a:effectRef>
          <a:fontRef idx="minor">
            <a:schemeClr val="dk1"/>
          </a:fontRef>
        </p:style>
        <p:txBody>
          <a:bodyPr>
            <a:normAutofit/>
          </a:bodyPr>
          <a:lstStyle/>
          <a:p>
            <a:r>
              <a:rPr lang="ar-IQ" dirty="0" smtClean="0"/>
              <a:t>له لائحة داخلية لتنظيم اسلوب العمل ونظام التصويت.</a:t>
            </a:r>
          </a:p>
          <a:p>
            <a:endParaRPr lang="ar-IQ" dirty="0" smtClean="0"/>
          </a:p>
          <a:p>
            <a:r>
              <a:rPr lang="ar-IQ" dirty="0" smtClean="0"/>
              <a:t>يكون لكل دولة عضو صوت واحد لكن هناك استثناء لبعض المنظمات بنظام وزن الاصوات يكون لبعض الدول عدد من الاصوات على اساس يتفق مع ما تساهم به الدولة في المنظمة </a:t>
            </a:r>
          </a:p>
          <a:p>
            <a:r>
              <a:rPr lang="ar-IQ" dirty="0" smtClean="0"/>
              <a:t>( صندوق النقد الدولي)</a:t>
            </a:r>
          </a:p>
          <a:p>
            <a:endParaRPr lang="ar-IQ" dirty="0" smtClean="0"/>
          </a:p>
          <a:p>
            <a:r>
              <a:rPr lang="ar-IQ" dirty="0" smtClean="0"/>
              <a:t>التصويت يكون بالأغلبية ولكن هناك بعض المنظمات يكون فيها التصويت بالإجماع وتكون الجلسات علانية</a:t>
            </a:r>
            <a:endParaRPr lang="ar-IQ" dirty="0"/>
          </a:p>
        </p:txBody>
      </p:sp>
    </p:spTree>
    <p:extLst>
      <p:ext uri="{BB962C8B-B14F-4D97-AF65-F5344CB8AC3E}">
        <p14:creationId xmlns:p14="http://schemas.microsoft.com/office/powerpoint/2010/main" val="2509942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ircle(in)">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circle(in)">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5" presetClass="entr" presetSubtype="0"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2000"/>
                                        <p:tgtEl>
                                          <p:spTgt spid="2"/>
                                        </p:tgtEl>
                                      </p:cBhvr>
                                    </p:animEffect>
                                    <p:anim calcmode="lin" valueType="num">
                                      <p:cBhvr>
                                        <p:cTn id="33" dur="2000" fill="hold"/>
                                        <p:tgtEl>
                                          <p:spTgt spid="2"/>
                                        </p:tgtEl>
                                        <p:attrNameLst>
                                          <p:attrName>ppt_w</p:attrName>
                                        </p:attrNameLst>
                                      </p:cBhvr>
                                      <p:tavLst>
                                        <p:tav tm="0" fmla="#ppt_w*sin(2.5*pi*$)">
                                          <p:val>
                                            <p:fltVal val="0"/>
                                          </p:val>
                                        </p:tav>
                                        <p:tav tm="100000">
                                          <p:val>
                                            <p:fltVal val="1"/>
                                          </p:val>
                                        </p:tav>
                                      </p:tavLst>
                                    </p:anim>
                                    <p:anim calcmode="lin" valueType="num">
                                      <p:cBhvr>
                                        <p:cTn id="34"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fontScale="90000"/>
          </a:bodyPr>
          <a:lstStyle/>
          <a:p>
            <a:r>
              <a:rPr lang="ar-IQ" dirty="0" smtClean="0"/>
              <a:t/>
            </a:r>
            <a:br>
              <a:rPr lang="ar-IQ" dirty="0" smtClean="0"/>
            </a:br>
            <a:r>
              <a:rPr lang="ar-IQ" dirty="0" smtClean="0"/>
              <a:t>الأجهزة </a:t>
            </a:r>
            <a:r>
              <a:rPr lang="ar-IQ" dirty="0"/>
              <a:t>الرئيسة للمنظمة الدولية</a:t>
            </a:r>
            <a:br>
              <a:rPr lang="ar-IQ" dirty="0"/>
            </a:br>
            <a:r>
              <a:rPr lang="ar-IQ" sz="3600" dirty="0"/>
              <a:t>أولاً- الجهاز العام للمنظمة الدولية</a:t>
            </a:r>
            <a:br>
              <a:rPr lang="ar-IQ" sz="3600" dirty="0"/>
            </a:br>
            <a:endParaRPr lang="ar-IQ" sz="3600" dirty="0"/>
          </a:p>
        </p:txBody>
      </p:sp>
      <p:sp>
        <p:nvSpPr>
          <p:cNvPr id="3" name="عنصر نائب للمحتوى 2"/>
          <p:cNvSpPr>
            <a:spLocks noGrp="1"/>
          </p:cNvSpPr>
          <p:nvPr>
            <p:ph idx="1"/>
          </p:nvPr>
        </p:nvSpPr>
        <p:spPr>
          <a:xfrm>
            <a:off x="107504" y="1412776"/>
            <a:ext cx="8928992" cy="5373216"/>
          </a:xfrm>
        </p:spPr>
        <p:style>
          <a:lnRef idx="1">
            <a:schemeClr val="accent2"/>
          </a:lnRef>
          <a:fillRef idx="2">
            <a:schemeClr val="accent2"/>
          </a:fillRef>
          <a:effectRef idx="1">
            <a:schemeClr val="accent2"/>
          </a:effectRef>
          <a:fontRef idx="minor">
            <a:schemeClr val="dk1"/>
          </a:fontRef>
        </p:style>
        <p:txBody>
          <a:bodyPr>
            <a:normAutofit/>
          </a:bodyPr>
          <a:lstStyle/>
          <a:p>
            <a:r>
              <a:rPr lang="ar-IQ" dirty="0" smtClean="0"/>
              <a:t>كما تأخذ منظمات أخرى في إصدار القرارات بالتصويت </a:t>
            </a:r>
            <a:r>
              <a:rPr lang="ar-IQ" dirty="0" smtClean="0">
                <a:solidFill>
                  <a:srgbClr val="FF0000"/>
                </a:solidFill>
              </a:rPr>
              <a:t>بالأغلبية البسيطة</a:t>
            </a:r>
            <a:r>
              <a:rPr lang="ar-IQ" dirty="0" smtClean="0"/>
              <a:t> والبعض الآخر يأخذ </a:t>
            </a:r>
            <a:r>
              <a:rPr lang="ar-IQ" dirty="0" smtClean="0">
                <a:solidFill>
                  <a:srgbClr val="FF0000"/>
                </a:solidFill>
              </a:rPr>
              <a:t>بالأغلبية المطلقة</a:t>
            </a:r>
            <a:r>
              <a:rPr lang="ar-IQ" dirty="0" smtClean="0"/>
              <a:t> ، أو </a:t>
            </a:r>
            <a:r>
              <a:rPr lang="ar-IQ" dirty="0" smtClean="0">
                <a:solidFill>
                  <a:srgbClr val="FF0000"/>
                </a:solidFill>
              </a:rPr>
              <a:t>بأغلبية ثلثي </a:t>
            </a:r>
            <a:r>
              <a:rPr lang="ar-IQ" dirty="0" smtClean="0"/>
              <a:t>الأعضاء الحاضرين المشتركين أو </a:t>
            </a:r>
            <a:r>
              <a:rPr lang="ar-IQ" dirty="0" smtClean="0">
                <a:solidFill>
                  <a:srgbClr val="FF0000"/>
                </a:solidFill>
              </a:rPr>
              <a:t>بأغلبية الأعضاء الحاضرين </a:t>
            </a:r>
            <a:r>
              <a:rPr lang="ar-IQ" dirty="0" smtClean="0"/>
              <a:t>المشتركين في التصويت.</a:t>
            </a:r>
          </a:p>
          <a:p>
            <a:r>
              <a:rPr lang="ar-IQ" dirty="0" smtClean="0"/>
              <a:t>تكون انعقاد </a:t>
            </a:r>
            <a:r>
              <a:rPr lang="ar-IQ" dirty="0" smtClean="0">
                <a:solidFill>
                  <a:srgbClr val="FF0000"/>
                </a:solidFill>
              </a:rPr>
              <a:t>الجلسات علانية</a:t>
            </a:r>
            <a:r>
              <a:rPr lang="ar-IQ" dirty="0" smtClean="0"/>
              <a:t> مالم تكن هناك ظروف استثنائية</a:t>
            </a:r>
          </a:p>
          <a:p>
            <a:endParaRPr lang="ar-IQ" dirty="0"/>
          </a:p>
          <a:p>
            <a:r>
              <a:rPr lang="ar-IQ" dirty="0" smtClean="0"/>
              <a:t>يكون مقر انعقاد الجلسات في مقر المنظمة الدولية ولكن يجوز انعقادها في مكان آخر</a:t>
            </a:r>
          </a:p>
          <a:p>
            <a:r>
              <a:rPr lang="ar-IQ" dirty="0" smtClean="0">
                <a:solidFill>
                  <a:srgbClr val="FF0000"/>
                </a:solidFill>
              </a:rPr>
              <a:t>مثال</a:t>
            </a:r>
            <a:r>
              <a:rPr lang="ar-IQ" dirty="0" smtClean="0"/>
              <a:t>/ انعقاد الدورة (السادسة) للجمعية العامة في باريس عام 1951</a:t>
            </a:r>
            <a:endParaRPr lang="ar-IQ" dirty="0"/>
          </a:p>
        </p:txBody>
      </p:sp>
    </p:spTree>
    <p:extLst>
      <p:ext uri="{BB962C8B-B14F-4D97-AF65-F5344CB8AC3E}">
        <p14:creationId xmlns:p14="http://schemas.microsoft.com/office/powerpoint/2010/main" val="847024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500" fill="hold"/>
                                        <p:tgtEl>
                                          <p:spTgt spid="3">
                                            <p:bg/>
                                          </p:spTgt>
                                        </p:tgtEl>
                                        <p:attrNameLst>
                                          <p:attrName>style.color</p:attrName>
                                        </p:attrNameLst>
                                      </p:cBhvr>
                                      <p:to>
                                        <p:clrVal>
                                          <a:schemeClr val="accent2"/>
                                        </p:clrVal>
                                      </p:to>
                                    </p:set>
                                    <p:set>
                                      <p:cBhvr>
                                        <p:cTn id="7" dur="500" fill="hold"/>
                                        <p:tgtEl>
                                          <p:spTgt spid="3">
                                            <p:bg/>
                                          </p:spTgt>
                                        </p:tgtEl>
                                        <p:attrNameLst>
                                          <p:attrName>fillcolor</p:attrName>
                                        </p:attrNameLst>
                                      </p:cBhvr>
                                      <p:to>
                                        <p:clrVal>
                                          <a:schemeClr val="accent2"/>
                                        </p:clrVal>
                                      </p:to>
                                    </p:set>
                                    <p:set>
                                      <p:cBhvr>
                                        <p:cTn id="8" dur="500" fill="hold"/>
                                        <p:tgtEl>
                                          <p:spTgt spid="3">
                                            <p:bg/>
                                          </p:spTgt>
                                        </p:tgtEl>
                                        <p:attrNameLst>
                                          <p:attrName>fill.type</p:attrName>
                                        </p:attrNameLst>
                                      </p:cBhvr>
                                      <p:to>
                                        <p:strVal val="solid"/>
                                      </p:to>
                                    </p:set>
                                  </p:childTnLst>
                                </p:cTn>
                              </p:par>
                            </p:childTnLst>
                          </p:cTn>
                        </p:par>
                      </p:childTnLst>
                    </p:cTn>
                  </p:par>
                  <p:par>
                    <p:cTn id="9" fill="hold">
                      <p:stCondLst>
                        <p:cond delay="indefinite"/>
                      </p:stCondLst>
                      <p:childTnLst>
                        <p:par>
                          <p:cTn id="10" fill="hold">
                            <p:stCondLst>
                              <p:cond delay="0"/>
                            </p:stCondLst>
                            <p:childTnLst>
                              <p:par>
                                <p:cTn id="11" presetID="16" presetClass="emph" presetSubtype="0" fill="hold" grpId="0" nodeType="clickEffect">
                                  <p:stCondLst>
                                    <p:cond delay="0"/>
                                  </p:stCondLst>
                                  <p:iterate type="lt">
                                    <p:tmPct val="4000"/>
                                  </p:iterate>
                                  <p:childTnLst>
                                    <p:set>
                                      <p:cBhvr override="childStyle">
                                        <p:cTn id="12" dur="500" fill="hold"/>
                                        <p:tgtEl>
                                          <p:spTgt spid="3">
                                            <p:txEl>
                                              <p:pRg st="0" end="0"/>
                                            </p:txEl>
                                          </p:spTgt>
                                        </p:tgtEl>
                                        <p:attrNameLst>
                                          <p:attrName>style.color</p:attrName>
                                        </p:attrNameLst>
                                      </p:cBhvr>
                                      <p:to>
                                        <p:clrVal>
                                          <a:schemeClr val="accent2"/>
                                        </p:clrVal>
                                      </p:to>
                                    </p:set>
                                    <p:set>
                                      <p:cBhvr>
                                        <p:cTn id="13" dur="500" fill="hold"/>
                                        <p:tgtEl>
                                          <p:spTgt spid="3">
                                            <p:txEl>
                                              <p:pRg st="0" end="0"/>
                                            </p:txEl>
                                          </p:spTgt>
                                        </p:tgtEl>
                                        <p:attrNameLst>
                                          <p:attrName>fillcolor</p:attrName>
                                        </p:attrNameLst>
                                      </p:cBhvr>
                                      <p:to>
                                        <p:clrVal>
                                          <a:schemeClr val="accent2"/>
                                        </p:clrVal>
                                      </p:to>
                                    </p:set>
                                    <p:set>
                                      <p:cBhvr>
                                        <p:cTn id="14" dur="500" fill="hold"/>
                                        <p:tgtEl>
                                          <p:spTgt spid="3">
                                            <p:txEl>
                                              <p:pRg st="0" end="0"/>
                                            </p:txEl>
                                          </p:spTgt>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16" presetClass="emph" presetSubtype="0" fill="hold" grpId="0" nodeType="clickEffect">
                                  <p:stCondLst>
                                    <p:cond delay="0"/>
                                  </p:stCondLst>
                                  <p:iterate type="lt">
                                    <p:tmPct val="4000"/>
                                  </p:iterate>
                                  <p:childTnLst>
                                    <p:set>
                                      <p:cBhvr override="childStyle">
                                        <p:cTn id="18" dur="500" fill="hold"/>
                                        <p:tgtEl>
                                          <p:spTgt spid="3">
                                            <p:txEl>
                                              <p:pRg st="1" end="1"/>
                                            </p:txEl>
                                          </p:spTgt>
                                        </p:tgtEl>
                                        <p:attrNameLst>
                                          <p:attrName>style.color</p:attrName>
                                        </p:attrNameLst>
                                      </p:cBhvr>
                                      <p:to>
                                        <p:clrVal>
                                          <a:schemeClr val="accent2"/>
                                        </p:clrVal>
                                      </p:to>
                                    </p:set>
                                    <p:set>
                                      <p:cBhvr>
                                        <p:cTn id="19" dur="500" fill="hold"/>
                                        <p:tgtEl>
                                          <p:spTgt spid="3">
                                            <p:txEl>
                                              <p:pRg st="1" end="1"/>
                                            </p:txEl>
                                          </p:spTgt>
                                        </p:tgtEl>
                                        <p:attrNameLst>
                                          <p:attrName>fillcolor</p:attrName>
                                        </p:attrNameLst>
                                      </p:cBhvr>
                                      <p:to>
                                        <p:clrVal>
                                          <a:schemeClr val="accent2"/>
                                        </p:clrVal>
                                      </p:to>
                                    </p:set>
                                    <p:set>
                                      <p:cBhvr>
                                        <p:cTn id="20" dur="500" fill="hold"/>
                                        <p:tgtEl>
                                          <p:spTgt spid="3">
                                            <p:txEl>
                                              <p:pRg st="1" end="1"/>
                                            </p:txEl>
                                          </p:spTgt>
                                        </p:tgtEl>
                                        <p:attrNameLst>
                                          <p:attrName>fill.type</p:attrName>
                                        </p:attrNameLst>
                                      </p:cBhvr>
                                      <p:to>
                                        <p:strVal val="solid"/>
                                      </p:to>
                                    </p:set>
                                  </p:childTnLst>
                                </p:cTn>
                              </p:par>
                            </p:childTnLst>
                          </p:cTn>
                        </p:par>
                      </p:childTnLst>
                    </p:cTn>
                  </p:par>
                  <p:par>
                    <p:cTn id="21" fill="hold">
                      <p:stCondLst>
                        <p:cond delay="indefinite"/>
                      </p:stCondLst>
                      <p:childTnLst>
                        <p:par>
                          <p:cTn id="22" fill="hold">
                            <p:stCondLst>
                              <p:cond delay="0"/>
                            </p:stCondLst>
                            <p:childTnLst>
                              <p:par>
                                <p:cTn id="23" presetID="16" presetClass="emph" presetSubtype="0" fill="hold" grpId="0" nodeType="clickEffect">
                                  <p:stCondLst>
                                    <p:cond delay="0"/>
                                  </p:stCondLst>
                                  <p:iterate type="lt">
                                    <p:tmPct val="4000"/>
                                  </p:iterate>
                                  <p:childTnLst>
                                    <p:set>
                                      <p:cBhvr override="childStyle">
                                        <p:cTn id="24" dur="500" fill="hold"/>
                                        <p:tgtEl>
                                          <p:spTgt spid="3">
                                            <p:txEl>
                                              <p:pRg st="3" end="3"/>
                                            </p:txEl>
                                          </p:spTgt>
                                        </p:tgtEl>
                                        <p:attrNameLst>
                                          <p:attrName>style.color</p:attrName>
                                        </p:attrNameLst>
                                      </p:cBhvr>
                                      <p:to>
                                        <p:clrVal>
                                          <a:schemeClr val="accent2"/>
                                        </p:clrVal>
                                      </p:to>
                                    </p:set>
                                    <p:set>
                                      <p:cBhvr>
                                        <p:cTn id="25" dur="500" fill="hold"/>
                                        <p:tgtEl>
                                          <p:spTgt spid="3">
                                            <p:txEl>
                                              <p:pRg st="3" end="3"/>
                                            </p:txEl>
                                          </p:spTgt>
                                        </p:tgtEl>
                                        <p:attrNameLst>
                                          <p:attrName>fillcolor</p:attrName>
                                        </p:attrNameLst>
                                      </p:cBhvr>
                                      <p:to>
                                        <p:clrVal>
                                          <a:schemeClr val="accent2"/>
                                        </p:clrVal>
                                      </p:to>
                                    </p:set>
                                    <p:set>
                                      <p:cBhvr>
                                        <p:cTn id="26" dur="500" fill="hold"/>
                                        <p:tgtEl>
                                          <p:spTgt spid="3">
                                            <p:txEl>
                                              <p:pRg st="3" end="3"/>
                                            </p:txEl>
                                          </p:spTgt>
                                        </p:tgtEl>
                                        <p:attrNameLst>
                                          <p:attrName>fill.type</p:attrName>
                                        </p:attrNameLst>
                                      </p:cBhvr>
                                      <p:to>
                                        <p:strVal val="solid"/>
                                      </p:to>
                                    </p:set>
                                  </p:childTnLst>
                                </p:cTn>
                              </p:par>
                            </p:childTnLst>
                          </p:cTn>
                        </p:par>
                      </p:childTnLst>
                    </p:cTn>
                  </p:par>
                  <p:par>
                    <p:cTn id="27" fill="hold">
                      <p:stCondLst>
                        <p:cond delay="indefinite"/>
                      </p:stCondLst>
                      <p:childTnLst>
                        <p:par>
                          <p:cTn id="28" fill="hold">
                            <p:stCondLst>
                              <p:cond delay="0"/>
                            </p:stCondLst>
                            <p:childTnLst>
                              <p:par>
                                <p:cTn id="29" presetID="16" presetClass="emph" presetSubtype="0" fill="hold" grpId="0" nodeType="clickEffect">
                                  <p:stCondLst>
                                    <p:cond delay="0"/>
                                  </p:stCondLst>
                                  <p:iterate type="lt">
                                    <p:tmPct val="4000"/>
                                  </p:iterate>
                                  <p:childTnLst>
                                    <p:set>
                                      <p:cBhvr override="childStyle">
                                        <p:cTn id="30" dur="500" fill="hold"/>
                                        <p:tgtEl>
                                          <p:spTgt spid="3">
                                            <p:txEl>
                                              <p:pRg st="4" end="4"/>
                                            </p:txEl>
                                          </p:spTgt>
                                        </p:tgtEl>
                                        <p:attrNameLst>
                                          <p:attrName>style.color</p:attrName>
                                        </p:attrNameLst>
                                      </p:cBhvr>
                                      <p:to>
                                        <p:clrVal>
                                          <a:schemeClr val="accent2"/>
                                        </p:clrVal>
                                      </p:to>
                                    </p:set>
                                    <p:set>
                                      <p:cBhvr>
                                        <p:cTn id="31" dur="500" fill="hold"/>
                                        <p:tgtEl>
                                          <p:spTgt spid="3">
                                            <p:txEl>
                                              <p:pRg st="4" end="4"/>
                                            </p:txEl>
                                          </p:spTgt>
                                        </p:tgtEl>
                                        <p:attrNameLst>
                                          <p:attrName>fillcolor</p:attrName>
                                        </p:attrNameLst>
                                      </p:cBhvr>
                                      <p:to>
                                        <p:clrVal>
                                          <a:schemeClr val="accent2"/>
                                        </p:clrVal>
                                      </p:to>
                                    </p:set>
                                    <p:set>
                                      <p:cBhvr>
                                        <p:cTn id="32" dur="500" fill="hold"/>
                                        <p:tgtEl>
                                          <p:spTgt spid="3">
                                            <p:txEl>
                                              <p:pRg st="4" end="4"/>
                                            </p:txEl>
                                          </p:spTgt>
                                        </p:tgtEl>
                                        <p:attrNameLst>
                                          <p:attrName>fill.type</p:attrName>
                                        </p:attrNameLst>
                                      </p:cBhvr>
                                      <p:to>
                                        <p:strVal val="solid"/>
                                      </p:to>
                                    </p:se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randombar(horizontal)">
                                      <p:cBhvr>
                                        <p:cTn id="3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lstStyle/>
          <a:p>
            <a:r>
              <a:rPr lang="ar-IQ" dirty="0"/>
              <a:t>الأجهزة الرئيسة للمنظمة الدولية</a:t>
            </a:r>
          </a:p>
        </p:txBody>
      </p:sp>
      <p:sp>
        <p:nvSpPr>
          <p:cNvPr id="3" name="عنصر نائب للمحتوى 2"/>
          <p:cNvSpPr>
            <a:spLocks noGrp="1"/>
          </p:cNvSpPr>
          <p:nvPr>
            <p:ph idx="1"/>
          </p:nvPr>
        </p:nvSpPr>
        <p:spPr>
          <a:xfrm>
            <a:off x="107504" y="1412776"/>
            <a:ext cx="8856984" cy="5445224"/>
          </a:xfr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r>
              <a:rPr lang="ar-IQ" b="1" dirty="0" smtClean="0"/>
              <a:t>ثانياً- الجهاز الخاص للمنظمة الدولية ( الجهاز التنفيذي)</a:t>
            </a:r>
          </a:p>
          <a:p>
            <a:r>
              <a:rPr lang="ar-IQ" dirty="0" smtClean="0"/>
              <a:t>يقوم ببحث المشاكل العاجلة وتنفيذ التوصيات والقرارات الصادرة عن الجهاز العام ويتمتع بسلطات واسعة لتحقيق اهداف المنظمة بموجب الميثاق.</a:t>
            </a:r>
          </a:p>
          <a:p>
            <a:r>
              <a:rPr lang="ar-IQ" dirty="0" smtClean="0"/>
              <a:t>يتألف من عدد محدود من الأعضاء يتم اختيارهم وفقا للميثاق الاساس</a:t>
            </a:r>
          </a:p>
          <a:p>
            <a:r>
              <a:rPr lang="ar-IQ" dirty="0" smtClean="0"/>
              <a:t>يتم استبدالهم بصورة دورية او بعد مرور مدة محددة لإتاحة الفرصة لأكبر عدد بالمشاركة</a:t>
            </a:r>
          </a:p>
          <a:p>
            <a:r>
              <a:rPr lang="ar-IQ" dirty="0" smtClean="0">
                <a:solidFill>
                  <a:srgbClr val="FF0000"/>
                </a:solidFill>
              </a:rPr>
              <a:t>مثال</a:t>
            </a:r>
            <a:r>
              <a:rPr lang="ar-IQ" dirty="0" smtClean="0"/>
              <a:t> / </a:t>
            </a:r>
            <a:r>
              <a:rPr lang="ar-IQ" dirty="0" smtClean="0">
                <a:solidFill>
                  <a:srgbClr val="FF0000"/>
                </a:solidFill>
              </a:rPr>
              <a:t>المجلس الاقتصادي والاجتماعي</a:t>
            </a:r>
          </a:p>
          <a:p>
            <a:r>
              <a:rPr lang="ar-IQ" dirty="0" smtClean="0">
                <a:solidFill>
                  <a:srgbClr val="FF0000"/>
                </a:solidFill>
              </a:rPr>
              <a:t>مجلس الامن</a:t>
            </a:r>
          </a:p>
          <a:p>
            <a:r>
              <a:rPr lang="ar-IQ" dirty="0" smtClean="0"/>
              <a:t>يعمل كنائب عن الدول خلال الفترة ما بين ادوار الانعقاد</a:t>
            </a:r>
          </a:p>
          <a:p>
            <a:r>
              <a:rPr lang="ar-IQ" dirty="0" smtClean="0"/>
              <a:t>يحدد عمله  واجتماعاته واختصاصاته بموجب الميثاق</a:t>
            </a:r>
            <a:endParaRPr lang="ar-IQ" dirty="0"/>
          </a:p>
        </p:txBody>
      </p:sp>
    </p:spTree>
    <p:extLst>
      <p:ext uri="{BB962C8B-B14F-4D97-AF65-F5344CB8AC3E}">
        <p14:creationId xmlns:p14="http://schemas.microsoft.com/office/powerpoint/2010/main" val="3075962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lstStyle/>
          <a:p>
            <a:r>
              <a:rPr lang="ar-IQ" dirty="0"/>
              <a:t>الأجهزة الرئيسة للمنظمة الدولية</a:t>
            </a:r>
          </a:p>
        </p:txBody>
      </p:sp>
      <p:sp>
        <p:nvSpPr>
          <p:cNvPr id="3" name="عنصر نائب للمحتوى 2"/>
          <p:cNvSpPr>
            <a:spLocks noGrp="1"/>
          </p:cNvSpPr>
          <p:nvPr>
            <p:ph idx="1"/>
          </p:nvPr>
        </p:nvSpPr>
        <p:spPr>
          <a:xfrm>
            <a:off x="179512" y="1600200"/>
            <a:ext cx="8856984" cy="5141168"/>
          </a:xfrm>
        </p:spPr>
        <p:style>
          <a:lnRef idx="1">
            <a:schemeClr val="accent2"/>
          </a:lnRef>
          <a:fillRef idx="2">
            <a:schemeClr val="accent2"/>
          </a:fillRef>
          <a:effectRef idx="1">
            <a:schemeClr val="accent2"/>
          </a:effectRef>
          <a:fontRef idx="minor">
            <a:schemeClr val="dk1"/>
          </a:fontRef>
        </p:style>
        <p:txBody>
          <a:bodyPr>
            <a:normAutofit lnSpcReduction="10000"/>
          </a:bodyPr>
          <a:lstStyle/>
          <a:p>
            <a:pPr marL="0" indent="0">
              <a:buNone/>
            </a:pPr>
            <a:r>
              <a:rPr lang="ar-IQ" b="1" dirty="0" smtClean="0"/>
              <a:t>ثالثا – الجهاز الاداري ( الامانة العامة)</a:t>
            </a:r>
          </a:p>
          <a:p>
            <a:pPr marL="0" indent="0">
              <a:buNone/>
            </a:pPr>
            <a:r>
              <a:rPr lang="ar-IQ" dirty="0" smtClean="0"/>
              <a:t>وهو جهاز مستقل عن أجهزة المنظمة والدول يطلق عليه </a:t>
            </a:r>
          </a:p>
          <a:p>
            <a:pPr marL="0" indent="0">
              <a:buNone/>
            </a:pPr>
            <a:r>
              <a:rPr lang="ar-IQ" dirty="0" smtClean="0"/>
              <a:t>( الأمانة العامة) أو السكرتارية</a:t>
            </a:r>
          </a:p>
          <a:p>
            <a:pPr marL="0" indent="0">
              <a:buNone/>
            </a:pPr>
            <a:r>
              <a:rPr lang="ar-IQ" dirty="0" smtClean="0"/>
              <a:t>- مهمته تسيير الأعمال الإدارية اليومية للمنظمة</a:t>
            </a:r>
          </a:p>
          <a:p>
            <a:pPr>
              <a:buFontTx/>
              <a:buChar char="-"/>
            </a:pPr>
            <a:r>
              <a:rPr lang="ar-IQ" dirty="0" smtClean="0"/>
              <a:t>إجراء اتصالات داخلية وخارجية مع الأعضاء والمنظمات الأخرى.</a:t>
            </a:r>
          </a:p>
          <a:p>
            <a:pPr>
              <a:buFontTx/>
              <a:buChar char="-"/>
            </a:pPr>
            <a:r>
              <a:rPr lang="ar-IQ" dirty="0" smtClean="0"/>
              <a:t>الإعداد لجلسات </a:t>
            </a:r>
            <a:r>
              <a:rPr lang="ar-IQ" dirty="0"/>
              <a:t>ا</a:t>
            </a:r>
            <a:r>
              <a:rPr lang="ar-IQ" dirty="0" smtClean="0"/>
              <a:t>نعقاد دورات المنظمة مثل تحضير جدول الاعمال، وإعداد التقارير، ومحاضر الجلسات، ومشروعات القرارات التي تصدرها ، وإعداد مشروع الميزانية، ومتابعة ما صدر عنها</a:t>
            </a:r>
          </a:p>
        </p:txBody>
      </p:sp>
    </p:spTree>
    <p:extLst>
      <p:ext uri="{BB962C8B-B14F-4D97-AF65-F5344CB8AC3E}">
        <p14:creationId xmlns:p14="http://schemas.microsoft.com/office/powerpoint/2010/main" val="2391250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circle(in)">
                                      <p:cBhvr>
                                        <p:cTn id="4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fontScale="90000"/>
          </a:bodyPr>
          <a:lstStyle/>
          <a:p>
            <a:r>
              <a:rPr lang="ar-IQ" dirty="0" smtClean="0"/>
              <a:t>الفصل الخامس</a:t>
            </a:r>
            <a:br>
              <a:rPr lang="ar-IQ" dirty="0" smtClean="0"/>
            </a:br>
            <a:r>
              <a:rPr lang="ar-IQ" dirty="0" smtClean="0"/>
              <a:t>أجهزة المنظمات الدولية</a:t>
            </a:r>
            <a:endParaRPr lang="ar-IQ" dirty="0"/>
          </a:p>
        </p:txBody>
      </p:sp>
      <p:sp>
        <p:nvSpPr>
          <p:cNvPr id="3" name="عنصر نائب للمحتوى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r>
              <a:rPr lang="ar-IQ" dirty="0" smtClean="0"/>
              <a:t>تقديم</a:t>
            </a:r>
          </a:p>
          <a:p>
            <a:r>
              <a:rPr lang="ar-IQ" dirty="0" smtClean="0"/>
              <a:t>تعد المنظمة الدولية </a:t>
            </a:r>
            <a:r>
              <a:rPr lang="ar-IQ" dirty="0" smtClean="0">
                <a:solidFill>
                  <a:srgbClr val="FF0000"/>
                </a:solidFill>
              </a:rPr>
              <a:t>شخصاً من أشخاص القانون الدولي</a:t>
            </a:r>
            <a:r>
              <a:rPr lang="ar-IQ" dirty="0" smtClean="0"/>
              <a:t> تتمتع </a:t>
            </a:r>
            <a:r>
              <a:rPr lang="ar-IQ" dirty="0" smtClean="0">
                <a:solidFill>
                  <a:srgbClr val="FF0000"/>
                </a:solidFill>
              </a:rPr>
              <a:t>بالشخصية القانونية</a:t>
            </a:r>
            <a:r>
              <a:rPr lang="ar-IQ" dirty="0" smtClean="0"/>
              <a:t> وتمتلك </a:t>
            </a:r>
            <a:r>
              <a:rPr lang="ar-IQ" dirty="0" smtClean="0">
                <a:solidFill>
                  <a:srgbClr val="FF0000"/>
                </a:solidFill>
              </a:rPr>
              <a:t>إرادة ذاتية مستقلة </a:t>
            </a:r>
            <a:r>
              <a:rPr lang="ar-IQ" dirty="0" smtClean="0"/>
              <a:t>عن إرادات الدول الأعضاء، وبالتالي لا بد أن يكون </a:t>
            </a:r>
            <a:r>
              <a:rPr lang="ar-IQ" dirty="0" smtClean="0">
                <a:solidFill>
                  <a:srgbClr val="FF0000"/>
                </a:solidFill>
              </a:rPr>
              <a:t>لها أجهزة </a:t>
            </a:r>
            <a:r>
              <a:rPr lang="ar-IQ" dirty="0" smtClean="0"/>
              <a:t>تعبر عن إرادتها ، وتباشر باسمها الاختصاصات والوظائف اللازمة لتحقيق أهدافها ، وتمثل الهيكل التنظيمي الداخلي للمنظمة، </a:t>
            </a:r>
            <a:r>
              <a:rPr lang="ar-IQ" dirty="0" smtClean="0">
                <a:solidFill>
                  <a:srgbClr val="FF0000"/>
                </a:solidFill>
              </a:rPr>
              <a:t>ويطلق عليها ( فروع أو أجهزة المنظمة) .</a:t>
            </a:r>
            <a:endParaRPr lang="ar-IQ" dirty="0">
              <a:solidFill>
                <a:srgbClr val="FF0000"/>
              </a:solidFill>
            </a:endParaRPr>
          </a:p>
        </p:txBody>
      </p:sp>
    </p:spTree>
    <p:extLst>
      <p:ext uri="{BB962C8B-B14F-4D97-AF65-F5344CB8AC3E}">
        <p14:creationId xmlns:p14="http://schemas.microsoft.com/office/powerpoint/2010/main" val="1403597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wheel(1)">
                                      <p:cBhvr>
                                        <p:cTn id="15" dur="2000"/>
                                        <p:tgtEl>
                                          <p:spTgt spid="3">
                                            <p:bg/>
                                          </p:spTgt>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wheel(1)">
                                      <p:cBhvr>
                                        <p:cTn id="20" dur="2000"/>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heel(1)">
                                      <p:cBhvr>
                                        <p:cTn id="25"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fontScale="90000"/>
          </a:bodyPr>
          <a:lstStyle/>
          <a:p>
            <a:r>
              <a:rPr lang="ar-IQ" dirty="0" smtClean="0"/>
              <a:t/>
            </a:r>
            <a:br>
              <a:rPr lang="ar-IQ" dirty="0" smtClean="0"/>
            </a:br>
            <a:r>
              <a:rPr lang="ar-IQ" dirty="0" smtClean="0"/>
              <a:t>الأجهزة </a:t>
            </a:r>
            <a:r>
              <a:rPr lang="ar-IQ" dirty="0"/>
              <a:t>الرئيسة للمنظمة الدولية</a:t>
            </a:r>
            <a:br>
              <a:rPr lang="ar-IQ" dirty="0"/>
            </a:br>
            <a:r>
              <a:rPr lang="ar-IQ" sz="3600" dirty="0"/>
              <a:t>ثالثا – الجهاز الاداري ( الامانة العامة)</a:t>
            </a:r>
            <a:br>
              <a:rPr lang="ar-IQ" sz="3600" dirty="0"/>
            </a:br>
            <a:endParaRPr lang="ar-IQ" sz="3600" dirty="0"/>
          </a:p>
        </p:txBody>
      </p:sp>
      <p:sp>
        <p:nvSpPr>
          <p:cNvPr id="3" name="عنصر نائب للمحتوى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lnSpcReduction="10000"/>
          </a:bodyPr>
          <a:lstStyle/>
          <a:p>
            <a:r>
              <a:rPr lang="ar-IQ" dirty="0" smtClean="0"/>
              <a:t>يتولى رئاسة الجهاز أمين عام أو مدير عام أو سكرتير عام</a:t>
            </a:r>
          </a:p>
          <a:p>
            <a:r>
              <a:rPr lang="ar-IQ" dirty="0" smtClean="0"/>
              <a:t>حسب ما منصوص عليها في الوثيقة المنشئة للمنظمة</a:t>
            </a:r>
          </a:p>
          <a:p>
            <a:endParaRPr lang="ar-IQ" dirty="0" smtClean="0"/>
          </a:p>
          <a:p>
            <a:r>
              <a:rPr lang="ar-IQ" dirty="0" smtClean="0"/>
              <a:t>يتم تعيينه من قبل الجهاز العام أو الجهاز الخاص أو كلاهما</a:t>
            </a:r>
          </a:p>
          <a:p>
            <a:endParaRPr lang="ar-IQ" dirty="0" smtClean="0"/>
          </a:p>
          <a:p>
            <a:r>
              <a:rPr lang="ar-IQ" dirty="0" smtClean="0"/>
              <a:t>مثال/ يتم </a:t>
            </a:r>
            <a:r>
              <a:rPr lang="ar-IQ" dirty="0">
                <a:solidFill>
                  <a:srgbClr val="FF0000"/>
                </a:solidFill>
              </a:rPr>
              <a:t>ا</a:t>
            </a:r>
            <a:r>
              <a:rPr lang="ar-IQ" dirty="0" smtClean="0">
                <a:solidFill>
                  <a:srgbClr val="FF0000"/>
                </a:solidFill>
              </a:rPr>
              <a:t>ختيار الأمين </a:t>
            </a:r>
            <a:r>
              <a:rPr lang="ar-IQ" dirty="0" smtClean="0"/>
              <a:t>العام للأمم المتحدة من قبل </a:t>
            </a:r>
            <a:r>
              <a:rPr lang="ar-IQ" dirty="0" smtClean="0">
                <a:solidFill>
                  <a:srgbClr val="FF0000"/>
                </a:solidFill>
              </a:rPr>
              <a:t>(الجمعية ومجلس الأمن) </a:t>
            </a:r>
            <a:endParaRPr lang="ar-IQ" dirty="0"/>
          </a:p>
          <a:p>
            <a:r>
              <a:rPr lang="ar-IQ" dirty="0" smtClean="0"/>
              <a:t>التعيين لمدة معينة قابلة للتجديد </a:t>
            </a:r>
          </a:p>
        </p:txBody>
      </p:sp>
    </p:spTree>
    <p:extLst>
      <p:ext uri="{BB962C8B-B14F-4D97-AF65-F5344CB8AC3E}">
        <p14:creationId xmlns:p14="http://schemas.microsoft.com/office/powerpoint/2010/main" val="1768888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circle(in)">
                                      <p:cBhvr>
                                        <p:cTn id="14" dur="2000"/>
                                        <p:tgtEl>
                                          <p:spTgt spid="3">
                                            <p:bg/>
                                          </p:spTgt>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circle(in)">
                                      <p:cBhvr>
                                        <p:cTn id="19" dur="2000"/>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circle(in)">
                                      <p:cBhvr>
                                        <p:cTn id="24" dur="20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circle(in)">
                                      <p:cBhvr>
                                        <p:cTn id="29" dur="20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6" presetClass="entr" presetSubtype="16" fill="hold" grpId="0"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circle(in)">
                                      <p:cBhvr>
                                        <p:cTn id="34" dur="2000"/>
                                        <p:tgtEl>
                                          <p:spTgt spid="3">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circle(in)">
                                      <p:cBhvr>
                                        <p:cTn id="39"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fontScale="90000"/>
          </a:bodyPr>
          <a:lstStyle/>
          <a:p>
            <a:r>
              <a:rPr lang="ar-IQ" dirty="0" smtClean="0"/>
              <a:t/>
            </a:r>
            <a:br>
              <a:rPr lang="ar-IQ" dirty="0" smtClean="0"/>
            </a:br>
            <a:r>
              <a:rPr lang="ar-IQ" dirty="0" smtClean="0"/>
              <a:t>الأجهزة </a:t>
            </a:r>
            <a:r>
              <a:rPr lang="ar-IQ" dirty="0"/>
              <a:t>الرئيسة للمنظمة الدولية</a:t>
            </a:r>
            <a:br>
              <a:rPr lang="ar-IQ" dirty="0"/>
            </a:br>
            <a:r>
              <a:rPr lang="ar-IQ" sz="3600" dirty="0"/>
              <a:t>ثالثا – الجهاز الاداري ( الامانة العامة)</a:t>
            </a:r>
            <a:br>
              <a:rPr lang="ar-IQ" sz="3600" dirty="0"/>
            </a:br>
            <a:endParaRPr lang="ar-IQ" sz="3600" dirty="0"/>
          </a:p>
        </p:txBody>
      </p:sp>
      <p:sp>
        <p:nvSpPr>
          <p:cNvPr id="3" name="عنصر نائب للمحتوى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endParaRPr lang="ar-IQ" dirty="0" smtClean="0"/>
          </a:p>
          <a:p>
            <a:r>
              <a:rPr lang="ar-IQ" dirty="0" smtClean="0"/>
              <a:t>يعاونه </a:t>
            </a:r>
            <a:r>
              <a:rPr lang="ar-IQ" dirty="0"/>
              <a:t>أمناء مساعدون وعدد من الموظفين الإداريين والفنين العاملين كموظفين لدى المنظمة وليس كممثلين عن الدول الأعضاء يختارهم الأمين العام وفق الشروط المنصوص عليها في الميثاق (م1/101).</a:t>
            </a:r>
          </a:p>
          <a:p>
            <a:endParaRPr lang="ar-IQ" dirty="0"/>
          </a:p>
        </p:txBody>
      </p:sp>
    </p:spTree>
    <p:extLst>
      <p:ext uri="{BB962C8B-B14F-4D97-AF65-F5344CB8AC3E}">
        <p14:creationId xmlns:p14="http://schemas.microsoft.com/office/powerpoint/2010/main" val="4210623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circle(in)">
                                      <p:cBhvr>
                                        <p:cTn id="21"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fontScale="90000"/>
          </a:bodyPr>
          <a:lstStyle/>
          <a:p>
            <a:r>
              <a:rPr lang="ar-IQ" dirty="0" smtClean="0"/>
              <a:t/>
            </a:r>
            <a:br>
              <a:rPr lang="ar-IQ" dirty="0" smtClean="0"/>
            </a:br>
            <a:r>
              <a:rPr lang="ar-IQ" dirty="0" smtClean="0"/>
              <a:t>الأجهزة </a:t>
            </a:r>
            <a:r>
              <a:rPr lang="ar-IQ" dirty="0"/>
              <a:t>الرئيسة للمنظمة الدولية</a:t>
            </a:r>
            <a:br>
              <a:rPr lang="ar-IQ" dirty="0"/>
            </a:br>
            <a:r>
              <a:rPr lang="ar-IQ" sz="3600" dirty="0"/>
              <a:t>ثالثا – الجهاز الاداري ( الامانة العامة)</a:t>
            </a:r>
            <a:br>
              <a:rPr lang="ar-IQ" sz="3600" dirty="0"/>
            </a:br>
            <a:endParaRPr lang="ar-IQ" sz="3600" dirty="0"/>
          </a:p>
        </p:txBody>
      </p:sp>
      <p:sp>
        <p:nvSpPr>
          <p:cNvPr id="3" name="عنصر نائب للمحتوى 2"/>
          <p:cNvSpPr>
            <a:spLocks noGrp="1"/>
          </p:cNvSpPr>
          <p:nvPr>
            <p:ph idx="1"/>
          </p:nvPr>
        </p:nvSpPr>
        <p:spPr>
          <a:xfrm>
            <a:off x="179512" y="1600200"/>
            <a:ext cx="8712968" cy="5141168"/>
          </a:xfrm>
        </p:spPr>
        <p:style>
          <a:lnRef idx="1">
            <a:schemeClr val="accent2"/>
          </a:lnRef>
          <a:fillRef idx="2">
            <a:schemeClr val="accent2"/>
          </a:fillRef>
          <a:effectRef idx="1">
            <a:schemeClr val="accent2"/>
          </a:effectRef>
          <a:fontRef idx="minor">
            <a:schemeClr val="dk1"/>
          </a:fontRef>
        </p:style>
        <p:txBody>
          <a:bodyPr>
            <a:normAutofit fontScale="92500" lnSpcReduction="20000"/>
          </a:bodyPr>
          <a:lstStyle/>
          <a:p>
            <a:r>
              <a:rPr lang="ar-IQ" b="1" dirty="0" smtClean="0"/>
              <a:t>اختصاصات الأمين العام لمنظمة الأمم المتحدة</a:t>
            </a:r>
          </a:p>
          <a:p>
            <a:r>
              <a:rPr lang="ar-IQ" dirty="0" smtClean="0"/>
              <a:t>اختصاصات مالية وإدارية وسياسية منصوص عليها في اللوائح الداخلية للمنظمة.</a:t>
            </a:r>
          </a:p>
          <a:p>
            <a:endParaRPr lang="ar-IQ" dirty="0" smtClean="0"/>
          </a:p>
          <a:p>
            <a:r>
              <a:rPr lang="ar-IQ" dirty="0" smtClean="0"/>
              <a:t>له سلطة المبادرة والتقدير فيما يعرض عليه من قضايا، استقلالاً عن الدول الأعضاء.</a:t>
            </a:r>
          </a:p>
          <a:p>
            <a:endParaRPr lang="ar-IQ" dirty="0" smtClean="0"/>
          </a:p>
          <a:p>
            <a:r>
              <a:rPr lang="ar-IQ" dirty="0" smtClean="0"/>
              <a:t>سلطة الاشراف على الأجهزة التابعة للمنظمة والتنسيق فيما بين الإدارات والأقسام التي تتبع المنظمة.</a:t>
            </a:r>
          </a:p>
          <a:p>
            <a:endParaRPr lang="ar-IQ" dirty="0" smtClean="0"/>
          </a:p>
          <a:p>
            <a:r>
              <a:rPr lang="ar-IQ" dirty="0" smtClean="0"/>
              <a:t>قد يعهد إليه المشاركة في اجتماعات أجهزة المنظمة وابداء وجهة نظره حيالها.</a:t>
            </a:r>
          </a:p>
          <a:p>
            <a:endParaRPr lang="ar-IQ" dirty="0" smtClean="0"/>
          </a:p>
        </p:txBody>
      </p:sp>
    </p:spTree>
    <p:extLst>
      <p:ext uri="{BB962C8B-B14F-4D97-AF65-F5344CB8AC3E}">
        <p14:creationId xmlns:p14="http://schemas.microsoft.com/office/powerpoint/2010/main" val="3369054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circle(in)">
                                      <p:cBhvr>
                                        <p:cTn id="3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fontScale="90000"/>
          </a:bodyPr>
          <a:lstStyle/>
          <a:p>
            <a:r>
              <a:rPr lang="ar-IQ" dirty="0" smtClean="0"/>
              <a:t/>
            </a:r>
            <a:br>
              <a:rPr lang="ar-IQ" dirty="0" smtClean="0"/>
            </a:br>
            <a:r>
              <a:rPr lang="ar-IQ" dirty="0" smtClean="0"/>
              <a:t>ثالثا </a:t>
            </a:r>
            <a:r>
              <a:rPr lang="ar-IQ" dirty="0"/>
              <a:t>– الجهاز الاداري ( الامانة العامة)</a:t>
            </a:r>
            <a:br>
              <a:rPr lang="ar-IQ" dirty="0"/>
            </a:br>
            <a:r>
              <a:rPr lang="ar-IQ" sz="3600" dirty="0" smtClean="0"/>
              <a:t>اختصاصات </a:t>
            </a:r>
            <a:r>
              <a:rPr lang="ar-IQ" sz="3600" dirty="0"/>
              <a:t>الأمين العام لمنظمة الأمم المتحدة</a:t>
            </a:r>
            <a:br>
              <a:rPr lang="ar-IQ" sz="3600" dirty="0"/>
            </a:br>
            <a:endParaRPr lang="ar-IQ" sz="3600" dirty="0"/>
          </a:p>
        </p:txBody>
      </p:sp>
      <p:sp>
        <p:nvSpPr>
          <p:cNvPr id="3" name="عنصر نائب للمحتوى 2"/>
          <p:cNvSpPr>
            <a:spLocks noGrp="1"/>
          </p:cNvSpPr>
          <p:nvPr>
            <p:ph idx="1"/>
          </p:nvPr>
        </p:nvSpPr>
        <p:spPr>
          <a:xfrm>
            <a:off x="457200" y="1700808"/>
            <a:ext cx="8229600" cy="4425355"/>
          </a:xfrm>
        </p:spPr>
        <p:style>
          <a:lnRef idx="1">
            <a:schemeClr val="accent2"/>
          </a:lnRef>
          <a:fillRef idx="2">
            <a:schemeClr val="accent2"/>
          </a:fillRef>
          <a:effectRef idx="1">
            <a:schemeClr val="accent2"/>
          </a:effectRef>
          <a:fontRef idx="minor">
            <a:schemeClr val="dk1"/>
          </a:fontRef>
        </p:style>
        <p:txBody>
          <a:bodyPr/>
          <a:lstStyle/>
          <a:p>
            <a:pPr>
              <a:buFontTx/>
              <a:buChar char="-"/>
            </a:pPr>
            <a:r>
              <a:rPr lang="ar-IQ" dirty="0" err="1" smtClean="0"/>
              <a:t>أقتراح</a:t>
            </a:r>
            <a:r>
              <a:rPr lang="ar-IQ" dirty="0" smtClean="0"/>
              <a:t> </a:t>
            </a:r>
            <a:r>
              <a:rPr lang="ar-IQ" dirty="0"/>
              <a:t>الوسائل الكفيلة بتحقيق أهداف المنظمة وادخال بنود معينة في جدول أعمال </a:t>
            </a:r>
            <a:r>
              <a:rPr lang="ar-IQ" dirty="0" smtClean="0"/>
              <a:t>أجهزتها</a:t>
            </a:r>
          </a:p>
          <a:p>
            <a:pPr>
              <a:buFontTx/>
              <a:buChar char="-"/>
            </a:pPr>
            <a:endParaRPr lang="ar-IQ" dirty="0"/>
          </a:p>
          <a:p>
            <a:pPr>
              <a:buFontTx/>
              <a:buChar char="-"/>
            </a:pPr>
            <a:r>
              <a:rPr lang="ar-IQ" dirty="0" smtClean="0"/>
              <a:t>تسوية </a:t>
            </a:r>
            <a:r>
              <a:rPr lang="ar-IQ" dirty="0"/>
              <a:t>المشاكل التي تثور بين الأعضاء</a:t>
            </a:r>
            <a:r>
              <a:rPr lang="ar-IQ" dirty="0" smtClean="0"/>
              <a:t>.</a:t>
            </a:r>
          </a:p>
          <a:p>
            <a:pPr>
              <a:buFontTx/>
              <a:buChar char="-"/>
            </a:pPr>
            <a:endParaRPr lang="ar-IQ" dirty="0"/>
          </a:p>
          <a:p>
            <a:pPr marL="0" indent="0">
              <a:buNone/>
            </a:pPr>
            <a:r>
              <a:rPr lang="ar-IQ" dirty="0" smtClean="0"/>
              <a:t>- تقديم </a:t>
            </a:r>
            <a:r>
              <a:rPr lang="ar-IQ" dirty="0"/>
              <a:t>تقارير سنوية وخاصة عن نشاط المنظمة واوضاعها المالية والإدارية الى الجهاز العام (التشريعي) أو الجمعية العامة.</a:t>
            </a:r>
          </a:p>
          <a:p>
            <a:endParaRPr lang="ar-IQ" dirty="0"/>
          </a:p>
        </p:txBody>
      </p:sp>
    </p:spTree>
    <p:extLst>
      <p:ext uri="{BB962C8B-B14F-4D97-AF65-F5344CB8AC3E}">
        <p14:creationId xmlns:p14="http://schemas.microsoft.com/office/powerpoint/2010/main" val="2044963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lstStyle/>
          <a:p>
            <a:r>
              <a:rPr lang="ar-IQ" dirty="0" smtClean="0"/>
              <a:t>الأجهزة الثانوية للمنظمات الدولية</a:t>
            </a:r>
            <a:endParaRPr lang="ar-IQ" dirty="0"/>
          </a:p>
        </p:txBody>
      </p:sp>
      <p:sp>
        <p:nvSpPr>
          <p:cNvPr id="3" name="عنصر نائب للمحتوى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r>
              <a:rPr lang="ar-IQ" dirty="0" smtClean="0"/>
              <a:t>نظرا لتوسع اختصاصات المنظمات الدولية، واحتمال ظهور ظروف تحتم فتح مجالات عمل جديدة للمنظمة</a:t>
            </a:r>
          </a:p>
          <a:p>
            <a:r>
              <a:rPr lang="ar-IQ" dirty="0" smtClean="0"/>
              <a:t>منحت غالبية الوثائق المنشئة للمنظمات الدولية سلطة إنشاء أجهزة وفروع جديدة مؤقتة أو دائمة تساعدها في إداء مهامها.</a:t>
            </a:r>
          </a:p>
          <a:p>
            <a:r>
              <a:rPr lang="ar-IQ" dirty="0" smtClean="0"/>
              <a:t>اختصاصاتها إدارية أو مالية أو فنية أو قضائية</a:t>
            </a:r>
          </a:p>
          <a:p>
            <a:r>
              <a:rPr lang="ar-IQ" dirty="0" smtClean="0"/>
              <a:t>محددة بنطاق ما يعهد إليها من أعمال من الجهاز العام في حدود اختصاصات المنظمة</a:t>
            </a:r>
          </a:p>
        </p:txBody>
      </p:sp>
    </p:spTree>
    <p:extLst>
      <p:ext uri="{BB962C8B-B14F-4D97-AF65-F5344CB8AC3E}">
        <p14:creationId xmlns:p14="http://schemas.microsoft.com/office/powerpoint/2010/main" val="1669647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arn(inVertical)">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arn(inVertic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heel(1)">
                                      <p:cBhvr>
                                        <p:cTn id="3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lstStyle/>
          <a:p>
            <a:r>
              <a:rPr lang="ar-IQ" dirty="0"/>
              <a:t>الأجهزة الثانوية للمنظمات الدولية</a:t>
            </a:r>
          </a:p>
        </p:txBody>
      </p:sp>
      <p:sp>
        <p:nvSpPr>
          <p:cNvPr id="3" name="عنصر نائب للمحتوى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r>
              <a:rPr lang="ar-IQ" dirty="0" smtClean="0"/>
              <a:t>منح ميثاق الامم المتحدة الاجهزة الاتية سلطة إنشاء اللجان والفروع التي تحتاجها لمساعدتها للقيام بمهامها.</a:t>
            </a:r>
          </a:p>
          <a:p>
            <a:pPr marL="0" indent="0">
              <a:buNone/>
            </a:pPr>
            <a:endParaRPr lang="ar-IQ" dirty="0" smtClean="0"/>
          </a:p>
          <a:p>
            <a:r>
              <a:rPr lang="ar-IQ" dirty="0" smtClean="0"/>
              <a:t>الجمعية العامة </a:t>
            </a:r>
            <a:r>
              <a:rPr lang="ar-IQ" dirty="0"/>
              <a:t>(م22</a:t>
            </a:r>
            <a:r>
              <a:rPr lang="ar-IQ" dirty="0" smtClean="0"/>
              <a:t>)</a:t>
            </a:r>
          </a:p>
          <a:p>
            <a:r>
              <a:rPr lang="ar-IQ" dirty="0" smtClean="0"/>
              <a:t>مجلس الأمن (م29)</a:t>
            </a:r>
          </a:p>
          <a:p>
            <a:r>
              <a:rPr lang="ar-IQ" dirty="0" smtClean="0"/>
              <a:t>المجلس الاقتصادي والاجتماعي ( م/68)</a:t>
            </a:r>
            <a:endParaRPr lang="ar-IQ" dirty="0"/>
          </a:p>
          <a:p>
            <a:endParaRPr lang="ar-IQ" dirty="0"/>
          </a:p>
        </p:txBody>
      </p:sp>
    </p:spTree>
    <p:extLst>
      <p:ext uri="{BB962C8B-B14F-4D97-AF65-F5344CB8AC3E}">
        <p14:creationId xmlns:p14="http://schemas.microsoft.com/office/powerpoint/2010/main" val="2407612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barn(inVertical)">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arn(inVertical)">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arn(inVertic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arn(inVertical)">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رسم تخطيطي 5"/>
          <p:cNvGraphicFramePr/>
          <p:nvPr>
            <p:extLst>
              <p:ext uri="{D42A27DB-BD31-4B8C-83A1-F6EECF244321}">
                <p14:modId xmlns:p14="http://schemas.microsoft.com/office/powerpoint/2010/main" val="335991014"/>
              </p:ext>
            </p:extLst>
          </p:nvPr>
        </p:nvGraphicFramePr>
        <p:xfrm>
          <a:off x="685800" y="836713"/>
          <a:ext cx="7772400" cy="22322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رسم تخطيطي 7"/>
          <p:cNvGraphicFramePr/>
          <p:nvPr>
            <p:extLst>
              <p:ext uri="{D42A27DB-BD31-4B8C-83A1-F6EECF244321}">
                <p14:modId xmlns:p14="http://schemas.microsoft.com/office/powerpoint/2010/main" val="3252978286"/>
              </p:ext>
            </p:extLst>
          </p:nvPr>
        </p:nvGraphicFramePr>
        <p:xfrm>
          <a:off x="1371600" y="3886200"/>
          <a:ext cx="6400800" cy="1752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158428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8"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fontScale="90000"/>
          </a:bodyPr>
          <a:lstStyle/>
          <a:p>
            <a:r>
              <a:rPr lang="ar-IQ" dirty="0"/>
              <a:t>ا</a:t>
            </a:r>
            <a:r>
              <a:rPr lang="ar-IQ" dirty="0" smtClean="0"/>
              <a:t>عتبارات وأسباب تعدد أجهزة </a:t>
            </a:r>
            <a:r>
              <a:rPr lang="ar-IQ" dirty="0"/>
              <a:t>المنظمات الدولية</a:t>
            </a:r>
          </a:p>
        </p:txBody>
      </p:sp>
      <p:sp>
        <p:nvSpPr>
          <p:cNvPr id="3" name="عنصر نائب للمحتوى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r>
              <a:rPr lang="ar-IQ" dirty="0" smtClean="0"/>
              <a:t>1 - اعتبارات فنية </a:t>
            </a:r>
          </a:p>
          <a:p>
            <a:r>
              <a:rPr lang="ar-IQ" dirty="0" smtClean="0"/>
              <a:t>تمثل الرغبة في تقسيم العمل بسبب تعدد وزيادة اختصاصات المنظمات الدولية واتساع دائرة نشاطها ، مما يجعل صعوبة قيام جهاز واحد بكل تلك المهام، الأمر الذي يتطلب توزيع الاختصاصات على أكثر من جهاز لضمان التخصص ، ضماناً لكفاءة التنفيذ.</a:t>
            </a:r>
            <a:endParaRPr lang="ar-IQ" dirty="0"/>
          </a:p>
        </p:txBody>
      </p:sp>
    </p:spTree>
    <p:extLst>
      <p:ext uri="{BB962C8B-B14F-4D97-AF65-F5344CB8AC3E}">
        <p14:creationId xmlns:p14="http://schemas.microsoft.com/office/powerpoint/2010/main" val="3880203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randombar(horizontal)">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2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fontScale="90000"/>
          </a:bodyPr>
          <a:lstStyle/>
          <a:p>
            <a:r>
              <a:rPr lang="ar-IQ" dirty="0"/>
              <a:t>اعتبارات وأسباب تعدد أجهزة المنظمات الدولية</a:t>
            </a:r>
          </a:p>
        </p:txBody>
      </p:sp>
      <p:sp>
        <p:nvSpPr>
          <p:cNvPr id="3" name="عنصر نائب للمحتوى 2"/>
          <p:cNvSpPr>
            <a:spLocks noGrp="1"/>
          </p:cNvSpPr>
          <p:nvPr>
            <p:ph idx="1"/>
          </p:nvPr>
        </p:nvSpPr>
        <p:spPr>
          <a:xfrm>
            <a:off x="457200" y="1600200"/>
            <a:ext cx="8229600" cy="5141168"/>
          </a:xfrm>
        </p:spPr>
        <p:style>
          <a:lnRef idx="1">
            <a:schemeClr val="accent2"/>
          </a:lnRef>
          <a:fillRef idx="2">
            <a:schemeClr val="accent2"/>
          </a:fillRef>
          <a:effectRef idx="1">
            <a:schemeClr val="accent2"/>
          </a:effectRef>
          <a:fontRef idx="minor">
            <a:schemeClr val="dk1"/>
          </a:fontRef>
        </p:style>
        <p:txBody>
          <a:bodyPr>
            <a:normAutofit/>
          </a:bodyPr>
          <a:lstStyle/>
          <a:p>
            <a:r>
              <a:rPr lang="ar-IQ" dirty="0" smtClean="0"/>
              <a:t>2- اعتبارات سياسية: </a:t>
            </a:r>
          </a:p>
          <a:p>
            <a:r>
              <a:rPr lang="ar-IQ" dirty="0" smtClean="0"/>
              <a:t>تمثل محاولة التوفيق بين مبدأ المساواة القانونية بين الدول اعضاء المنظمة وبين الأهمية الواقعية لبعض الدول، حيث ترغب الدول الكبرى أن يكون لها وضع متميز داخل المنظمة الدولية، تتناسب مع مصالحها الخاصة وما تتحمله من مسؤوليات أكبر في تحقيق وحماية أهداف المنظمة، وهي عكس رغبة الدول الصغرى التي تنادي بالمساواة.</a:t>
            </a:r>
          </a:p>
          <a:p>
            <a:r>
              <a:rPr lang="ar-IQ" dirty="0" smtClean="0">
                <a:solidFill>
                  <a:srgbClr val="FF0000"/>
                </a:solidFill>
              </a:rPr>
              <a:t>مثال/ الجمعية العامة = مساواة بين الأعضاء</a:t>
            </a:r>
          </a:p>
          <a:p>
            <a:r>
              <a:rPr lang="ar-IQ" dirty="0" smtClean="0">
                <a:solidFill>
                  <a:srgbClr val="FF0000"/>
                </a:solidFill>
              </a:rPr>
              <a:t>مجلس الأمن = الوضع الخاص للدول دائمة العضوية </a:t>
            </a:r>
            <a:endParaRPr lang="ar-IQ" dirty="0">
              <a:solidFill>
                <a:srgbClr val="FF0000"/>
              </a:solidFill>
            </a:endParaRPr>
          </a:p>
        </p:txBody>
      </p:sp>
    </p:spTree>
    <p:extLst>
      <p:ext uri="{BB962C8B-B14F-4D97-AF65-F5344CB8AC3E}">
        <p14:creationId xmlns:p14="http://schemas.microsoft.com/office/powerpoint/2010/main" val="3562053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anim calcmode="lin" valueType="num">
                                      <p:cBhvr>
                                        <p:cTn id="8" dur="2000" fill="hold"/>
                                        <p:tgtEl>
                                          <p:spTgt spid="3">
                                            <p:bg/>
                                          </p:spTgt>
                                        </p:tgtEl>
                                        <p:attrNameLst>
                                          <p:attrName>ppt_w</p:attrName>
                                        </p:attrNameLst>
                                      </p:cBhvr>
                                      <p:tavLst>
                                        <p:tav tm="0" fmla="#ppt_w*sin(2.5*pi*$)">
                                          <p:val>
                                            <p:fltVal val="0"/>
                                          </p:val>
                                        </p:tav>
                                        <p:tav tm="100000">
                                          <p:val>
                                            <p:fltVal val="1"/>
                                          </p:val>
                                        </p:tav>
                                      </p:tavLst>
                                    </p:anim>
                                    <p:anim calcmode="lin" valueType="num">
                                      <p:cBhvr>
                                        <p:cTn id="9" dur="2000" fill="hold"/>
                                        <p:tgtEl>
                                          <p:spTgt spid="3">
                                            <p:bg/>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anim calcmode="lin" valueType="num">
                                      <p:cBhvr>
                                        <p:cTn id="15"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2000"/>
                                        <p:tgtEl>
                                          <p:spTgt spid="3">
                                            <p:txEl>
                                              <p:pRg st="1" end="1"/>
                                            </p:txEl>
                                          </p:spTgt>
                                        </p:tgtEl>
                                      </p:cBhvr>
                                    </p:animEffect>
                                    <p:anim calcmode="lin" valueType="num">
                                      <p:cBhvr>
                                        <p:cTn id="22"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23"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2000"/>
                                        <p:tgtEl>
                                          <p:spTgt spid="3">
                                            <p:txEl>
                                              <p:pRg st="2" end="2"/>
                                            </p:txEl>
                                          </p:spTgt>
                                        </p:tgtEl>
                                      </p:cBhvr>
                                    </p:animEffect>
                                    <p:anim calcmode="lin" valueType="num">
                                      <p:cBhvr>
                                        <p:cTn id="29"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30"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2000"/>
                                        <p:tgtEl>
                                          <p:spTgt spid="3">
                                            <p:txEl>
                                              <p:pRg st="3" end="3"/>
                                            </p:txEl>
                                          </p:spTgt>
                                        </p:tgtEl>
                                      </p:cBhvr>
                                    </p:animEffect>
                                    <p:anim calcmode="lin" valueType="num">
                                      <p:cBhvr>
                                        <p:cTn id="36"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37"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randombar(horizontal)">
                                      <p:cBhvr>
                                        <p:cTn id="4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fontScale="90000"/>
          </a:bodyPr>
          <a:lstStyle/>
          <a:p>
            <a:r>
              <a:rPr lang="ar-IQ" dirty="0"/>
              <a:t>اعتبارات وأسباب تعدد أجهزة المنظمات الدولية</a:t>
            </a:r>
          </a:p>
        </p:txBody>
      </p:sp>
      <p:sp>
        <p:nvSpPr>
          <p:cNvPr id="3" name="عنصر نائب للمحتوى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r>
              <a:rPr lang="ar-IQ" dirty="0" smtClean="0"/>
              <a:t>3- اعتبارات عملية :</a:t>
            </a:r>
          </a:p>
          <a:p>
            <a:r>
              <a:rPr lang="ar-IQ" dirty="0" smtClean="0"/>
              <a:t>تمثل الزيادة الكبيرة في عدد الدول الاعضاء، مما يستوجب وجود جهاز محدود العضوية يقوم بتنفيذ قرارات المنظمة يلبي حاجة المنظمة الدولية في سرعة تنفيذ القرارات ، على الخصوص اجتماعات الجمعية العامة التي تجاوز أعضاؤها (166) دولة.</a:t>
            </a:r>
            <a:endParaRPr lang="ar-IQ" dirty="0"/>
          </a:p>
        </p:txBody>
      </p:sp>
    </p:spTree>
    <p:extLst>
      <p:ext uri="{BB962C8B-B14F-4D97-AF65-F5344CB8AC3E}">
        <p14:creationId xmlns:p14="http://schemas.microsoft.com/office/powerpoint/2010/main" val="1175656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xit" presetSubtype="0" fill="hold" grpId="0" nodeType="clickEffect">
                                  <p:stCondLst>
                                    <p:cond delay="0"/>
                                  </p:stCondLst>
                                  <p:childTnLst>
                                    <p:anim calcmode="lin" valueType="num">
                                      <p:cBhvr>
                                        <p:cTn id="14" dur="1000"/>
                                        <p:tgtEl>
                                          <p:spTgt spid="3">
                                            <p:txEl>
                                              <p:pRg st="0" end="0"/>
                                            </p:txEl>
                                          </p:spTgt>
                                        </p:tgtEl>
                                        <p:attrNameLst>
                                          <p:attrName>ppt_w</p:attrName>
                                        </p:attrNameLst>
                                      </p:cBhvr>
                                      <p:tavLst>
                                        <p:tav tm="0">
                                          <p:val>
                                            <p:strVal val="ppt_w"/>
                                          </p:val>
                                        </p:tav>
                                        <p:tav tm="100000">
                                          <p:val>
                                            <p:fltVal val="0"/>
                                          </p:val>
                                        </p:tav>
                                      </p:tavLst>
                                    </p:anim>
                                    <p:anim calcmode="lin" valueType="num">
                                      <p:cBhvr>
                                        <p:cTn id="15" dur="1000"/>
                                        <p:tgtEl>
                                          <p:spTgt spid="3">
                                            <p:txEl>
                                              <p:pRg st="0" end="0"/>
                                            </p:txEl>
                                          </p:spTgt>
                                        </p:tgtEl>
                                        <p:attrNameLst>
                                          <p:attrName>ppt_h</p:attrName>
                                        </p:attrNameLst>
                                      </p:cBhvr>
                                      <p:tavLst>
                                        <p:tav tm="0">
                                          <p:val>
                                            <p:strVal val="ppt_h"/>
                                          </p:val>
                                        </p:tav>
                                        <p:tav tm="100000">
                                          <p:val>
                                            <p:fltVal val="0"/>
                                          </p:val>
                                        </p:tav>
                                      </p:tavLst>
                                    </p:anim>
                                    <p:anim calcmode="lin" valueType="num">
                                      <p:cBhvr>
                                        <p:cTn id="16" dur="1000"/>
                                        <p:tgtEl>
                                          <p:spTgt spid="3">
                                            <p:txEl>
                                              <p:pRg st="0" end="0"/>
                                            </p:txEl>
                                          </p:spTgt>
                                        </p:tgtEl>
                                        <p:attrNameLst>
                                          <p:attrName>style.rotation</p:attrName>
                                        </p:attrNameLst>
                                      </p:cBhvr>
                                      <p:tavLst>
                                        <p:tav tm="0">
                                          <p:val>
                                            <p:fltVal val="0"/>
                                          </p:val>
                                        </p:tav>
                                        <p:tav tm="100000">
                                          <p:val>
                                            <p:fltVal val="90"/>
                                          </p:val>
                                        </p:tav>
                                      </p:tavLst>
                                    </p:anim>
                                    <p:animEffect transition="out" filter="fade">
                                      <p:cBhvr>
                                        <p:cTn id="17" dur="1000"/>
                                        <p:tgtEl>
                                          <p:spTgt spid="3">
                                            <p:txEl>
                                              <p:pRg st="0" end="0"/>
                                            </p:txEl>
                                          </p:spTgt>
                                        </p:tgtEl>
                                      </p:cBhvr>
                                    </p:animEffect>
                                    <p:set>
                                      <p:cBhvr>
                                        <p:cTn id="18" dur="1" fill="hold">
                                          <p:stCondLst>
                                            <p:cond delay="999"/>
                                          </p:stCondLst>
                                        </p:cTn>
                                        <p:tgtEl>
                                          <p:spTgt spid="3">
                                            <p:txEl>
                                              <p:pRg st="0" end="0"/>
                                            </p:txEl>
                                          </p:spTgt>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1" presetClass="exit" presetSubtype="0" fill="hold" grpId="0" nodeType="clickEffect">
                                  <p:stCondLst>
                                    <p:cond delay="0"/>
                                  </p:stCondLst>
                                  <p:childTnLst>
                                    <p:anim calcmode="lin" valueType="num">
                                      <p:cBhvr>
                                        <p:cTn id="22" dur="1000"/>
                                        <p:tgtEl>
                                          <p:spTgt spid="3">
                                            <p:txEl>
                                              <p:pRg st="1" end="1"/>
                                            </p:txEl>
                                          </p:spTgt>
                                        </p:tgtEl>
                                        <p:attrNameLst>
                                          <p:attrName>ppt_w</p:attrName>
                                        </p:attrNameLst>
                                      </p:cBhvr>
                                      <p:tavLst>
                                        <p:tav tm="0">
                                          <p:val>
                                            <p:strVal val="ppt_w"/>
                                          </p:val>
                                        </p:tav>
                                        <p:tav tm="100000">
                                          <p:val>
                                            <p:fltVal val="0"/>
                                          </p:val>
                                        </p:tav>
                                      </p:tavLst>
                                    </p:anim>
                                    <p:anim calcmode="lin" valueType="num">
                                      <p:cBhvr>
                                        <p:cTn id="23" dur="1000"/>
                                        <p:tgtEl>
                                          <p:spTgt spid="3">
                                            <p:txEl>
                                              <p:pRg st="1" end="1"/>
                                            </p:txEl>
                                          </p:spTgt>
                                        </p:tgtEl>
                                        <p:attrNameLst>
                                          <p:attrName>ppt_h</p:attrName>
                                        </p:attrNameLst>
                                      </p:cBhvr>
                                      <p:tavLst>
                                        <p:tav tm="0">
                                          <p:val>
                                            <p:strVal val="ppt_h"/>
                                          </p:val>
                                        </p:tav>
                                        <p:tav tm="100000">
                                          <p:val>
                                            <p:fltVal val="0"/>
                                          </p:val>
                                        </p:tav>
                                      </p:tavLst>
                                    </p:anim>
                                    <p:anim calcmode="lin" valueType="num">
                                      <p:cBhvr>
                                        <p:cTn id="24" dur="1000"/>
                                        <p:tgtEl>
                                          <p:spTgt spid="3">
                                            <p:txEl>
                                              <p:pRg st="1" end="1"/>
                                            </p:txEl>
                                          </p:spTgt>
                                        </p:tgtEl>
                                        <p:attrNameLst>
                                          <p:attrName>style.rotation</p:attrName>
                                        </p:attrNameLst>
                                      </p:cBhvr>
                                      <p:tavLst>
                                        <p:tav tm="0">
                                          <p:val>
                                            <p:fltVal val="0"/>
                                          </p:val>
                                        </p:tav>
                                        <p:tav tm="100000">
                                          <p:val>
                                            <p:fltVal val="90"/>
                                          </p:val>
                                        </p:tav>
                                      </p:tavLst>
                                    </p:anim>
                                    <p:animEffect transition="out" filter="fade">
                                      <p:cBhvr>
                                        <p:cTn id="25" dur="1000"/>
                                        <p:tgtEl>
                                          <p:spTgt spid="3">
                                            <p:txEl>
                                              <p:pRg st="1" end="1"/>
                                            </p:txEl>
                                          </p:spTgt>
                                        </p:tgtEl>
                                      </p:cBhvr>
                                    </p:animEffect>
                                    <p:set>
                                      <p:cBhvr>
                                        <p:cTn id="26" dur="1" fill="hold">
                                          <p:stCondLst>
                                            <p:cond delay="999"/>
                                          </p:stCondLst>
                                        </p:cTn>
                                        <p:tgtEl>
                                          <p:spTgt spid="3">
                                            <p:txEl>
                                              <p:pRg st="1" end="1"/>
                                            </p:txEl>
                                          </p:spTgt>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31" presetClass="exit" presetSubtype="0" fill="hold" grpId="0" nodeType="clickEffect">
                                  <p:stCondLst>
                                    <p:cond delay="0"/>
                                  </p:stCondLst>
                                  <p:childTnLst>
                                    <p:anim calcmode="lin" valueType="num">
                                      <p:cBhvr>
                                        <p:cTn id="30" dur="1000"/>
                                        <p:tgtEl>
                                          <p:spTgt spid="3">
                                            <p:bg/>
                                          </p:spTgt>
                                        </p:tgtEl>
                                        <p:attrNameLst>
                                          <p:attrName>ppt_w</p:attrName>
                                        </p:attrNameLst>
                                      </p:cBhvr>
                                      <p:tavLst>
                                        <p:tav tm="0">
                                          <p:val>
                                            <p:strVal val="ppt_w"/>
                                          </p:val>
                                        </p:tav>
                                        <p:tav tm="100000">
                                          <p:val>
                                            <p:fltVal val="0"/>
                                          </p:val>
                                        </p:tav>
                                      </p:tavLst>
                                    </p:anim>
                                    <p:anim calcmode="lin" valueType="num">
                                      <p:cBhvr>
                                        <p:cTn id="31" dur="1000"/>
                                        <p:tgtEl>
                                          <p:spTgt spid="3">
                                            <p:bg/>
                                          </p:spTgt>
                                        </p:tgtEl>
                                        <p:attrNameLst>
                                          <p:attrName>ppt_h</p:attrName>
                                        </p:attrNameLst>
                                      </p:cBhvr>
                                      <p:tavLst>
                                        <p:tav tm="0">
                                          <p:val>
                                            <p:strVal val="ppt_h"/>
                                          </p:val>
                                        </p:tav>
                                        <p:tav tm="100000">
                                          <p:val>
                                            <p:fltVal val="0"/>
                                          </p:val>
                                        </p:tav>
                                      </p:tavLst>
                                    </p:anim>
                                    <p:anim calcmode="lin" valueType="num">
                                      <p:cBhvr>
                                        <p:cTn id="32" dur="1000"/>
                                        <p:tgtEl>
                                          <p:spTgt spid="3">
                                            <p:bg/>
                                          </p:spTgt>
                                        </p:tgtEl>
                                        <p:attrNameLst>
                                          <p:attrName>style.rotation</p:attrName>
                                        </p:attrNameLst>
                                      </p:cBhvr>
                                      <p:tavLst>
                                        <p:tav tm="0">
                                          <p:val>
                                            <p:fltVal val="0"/>
                                          </p:val>
                                        </p:tav>
                                        <p:tav tm="100000">
                                          <p:val>
                                            <p:fltVal val="90"/>
                                          </p:val>
                                        </p:tav>
                                      </p:tavLst>
                                    </p:anim>
                                    <p:animEffect transition="out" filter="fade">
                                      <p:cBhvr>
                                        <p:cTn id="33" dur="1000"/>
                                        <p:tgtEl>
                                          <p:spTgt spid="3">
                                            <p:bg/>
                                          </p:spTgt>
                                        </p:tgtEl>
                                      </p:cBhvr>
                                    </p:animEffect>
                                    <p:set>
                                      <p:cBhvr>
                                        <p:cTn id="34" dur="1" fill="hold">
                                          <p:stCondLst>
                                            <p:cond delay="999"/>
                                          </p:stCondLst>
                                        </p:cTn>
                                        <p:tgtEl>
                                          <p:spTgt spid="3">
                                            <p:bg/>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fontScale="90000"/>
          </a:bodyPr>
          <a:lstStyle/>
          <a:p>
            <a:r>
              <a:rPr lang="ar-IQ" dirty="0" smtClean="0"/>
              <a:t>القواعد أو المبادئ التي تحكم تشكيل أجهزة المنظمة الدولية</a:t>
            </a:r>
            <a:endParaRPr lang="ar-IQ" dirty="0"/>
          </a:p>
        </p:txBody>
      </p:sp>
      <p:sp>
        <p:nvSpPr>
          <p:cNvPr id="3" name="عنصر نائب للمحتوى 2"/>
          <p:cNvSpPr>
            <a:spLocks noGrp="1"/>
          </p:cNvSpPr>
          <p:nvPr>
            <p:ph idx="1"/>
          </p:nvPr>
        </p:nvSpPr>
        <p:spPr>
          <a:xfrm>
            <a:off x="107504" y="1440160"/>
            <a:ext cx="8928992" cy="5445224"/>
          </a:xfr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r>
              <a:rPr lang="ar-IQ" dirty="0" smtClean="0">
                <a:solidFill>
                  <a:srgbClr val="FF0000"/>
                </a:solidFill>
              </a:rPr>
              <a:t>القاعدة العامة </a:t>
            </a:r>
            <a:r>
              <a:rPr lang="ar-IQ" dirty="0" smtClean="0"/>
              <a:t>هي أن أجهزة المنظمات الدولية تخضع للقواعد الخاصة التي تقررها الوثيقة المنشئة لكل منظمة.</a:t>
            </a:r>
          </a:p>
          <a:p>
            <a:r>
              <a:rPr lang="ar-IQ" dirty="0" smtClean="0"/>
              <a:t>ومع ذلك فإن تشكيلها يخضع للمبادئ العامة التالية:</a:t>
            </a:r>
          </a:p>
          <a:p>
            <a:r>
              <a:rPr lang="ar-IQ" dirty="0" smtClean="0"/>
              <a:t>1- </a:t>
            </a:r>
            <a:r>
              <a:rPr lang="ar-IQ" dirty="0" smtClean="0">
                <a:solidFill>
                  <a:srgbClr val="FF0000"/>
                </a:solidFill>
              </a:rPr>
              <a:t>القاعدة العامة </a:t>
            </a:r>
            <a:r>
              <a:rPr lang="ar-IQ" dirty="0" smtClean="0"/>
              <a:t>في عضوية الاجهزة تكون لممثلي الدول الاعضاء الذين يتم اختيارهم من حكوماتهم.</a:t>
            </a:r>
          </a:p>
          <a:p>
            <a:r>
              <a:rPr lang="ar-IQ" dirty="0" err="1" smtClean="0"/>
              <a:t>الأستثناء</a:t>
            </a:r>
            <a:r>
              <a:rPr lang="ar-IQ" dirty="0" smtClean="0"/>
              <a:t> قد يتم اختيار أعضاء بعض الأجهزة التخصصية لصفتهم الشخصية وكفايتهم.</a:t>
            </a:r>
          </a:p>
          <a:p>
            <a:r>
              <a:rPr lang="ar-IQ" dirty="0" smtClean="0">
                <a:solidFill>
                  <a:srgbClr val="FF0000"/>
                </a:solidFill>
              </a:rPr>
              <a:t>مثال</a:t>
            </a:r>
            <a:r>
              <a:rPr lang="ar-IQ" dirty="0" smtClean="0"/>
              <a:t>/ انتخاب اعضاء </a:t>
            </a:r>
            <a:r>
              <a:rPr lang="ar-IQ" dirty="0" smtClean="0">
                <a:solidFill>
                  <a:srgbClr val="FF0000"/>
                </a:solidFill>
              </a:rPr>
              <a:t>محكمة العدل الدولية </a:t>
            </a:r>
            <a:r>
              <a:rPr lang="ar-IQ" dirty="0" smtClean="0"/>
              <a:t>من القضاة أصحاب الخبرة والسمعة القانونية المتميزة.</a:t>
            </a:r>
          </a:p>
          <a:p>
            <a:r>
              <a:rPr lang="ar-IQ" dirty="0" smtClean="0">
                <a:solidFill>
                  <a:srgbClr val="FF0000"/>
                </a:solidFill>
              </a:rPr>
              <a:t>منظمة الصحة العالمية</a:t>
            </a:r>
          </a:p>
          <a:p>
            <a:r>
              <a:rPr lang="ar-IQ" dirty="0" smtClean="0">
                <a:solidFill>
                  <a:srgbClr val="FF0000"/>
                </a:solidFill>
              </a:rPr>
              <a:t>الاتحاد الدولي للمواصلات السلكية واللاسلكية</a:t>
            </a:r>
          </a:p>
          <a:p>
            <a:endParaRPr lang="ar-IQ" dirty="0"/>
          </a:p>
        </p:txBody>
      </p:sp>
    </p:spTree>
    <p:extLst>
      <p:ext uri="{BB962C8B-B14F-4D97-AF65-F5344CB8AC3E}">
        <p14:creationId xmlns:p14="http://schemas.microsoft.com/office/powerpoint/2010/main" val="344794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heel(1)">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1)">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heel(1)">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heel(1)">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heel(1)">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heel(1)">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heel(1)">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wheel(1)">
                                      <p:cBhvr>
                                        <p:cTn id="42" dur="2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circle(in)">
                                      <p:cBhvr>
                                        <p:cTn id="4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fontScale="90000"/>
          </a:bodyPr>
          <a:lstStyle/>
          <a:p>
            <a:r>
              <a:rPr lang="ar-IQ" dirty="0"/>
              <a:t>القواعد أو المبادئ التي تحكم تشكيل أجهزة المنظمة الدولية</a:t>
            </a:r>
          </a:p>
        </p:txBody>
      </p:sp>
      <p:sp>
        <p:nvSpPr>
          <p:cNvPr id="3" name="عنصر نائب للمحتوى 2"/>
          <p:cNvSpPr>
            <a:spLocks noGrp="1"/>
          </p:cNvSpPr>
          <p:nvPr>
            <p:ph idx="1"/>
          </p:nvPr>
        </p:nvSpPr>
        <p:spPr>
          <a:xfrm>
            <a:off x="179512" y="1600200"/>
            <a:ext cx="8784976" cy="5141168"/>
          </a:xfrm>
        </p:spPr>
        <p:style>
          <a:lnRef idx="1">
            <a:schemeClr val="accent2"/>
          </a:lnRef>
          <a:fillRef idx="2">
            <a:schemeClr val="accent2"/>
          </a:fillRef>
          <a:effectRef idx="1">
            <a:schemeClr val="accent2"/>
          </a:effectRef>
          <a:fontRef idx="minor">
            <a:schemeClr val="dk1"/>
          </a:fontRef>
        </p:style>
        <p:txBody>
          <a:bodyPr>
            <a:normAutofit/>
          </a:bodyPr>
          <a:lstStyle/>
          <a:p>
            <a:r>
              <a:rPr lang="ar-IQ" dirty="0" smtClean="0"/>
              <a:t>2- يراعى ما يأتي في اختيار أعضاء أجهزة المنظمة :</a:t>
            </a:r>
          </a:p>
          <a:p>
            <a:r>
              <a:rPr lang="ar-IQ" dirty="0" smtClean="0"/>
              <a:t>أ- التوزيع الجغرافي العادل الذي يكفل تمثيل مناطق العالم </a:t>
            </a:r>
            <a:r>
              <a:rPr lang="ar-IQ" dirty="0" err="1" smtClean="0"/>
              <a:t>ومدنياته</a:t>
            </a:r>
            <a:r>
              <a:rPr lang="ar-IQ" dirty="0" smtClean="0"/>
              <a:t> في فروع المنظمات.</a:t>
            </a:r>
          </a:p>
          <a:p>
            <a:r>
              <a:rPr lang="ar-IQ" dirty="0" smtClean="0"/>
              <a:t>مثال/ محكمة العدل الدولية (م/9 من نظامها الاساسي)</a:t>
            </a:r>
          </a:p>
          <a:p>
            <a:r>
              <a:rPr lang="ar-IQ" dirty="0" smtClean="0"/>
              <a:t>العضوية غير الدائمة في مجلس الأمن الذين يتم انتخابهم :</a:t>
            </a:r>
          </a:p>
          <a:p>
            <a:r>
              <a:rPr lang="ar-IQ" dirty="0" smtClean="0"/>
              <a:t>(5 مقاعد</a:t>
            </a:r>
            <a:r>
              <a:rPr lang="ar-IQ" dirty="0"/>
              <a:t>) أفريقيا              (1مقعد) أوربا </a:t>
            </a:r>
            <a:r>
              <a:rPr lang="ar-IQ" dirty="0" smtClean="0"/>
              <a:t>الشرقية</a:t>
            </a:r>
          </a:p>
          <a:p>
            <a:pPr marL="0" indent="0" algn="l">
              <a:buNone/>
            </a:pPr>
            <a:r>
              <a:rPr lang="ar-IQ" dirty="0" smtClean="0"/>
              <a:t>(2 مقعد) أمريكا اللاتينية  </a:t>
            </a:r>
            <a:r>
              <a:rPr lang="ar-IQ" dirty="0" smtClean="0"/>
              <a:t>   (</a:t>
            </a:r>
            <a:r>
              <a:rPr lang="ar-IQ" dirty="0" smtClean="0"/>
              <a:t>2 مقعد) غرب أوربا والدول الأخرى</a:t>
            </a:r>
          </a:p>
          <a:p>
            <a:endParaRPr lang="ar-IQ" dirty="0"/>
          </a:p>
        </p:txBody>
      </p:sp>
    </p:spTree>
    <p:extLst>
      <p:ext uri="{BB962C8B-B14F-4D97-AF65-F5344CB8AC3E}">
        <p14:creationId xmlns:p14="http://schemas.microsoft.com/office/powerpoint/2010/main" val="2461766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80">
                                          <p:stCondLst>
                                            <p:cond delay="0"/>
                                          </p:stCondLst>
                                        </p:cTn>
                                        <p:tgtEl>
                                          <p:spTgt spid="3">
                                            <p:bg/>
                                          </p:spTgt>
                                        </p:tgtEl>
                                      </p:cBhvr>
                                    </p:animEffect>
                                    <p:anim calcmode="lin" valueType="num">
                                      <p:cBhvr>
                                        <p:cTn id="8" dur="1822" tmFilter="0,0; 0.14,0.36; 0.43,0.73; 0.71,0.91; 1.0,1.0">
                                          <p:stCondLst>
                                            <p:cond delay="0"/>
                                          </p:stCondLst>
                                        </p:cTn>
                                        <p:tgtEl>
                                          <p:spTgt spid="3">
                                            <p:bg/>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bg/>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bg/>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bg/>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bg/>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bg/>
                                          </p:spTgt>
                                        </p:tgtEl>
                                      </p:cBhvr>
                                      <p:to x="100000" y="60000"/>
                                    </p:animScale>
                                    <p:animScale>
                                      <p:cBhvr>
                                        <p:cTn id="14" dur="166" decel="50000">
                                          <p:stCondLst>
                                            <p:cond delay="676"/>
                                          </p:stCondLst>
                                        </p:cTn>
                                        <p:tgtEl>
                                          <p:spTgt spid="3">
                                            <p:bg/>
                                          </p:spTgt>
                                        </p:tgtEl>
                                      </p:cBhvr>
                                      <p:to x="100000" y="100000"/>
                                    </p:animScale>
                                    <p:animScale>
                                      <p:cBhvr>
                                        <p:cTn id="15" dur="26">
                                          <p:stCondLst>
                                            <p:cond delay="1312"/>
                                          </p:stCondLst>
                                        </p:cTn>
                                        <p:tgtEl>
                                          <p:spTgt spid="3">
                                            <p:bg/>
                                          </p:spTgt>
                                        </p:tgtEl>
                                      </p:cBhvr>
                                      <p:to x="100000" y="80000"/>
                                    </p:animScale>
                                    <p:animScale>
                                      <p:cBhvr>
                                        <p:cTn id="16" dur="166" decel="50000">
                                          <p:stCondLst>
                                            <p:cond delay="1338"/>
                                          </p:stCondLst>
                                        </p:cTn>
                                        <p:tgtEl>
                                          <p:spTgt spid="3">
                                            <p:bg/>
                                          </p:spTgt>
                                        </p:tgtEl>
                                      </p:cBhvr>
                                      <p:to x="100000" y="100000"/>
                                    </p:animScale>
                                    <p:animScale>
                                      <p:cBhvr>
                                        <p:cTn id="17" dur="26">
                                          <p:stCondLst>
                                            <p:cond delay="1642"/>
                                          </p:stCondLst>
                                        </p:cTn>
                                        <p:tgtEl>
                                          <p:spTgt spid="3">
                                            <p:bg/>
                                          </p:spTgt>
                                        </p:tgtEl>
                                      </p:cBhvr>
                                      <p:to x="100000" y="90000"/>
                                    </p:animScale>
                                    <p:animScale>
                                      <p:cBhvr>
                                        <p:cTn id="18" dur="166" decel="50000">
                                          <p:stCondLst>
                                            <p:cond delay="1668"/>
                                          </p:stCondLst>
                                        </p:cTn>
                                        <p:tgtEl>
                                          <p:spTgt spid="3">
                                            <p:bg/>
                                          </p:spTgt>
                                        </p:tgtEl>
                                      </p:cBhvr>
                                      <p:to x="100000" y="100000"/>
                                    </p:animScale>
                                    <p:animScale>
                                      <p:cBhvr>
                                        <p:cTn id="19" dur="26">
                                          <p:stCondLst>
                                            <p:cond delay="1808"/>
                                          </p:stCondLst>
                                        </p:cTn>
                                        <p:tgtEl>
                                          <p:spTgt spid="3">
                                            <p:bg/>
                                          </p:spTgt>
                                        </p:tgtEl>
                                      </p:cBhvr>
                                      <p:to x="100000" y="95000"/>
                                    </p:animScale>
                                    <p:animScale>
                                      <p:cBhvr>
                                        <p:cTn id="20" dur="166" decel="50000">
                                          <p:stCondLst>
                                            <p:cond delay="1834"/>
                                          </p:stCondLst>
                                        </p:cTn>
                                        <p:tgtEl>
                                          <p:spTgt spid="3">
                                            <p:bg/>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Effect transition="in" filter="wipe(down)">
                                      <p:cBhvr>
                                        <p:cTn id="43" dur="580">
                                          <p:stCondLst>
                                            <p:cond delay="0"/>
                                          </p:stCondLst>
                                        </p:cTn>
                                        <p:tgtEl>
                                          <p:spTgt spid="3">
                                            <p:txEl>
                                              <p:pRg st="1" end="1"/>
                                            </p:txEl>
                                          </p:spTgt>
                                        </p:tgtEl>
                                      </p:cBhvr>
                                    </p:animEffect>
                                    <p:anim calcmode="lin" valueType="num">
                                      <p:cBhvr>
                                        <p:cTn id="4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1" end="1"/>
                                            </p:txEl>
                                          </p:spTgt>
                                        </p:tgtEl>
                                      </p:cBhvr>
                                      <p:to x="100000" y="60000"/>
                                    </p:animScale>
                                    <p:animScale>
                                      <p:cBhvr>
                                        <p:cTn id="50" dur="166" decel="50000">
                                          <p:stCondLst>
                                            <p:cond delay="676"/>
                                          </p:stCondLst>
                                        </p:cTn>
                                        <p:tgtEl>
                                          <p:spTgt spid="3">
                                            <p:txEl>
                                              <p:pRg st="1" end="1"/>
                                            </p:txEl>
                                          </p:spTgt>
                                        </p:tgtEl>
                                      </p:cBhvr>
                                      <p:to x="100000" y="100000"/>
                                    </p:animScale>
                                    <p:animScale>
                                      <p:cBhvr>
                                        <p:cTn id="51" dur="26">
                                          <p:stCondLst>
                                            <p:cond delay="1312"/>
                                          </p:stCondLst>
                                        </p:cTn>
                                        <p:tgtEl>
                                          <p:spTgt spid="3">
                                            <p:txEl>
                                              <p:pRg st="1" end="1"/>
                                            </p:txEl>
                                          </p:spTgt>
                                        </p:tgtEl>
                                      </p:cBhvr>
                                      <p:to x="100000" y="80000"/>
                                    </p:animScale>
                                    <p:animScale>
                                      <p:cBhvr>
                                        <p:cTn id="52" dur="166" decel="50000">
                                          <p:stCondLst>
                                            <p:cond delay="1338"/>
                                          </p:stCondLst>
                                        </p:cTn>
                                        <p:tgtEl>
                                          <p:spTgt spid="3">
                                            <p:txEl>
                                              <p:pRg st="1" end="1"/>
                                            </p:txEl>
                                          </p:spTgt>
                                        </p:tgtEl>
                                      </p:cBhvr>
                                      <p:to x="100000" y="100000"/>
                                    </p:animScale>
                                    <p:animScale>
                                      <p:cBhvr>
                                        <p:cTn id="53" dur="26">
                                          <p:stCondLst>
                                            <p:cond delay="1642"/>
                                          </p:stCondLst>
                                        </p:cTn>
                                        <p:tgtEl>
                                          <p:spTgt spid="3">
                                            <p:txEl>
                                              <p:pRg st="1" end="1"/>
                                            </p:txEl>
                                          </p:spTgt>
                                        </p:tgtEl>
                                      </p:cBhvr>
                                      <p:to x="100000" y="90000"/>
                                    </p:animScale>
                                    <p:animScale>
                                      <p:cBhvr>
                                        <p:cTn id="54" dur="166" decel="50000">
                                          <p:stCondLst>
                                            <p:cond delay="1668"/>
                                          </p:stCondLst>
                                        </p:cTn>
                                        <p:tgtEl>
                                          <p:spTgt spid="3">
                                            <p:txEl>
                                              <p:pRg st="1" end="1"/>
                                            </p:txEl>
                                          </p:spTgt>
                                        </p:tgtEl>
                                      </p:cBhvr>
                                      <p:to x="100000" y="100000"/>
                                    </p:animScale>
                                    <p:animScale>
                                      <p:cBhvr>
                                        <p:cTn id="55" dur="26">
                                          <p:stCondLst>
                                            <p:cond delay="1808"/>
                                          </p:stCondLst>
                                        </p:cTn>
                                        <p:tgtEl>
                                          <p:spTgt spid="3">
                                            <p:txEl>
                                              <p:pRg st="1" end="1"/>
                                            </p:txEl>
                                          </p:spTgt>
                                        </p:tgtEl>
                                      </p:cBhvr>
                                      <p:to x="100000" y="95000"/>
                                    </p:animScale>
                                    <p:animScale>
                                      <p:cBhvr>
                                        <p:cTn id="56" dur="166" decel="50000">
                                          <p:stCondLst>
                                            <p:cond delay="1834"/>
                                          </p:stCondLst>
                                        </p:cTn>
                                        <p:tgtEl>
                                          <p:spTgt spid="3">
                                            <p:txEl>
                                              <p:pRg st="1" end="1"/>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3">
                                            <p:txEl>
                                              <p:pRg st="2" end="2"/>
                                            </p:txEl>
                                          </p:spTgt>
                                        </p:tgtEl>
                                        <p:attrNameLst>
                                          <p:attrName>style.visibility</p:attrName>
                                        </p:attrNameLst>
                                      </p:cBhvr>
                                      <p:to>
                                        <p:strVal val="visible"/>
                                      </p:to>
                                    </p:set>
                                    <p:animEffect transition="in" filter="wipe(down)">
                                      <p:cBhvr>
                                        <p:cTn id="61" dur="580">
                                          <p:stCondLst>
                                            <p:cond delay="0"/>
                                          </p:stCondLst>
                                        </p:cTn>
                                        <p:tgtEl>
                                          <p:spTgt spid="3">
                                            <p:txEl>
                                              <p:pRg st="2" end="2"/>
                                            </p:txEl>
                                          </p:spTgt>
                                        </p:tgtEl>
                                      </p:cBhvr>
                                    </p:animEffect>
                                    <p:anim calcmode="lin" valueType="num">
                                      <p:cBhvr>
                                        <p:cTn id="62"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2" end="2"/>
                                            </p:txEl>
                                          </p:spTgt>
                                        </p:tgtEl>
                                      </p:cBhvr>
                                      <p:to x="100000" y="60000"/>
                                    </p:animScale>
                                    <p:animScale>
                                      <p:cBhvr>
                                        <p:cTn id="68" dur="166" decel="50000">
                                          <p:stCondLst>
                                            <p:cond delay="676"/>
                                          </p:stCondLst>
                                        </p:cTn>
                                        <p:tgtEl>
                                          <p:spTgt spid="3">
                                            <p:txEl>
                                              <p:pRg st="2" end="2"/>
                                            </p:txEl>
                                          </p:spTgt>
                                        </p:tgtEl>
                                      </p:cBhvr>
                                      <p:to x="100000" y="100000"/>
                                    </p:animScale>
                                    <p:animScale>
                                      <p:cBhvr>
                                        <p:cTn id="69" dur="26">
                                          <p:stCondLst>
                                            <p:cond delay="1312"/>
                                          </p:stCondLst>
                                        </p:cTn>
                                        <p:tgtEl>
                                          <p:spTgt spid="3">
                                            <p:txEl>
                                              <p:pRg st="2" end="2"/>
                                            </p:txEl>
                                          </p:spTgt>
                                        </p:tgtEl>
                                      </p:cBhvr>
                                      <p:to x="100000" y="80000"/>
                                    </p:animScale>
                                    <p:animScale>
                                      <p:cBhvr>
                                        <p:cTn id="70" dur="166" decel="50000">
                                          <p:stCondLst>
                                            <p:cond delay="1338"/>
                                          </p:stCondLst>
                                        </p:cTn>
                                        <p:tgtEl>
                                          <p:spTgt spid="3">
                                            <p:txEl>
                                              <p:pRg st="2" end="2"/>
                                            </p:txEl>
                                          </p:spTgt>
                                        </p:tgtEl>
                                      </p:cBhvr>
                                      <p:to x="100000" y="100000"/>
                                    </p:animScale>
                                    <p:animScale>
                                      <p:cBhvr>
                                        <p:cTn id="71" dur="26">
                                          <p:stCondLst>
                                            <p:cond delay="1642"/>
                                          </p:stCondLst>
                                        </p:cTn>
                                        <p:tgtEl>
                                          <p:spTgt spid="3">
                                            <p:txEl>
                                              <p:pRg st="2" end="2"/>
                                            </p:txEl>
                                          </p:spTgt>
                                        </p:tgtEl>
                                      </p:cBhvr>
                                      <p:to x="100000" y="90000"/>
                                    </p:animScale>
                                    <p:animScale>
                                      <p:cBhvr>
                                        <p:cTn id="72" dur="166" decel="50000">
                                          <p:stCondLst>
                                            <p:cond delay="1668"/>
                                          </p:stCondLst>
                                        </p:cTn>
                                        <p:tgtEl>
                                          <p:spTgt spid="3">
                                            <p:txEl>
                                              <p:pRg st="2" end="2"/>
                                            </p:txEl>
                                          </p:spTgt>
                                        </p:tgtEl>
                                      </p:cBhvr>
                                      <p:to x="100000" y="100000"/>
                                    </p:animScale>
                                    <p:animScale>
                                      <p:cBhvr>
                                        <p:cTn id="73" dur="26">
                                          <p:stCondLst>
                                            <p:cond delay="1808"/>
                                          </p:stCondLst>
                                        </p:cTn>
                                        <p:tgtEl>
                                          <p:spTgt spid="3">
                                            <p:txEl>
                                              <p:pRg st="2" end="2"/>
                                            </p:txEl>
                                          </p:spTgt>
                                        </p:tgtEl>
                                      </p:cBhvr>
                                      <p:to x="100000" y="95000"/>
                                    </p:animScale>
                                    <p:animScale>
                                      <p:cBhvr>
                                        <p:cTn id="74" dur="166" decel="50000">
                                          <p:stCondLst>
                                            <p:cond delay="1834"/>
                                          </p:stCondLst>
                                        </p:cTn>
                                        <p:tgtEl>
                                          <p:spTgt spid="3">
                                            <p:txEl>
                                              <p:pRg st="2" end="2"/>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3">
                                            <p:txEl>
                                              <p:pRg st="3" end="3"/>
                                            </p:txEl>
                                          </p:spTgt>
                                        </p:tgtEl>
                                        <p:attrNameLst>
                                          <p:attrName>style.visibility</p:attrName>
                                        </p:attrNameLst>
                                      </p:cBhvr>
                                      <p:to>
                                        <p:strVal val="visible"/>
                                      </p:to>
                                    </p:set>
                                    <p:animEffect transition="in" filter="wipe(down)">
                                      <p:cBhvr>
                                        <p:cTn id="79" dur="580">
                                          <p:stCondLst>
                                            <p:cond delay="0"/>
                                          </p:stCondLst>
                                        </p:cTn>
                                        <p:tgtEl>
                                          <p:spTgt spid="3">
                                            <p:txEl>
                                              <p:pRg st="3" end="3"/>
                                            </p:txEl>
                                          </p:spTgt>
                                        </p:tgtEl>
                                      </p:cBhvr>
                                    </p:animEffect>
                                    <p:anim calcmode="lin" valueType="num">
                                      <p:cBhvr>
                                        <p:cTn id="80"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3">
                                            <p:txEl>
                                              <p:pRg st="3" end="3"/>
                                            </p:txEl>
                                          </p:spTgt>
                                        </p:tgtEl>
                                      </p:cBhvr>
                                      <p:to x="100000" y="60000"/>
                                    </p:animScale>
                                    <p:animScale>
                                      <p:cBhvr>
                                        <p:cTn id="86" dur="166" decel="50000">
                                          <p:stCondLst>
                                            <p:cond delay="676"/>
                                          </p:stCondLst>
                                        </p:cTn>
                                        <p:tgtEl>
                                          <p:spTgt spid="3">
                                            <p:txEl>
                                              <p:pRg st="3" end="3"/>
                                            </p:txEl>
                                          </p:spTgt>
                                        </p:tgtEl>
                                      </p:cBhvr>
                                      <p:to x="100000" y="100000"/>
                                    </p:animScale>
                                    <p:animScale>
                                      <p:cBhvr>
                                        <p:cTn id="87" dur="26">
                                          <p:stCondLst>
                                            <p:cond delay="1312"/>
                                          </p:stCondLst>
                                        </p:cTn>
                                        <p:tgtEl>
                                          <p:spTgt spid="3">
                                            <p:txEl>
                                              <p:pRg st="3" end="3"/>
                                            </p:txEl>
                                          </p:spTgt>
                                        </p:tgtEl>
                                      </p:cBhvr>
                                      <p:to x="100000" y="80000"/>
                                    </p:animScale>
                                    <p:animScale>
                                      <p:cBhvr>
                                        <p:cTn id="88" dur="166" decel="50000">
                                          <p:stCondLst>
                                            <p:cond delay="1338"/>
                                          </p:stCondLst>
                                        </p:cTn>
                                        <p:tgtEl>
                                          <p:spTgt spid="3">
                                            <p:txEl>
                                              <p:pRg st="3" end="3"/>
                                            </p:txEl>
                                          </p:spTgt>
                                        </p:tgtEl>
                                      </p:cBhvr>
                                      <p:to x="100000" y="100000"/>
                                    </p:animScale>
                                    <p:animScale>
                                      <p:cBhvr>
                                        <p:cTn id="89" dur="26">
                                          <p:stCondLst>
                                            <p:cond delay="1642"/>
                                          </p:stCondLst>
                                        </p:cTn>
                                        <p:tgtEl>
                                          <p:spTgt spid="3">
                                            <p:txEl>
                                              <p:pRg st="3" end="3"/>
                                            </p:txEl>
                                          </p:spTgt>
                                        </p:tgtEl>
                                      </p:cBhvr>
                                      <p:to x="100000" y="90000"/>
                                    </p:animScale>
                                    <p:animScale>
                                      <p:cBhvr>
                                        <p:cTn id="90" dur="166" decel="50000">
                                          <p:stCondLst>
                                            <p:cond delay="1668"/>
                                          </p:stCondLst>
                                        </p:cTn>
                                        <p:tgtEl>
                                          <p:spTgt spid="3">
                                            <p:txEl>
                                              <p:pRg st="3" end="3"/>
                                            </p:txEl>
                                          </p:spTgt>
                                        </p:tgtEl>
                                      </p:cBhvr>
                                      <p:to x="100000" y="100000"/>
                                    </p:animScale>
                                    <p:animScale>
                                      <p:cBhvr>
                                        <p:cTn id="91" dur="26">
                                          <p:stCondLst>
                                            <p:cond delay="1808"/>
                                          </p:stCondLst>
                                        </p:cTn>
                                        <p:tgtEl>
                                          <p:spTgt spid="3">
                                            <p:txEl>
                                              <p:pRg st="3" end="3"/>
                                            </p:txEl>
                                          </p:spTgt>
                                        </p:tgtEl>
                                      </p:cBhvr>
                                      <p:to x="100000" y="95000"/>
                                    </p:animScale>
                                    <p:animScale>
                                      <p:cBhvr>
                                        <p:cTn id="92" dur="166" decel="50000">
                                          <p:stCondLst>
                                            <p:cond delay="1834"/>
                                          </p:stCondLst>
                                        </p:cTn>
                                        <p:tgtEl>
                                          <p:spTgt spid="3">
                                            <p:txEl>
                                              <p:pRg st="3" end="3"/>
                                            </p:tx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grpId="0" nodeType="clickEffect">
                                  <p:stCondLst>
                                    <p:cond delay="0"/>
                                  </p:stCondLst>
                                  <p:childTnLst>
                                    <p:set>
                                      <p:cBhvr>
                                        <p:cTn id="96" dur="1" fill="hold">
                                          <p:stCondLst>
                                            <p:cond delay="0"/>
                                          </p:stCondLst>
                                        </p:cTn>
                                        <p:tgtEl>
                                          <p:spTgt spid="3">
                                            <p:txEl>
                                              <p:pRg st="4" end="4"/>
                                            </p:txEl>
                                          </p:spTgt>
                                        </p:tgtEl>
                                        <p:attrNameLst>
                                          <p:attrName>style.visibility</p:attrName>
                                        </p:attrNameLst>
                                      </p:cBhvr>
                                      <p:to>
                                        <p:strVal val="visible"/>
                                      </p:to>
                                    </p:set>
                                    <p:animEffect transition="in" filter="wipe(down)">
                                      <p:cBhvr>
                                        <p:cTn id="97" dur="580">
                                          <p:stCondLst>
                                            <p:cond delay="0"/>
                                          </p:stCondLst>
                                        </p:cTn>
                                        <p:tgtEl>
                                          <p:spTgt spid="3">
                                            <p:txEl>
                                              <p:pRg st="4" end="4"/>
                                            </p:txEl>
                                          </p:spTgt>
                                        </p:tgtEl>
                                      </p:cBhvr>
                                    </p:animEffect>
                                    <p:anim calcmode="lin" valueType="num">
                                      <p:cBhvr>
                                        <p:cTn id="98"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3">
                                            <p:txEl>
                                              <p:pRg st="4" end="4"/>
                                            </p:txEl>
                                          </p:spTgt>
                                        </p:tgtEl>
                                      </p:cBhvr>
                                      <p:to x="100000" y="60000"/>
                                    </p:animScale>
                                    <p:animScale>
                                      <p:cBhvr>
                                        <p:cTn id="104" dur="166" decel="50000">
                                          <p:stCondLst>
                                            <p:cond delay="676"/>
                                          </p:stCondLst>
                                        </p:cTn>
                                        <p:tgtEl>
                                          <p:spTgt spid="3">
                                            <p:txEl>
                                              <p:pRg st="4" end="4"/>
                                            </p:txEl>
                                          </p:spTgt>
                                        </p:tgtEl>
                                      </p:cBhvr>
                                      <p:to x="100000" y="100000"/>
                                    </p:animScale>
                                    <p:animScale>
                                      <p:cBhvr>
                                        <p:cTn id="105" dur="26">
                                          <p:stCondLst>
                                            <p:cond delay="1312"/>
                                          </p:stCondLst>
                                        </p:cTn>
                                        <p:tgtEl>
                                          <p:spTgt spid="3">
                                            <p:txEl>
                                              <p:pRg st="4" end="4"/>
                                            </p:txEl>
                                          </p:spTgt>
                                        </p:tgtEl>
                                      </p:cBhvr>
                                      <p:to x="100000" y="80000"/>
                                    </p:animScale>
                                    <p:animScale>
                                      <p:cBhvr>
                                        <p:cTn id="106" dur="166" decel="50000">
                                          <p:stCondLst>
                                            <p:cond delay="1338"/>
                                          </p:stCondLst>
                                        </p:cTn>
                                        <p:tgtEl>
                                          <p:spTgt spid="3">
                                            <p:txEl>
                                              <p:pRg st="4" end="4"/>
                                            </p:txEl>
                                          </p:spTgt>
                                        </p:tgtEl>
                                      </p:cBhvr>
                                      <p:to x="100000" y="100000"/>
                                    </p:animScale>
                                    <p:animScale>
                                      <p:cBhvr>
                                        <p:cTn id="107" dur="26">
                                          <p:stCondLst>
                                            <p:cond delay="1642"/>
                                          </p:stCondLst>
                                        </p:cTn>
                                        <p:tgtEl>
                                          <p:spTgt spid="3">
                                            <p:txEl>
                                              <p:pRg st="4" end="4"/>
                                            </p:txEl>
                                          </p:spTgt>
                                        </p:tgtEl>
                                      </p:cBhvr>
                                      <p:to x="100000" y="90000"/>
                                    </p:animScale>
                                    <p:animScale>
                                      <p:cBhvr>
                                        <p:cTn id="108" dur="166" decel="50000">
                                          <p:stCondLst>
                                            <p:cond delay="1668"/>
                                          </p:stCondLst>
                                        </p:cTn>
                                        <p:tgtEl>
                                          <p:spTgt spid="3">
                                            <p:txEl>
                                              <p:pRg st="4" end="4"/>
                                            </p:txEl>
                                          </p:spTgt>
                                        </p:tgtEl>
                                      </p:cBhvr>
                                      <p:to x="100000" y="100000"/>
                                    </p:animScale>
                                    <p:animScale>
                                      <p:cBhvr>
                                        <p:cTn id="109" dur="26">
                                          <p:stCondLst>
                                            <p:cond delay="1808"/>
                                          </p:stCondLst>
                                        </p:cTn>
                                        <p:tgtEl>
                                          <p:spTgt spid="3">
                                            <p:txEl>
                                              <p:pRg st="4" end="4"/>
                                            </p:txEl>
                                          </p:spTgt>
                                        </p:tgtEl>
                                      </p:cBhvr>
                                      <p:to x="100000" y="95000"/>
                                    </p:animScale>
                                    <p:animScale>
                                      <p:cBhvr>
                                        <p:cTn id="110" dur="166" decel="50000">
                                          <p:stCondLst>
                                            <p:cond delay="1834"/>
                                          </p:stCondLst>
                                        </p:cTn>
                                        <p:tgtEl>
                                          <p:spTgt spid="3">
                                            <p:txEl>
                                              <p:pRg st="4" end="4"/>
                                            </p:txEl>
                                          </p:spTgt>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grpId="0" nodeType="clickEffect">
                                  <p:stCondLst>
                                    <p:cond delay="0"/>
                                  </p:stCondLst>
                                  <p:childTnLst>
                                    <p:set>
                                      <p:cBhvr>
                                        <p:cTn id="114" dur="1" fill="hold">
                                          <p:stCondLst>
                                            <p:cond delay="0"/>
                                          </p:stCondLst>
                                        </p:cTn>
                                        <p:tgtEl>
                                          <p:spTgt spid="3">
                                            <p:txEl>
                                              <p:pRg st="5" end="5"/>
                                            </p:txEl>
                                          </p:spTgt>
                                        </p:tgtEl>
                                        <p:attrNameLst>
                                          <p:attrName>style.visibility</p:attrName>
                                        </p:attrNameLst>
                                      </p:cBhvr>
                                      <p:to>
                                        <p:strVal val="visible"/>
                                      </p:to>
                                    </p:set>
                                    <p:animEffect transition="in" filter="wipe(down)">
                                      <p:cBhvr>
                                        <p:cTn id="115" dur="580">
                                          <p:stCondLst>
                                            <p:cond delay="0"/>
                                          </p:stCondLst>
                                        </p:cTn>
                                        <p:tgtEl>
                                          <p:spTgt spid="3">
                                            <p:txEl>
                                              <p:pRg st="5" end="5"/>
                                            </p:txEl>
                                          </p:spTgt>
                                        </p:tgtEl>
                                      </p:cBhvr>
                                    </p:animEffect>
                                    <p:anim calcmode="lin" valueType="num">
                                      <p:cBhvr>
                                        <p:cTn id="116"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121" dur="26">
                                          <p:stCondLst>
                                            <p:cond delay="650"/>
                                          </p:stCondLst>
                                        </p:cTn>
                                        <p:tgtEl>
                                          <p:spTgt spid="3">
                                            <p:txEl>
                                              <p:pRg st="5" end="5"/>
                                            </p:txEl>
                                          </p:spTgt>
                                        </p:tgtEl>
                                      </p:cBhvr>
                                      <p:to x="100000" y="60000"/>
                                    </p:animScale>
                                    <p:animScale>
                                      <p:cBhvr>
                                        <p:cTn id="122" dur="166" decel="50000">
                                          <p:stCondLst>
                                            <p:cond delay="676"/>
                                          </p:stCondLst>
                                        </p:cTn>
                                        <p:tgtEl>
                                          <p:spTgt spid="3">
                                            <p:txEl>
                                              <p:pRg st="5" end="5"/>
                                            </p:txEl>
                                          </p:spTgt>
                                        </p:tgtEl>
                                      </p:cBhvr>
                                      <p:to x="100000" y="100000"/>
                                    </p:animScale>
                                    <p:animScale>
                                      <p:cBhvr>
                                        <p:cTn id="123" dur="26">
                                          <p:stCondLst>
                                            <p:cond delay="1312"/>
                                          </p:stCondLst>
                                        </p:cTn>
                                        <p:tgtEl>
                                          <p:spTgt spid="3">
                                            <p:txEl>
                                              <p:pRg st="5" end="5"/>
                                            </p:txEl>
                                          </p:spTgt>
                                        </p:tgtEl>
                                      </p:cBhvr>
                                      <p:to x="100000" y="80000"/>
                                    </p:animScale>
                                    <p:animScale>
                                      <p:cBhvr>
                                        <p:cTn id="124" dur="166" decel="50000">
                                          <p:stCondLst>
                                            <p:cond delay="1338"/>
                                          </p:stCondLst>
                                        </p:cTn>
                                        <p:tgtEl>
                                          <p:spTgt spid="3">
                                            <p:txEl>
                                              <p:pRg st="5" end="5"/>
                                            </p:txEl>
                                          </p:spTgt>
                                        </p:tgtEl>
                                      </p:cBhvr>
                                      <p:to x="100000" y="100000"/>
                                    </p:animScale>
                                    <p:animScale>
                                      <p:cBhvr>
                                        <p:cTn id="125" dur="26">
                                          <p:stCondLst>
                                            <p:cond delay="1642"/>
                                          </p:stCondLst>
                                        </p:cTn>
                                        <p:tgtEl>
                                          <p:spTgt spid="3">
                                            <p:txEl>
                                              <p:pRg st="5" end="5"/>
                                            </p:txEl>
                                          </p:spTgt>
                                        </p:tgtEl>
                                      </p:cBhvr>
                                      <p:to x="100000" y="90000"/>
                                    </p:animScale>
                                    <p:animScale>
                                      <p:cBhvr>
                                        <p:cTn id="126" dur="166" decel="50000">
                                          <p:stCondLst>
                                            <p:cond delay="1668"/>
                                          </p:stCondLst>
                                        </p:cTn>
                                        <p:tgtEl>
                                          <p:spTgt spid="3">
                                            <p:txEl>
                                              <p:pRg st="5" end="5"/>
                                            </p:txEl>
                                          </p:spTgt>
                                        </p:tgtEl>
                                      </p:cBhvr>
                                      <p:to x="100000" y="100000"/>
                                    </p:animScale>
                                    <p:animScale>
                                      <p:cBhvr>
                                        <p:cTn id="127" dur="26">
                                          <p:stCondLst>
                                            <p:cond delay="1808"/>
                                          </p:stCondLst>
                                        </p:cTn>
                                        <p:tgtEl>
                                          <p:spTgt spid="3">
                                            <p:txEl>
                                              <p:pRg st="5" end="5"/>
                                            </p:txEl>
                                          </p:spTgt>
                                        </p:tgtEl>
                                      </p:cBhvr>
                                      <p:to x="100000" y="95000"/>
                                    </p:animScale>
                                    <p:animScale>
                                      <p:cBhvr>
                                        <p:cTn id="128" dur="166" decel="50000">
                                          <p:stCondLst>
                                            <p:cond delay="1834"/>
                                          </p:stCondLst>
                                        </p:cTn>
                                        <p:tgtEl>
                                          <p:spTgt spid="3">
                                            <p:txEl>
                                              <p:pRg st="5" end="5"/>
                                            </p:txEl>
                                          </p:spTgt>
                                        </p:tgtEl>
                                      </p:cBhvr>
                                      <p:to x="100000" y="100000"/>
                                    </p:animScale>
                                  </p:childTnLst>
                                </p:cTn>
                              </p:par>
                            </p:childTnLst>
                          </p:cTn>
                        </p:par>
                      </p:childTnLst>
                    </p:cTn>
                  </p:par>
                  <p:par>
                    <p:cTn id="129" fill="hold">
                      <p:stCondLst>
                        <p:cond delay="indefinite"/>
                      </p:stCondLst>
                      <p:childTnLst>
                        <p:par>
                          <p:cTn id="130" fill="hold">
                            <p:stCondLst>
                              <p:cond delay="0"/>
                            </p:stCondLst>
                            <p:childTnLst>
                              <p:par>
                                <p:cTn id="131" presetID="21" presetClass="entr" presetSubtype="1" fill="hold" grpId="0" nodeType="clickEffect">
                                  <p:stCondLst>
                                    <p:cond delay="0"/>
                                  </p:stCondLst>
                                  <p:childTnLst>
                                    <p:set>
                                      <p:cBhvr>
                                        <p:cTn id="132" dur="1" fill="hold">
                                          <p:stCondLst>
                                            <p:cond delay="0"/>
                                          </p:stCondLst>
                                        </p:cTn>
                                        <p:tgtEl>
                                          <p:spTgt spid="2"/>
                                        </p:tgtEl>
                                        <p:attrNameLst>
                                          <p:attrName>style.visibility</p:attrName>
                                        </p:attrNameLst>
                                      </p:cBhvr>
                                      <p:to>
                                        <p:strVal val="visible"/>
                                      </p:to>
                                    </p:set>
                                    <p:animEffect transition="in" filter="wheel(1)">
                                      <p:cBhvr>
                                        <p:cTn id="13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fontScale="90000"/>
          </a:bodyPr>
          <a:lstStyle/>
          <a:p>
            <a:r>
              <a:rPr lang="ar-IQ" dirty="0"/>
              <a:t>القواعد أو المبادئ التي تحكم تشكيل أجهزة المنظمة الدولية</a:t>
            </a:r>
          </a:p>
        </p:txBody>
      </p:sp>
      <p:sp>
        <p:nvSpPr>
          <p:cNvPr id="3" name="عنصر نائب للمحتوى 2"/>
          <p:cNvSpPr>
            <a:spLocks noGrp="1"/>
          </p:cNvSpPr>
          <p:nvPr>
            <p:ph idx="1"/>
          </p:nvPr>
        </p:nvSpPr>
        <p:spPr>
          <a:xfrm>
            <a:off x="457200" y="1600200"/>
            <a:ext cx="8229600" cy="4781128"/>
          </a:xfrm>
        </p:spPr>
        <p:style>
          <a:lnRef idx="1">
            <a:schemeClr val="accent2"/>
          </a:lnRef>
          <a:fillRef idx="2">
            <a:schemeClr val="accent2"/>
          </a:fillRef>
          <a:effectRef idx="1">
            <a:schemeClr val="accent2"/>
          </a:effectRef>
          <a:fontRef idx="minor">
            <a:schemeClr val="dk1"/>
          </a:fontRef>
        </p:style>
        <p:txBody>
          <a:bodyPr/>
          <a:lstStyle/>
          <a:p>
            <a:pPr marL="0" indent="0">
              <a:buNone/>
            </a:pPr>
            <a:r>
              <a:rPr lang="ar-IQ" dirty="0" smtClean="0"/>
              <a:t>2- </a:t>
            </a:r>
            <a:r>
              <a:rPr lang="ar-IQ" dirty="0"/>
              <a:t>يراعى ما يأتي في ا</a:t>
            </a:r>
            <a:r>
              <a:rPr lang="ar-IQ" dirty="0" smtClean="0"/>
              <a:t>ختيار </a:t>
            </a:r>
            <a:r>
              <a:rPr lang="ar-IQ" dirty="0"/>
              <a:t>أعضاء أجهزة المنظمة:</a:t>
            </a:r>
          </a:p>
          <a:p>
            <a:r>
              <a:rPr lang="ar-IQ" dirty="0" smtClean="0"/>
              <a:t>ب – قدرة الدولة العضو على المساهمة في تحقيق مقاصد المنظمة.</a:t>
            </a:r>
          </a:p>
          <a:p>
            <a:r>
              <a:rPr lang="ar-IQ" dirty="0" smtClean="0"/>
              <a:t>مثال / اختيار الدول الخمس الاكثر تقدماً في مجال النشاط الذري في عضوية الوكالة الدولية للطاقة الذرية.</a:t>
            </a:r>
          </a:p>
          <a:p>
            <a:r>
              <a:rPr lang="ar-IQ" dirty="0" smtClean="0"/>
              <a:t>اختيار الدول التي تتولى إدارة أقاليم مشمولة بالوصاية في عضوية مجلس الوصاية.</a:t>
            </a:r>
            <a:endParaRPr lang="ar-IQ" dirty="0"/>
          </a:p>
        </p:txBody>
      </p:sp>
    </p:spTree>
    <p:extLst>
      <p:ext uri="{BB962C8B-B14F-4D97-AF65-F5344CB8AC3E}">
        <p14:creationId xmlns:p14="http://schemas.microsoft.com/office/powerpoint/2010/main" val="3521675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3">
                                            <p:bg/>
                                          </p:spTgt>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grpId="0" nodeType="clickEffect">
                                  <p:stCondLst>
                                    <p:cond delay="0"/>
                                  </p:stCondLst>
                                  <p:childTnLst>
                                    <p:animRot by="21600000">
                                      <p:cBhvr>
                                        <p:cTn id="10" dur="2000" fill="hold"/>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8" presetClass="emph" presetSubtype="0" fill="hold" grpId="0" nodeType="clickEffect">
                                  <p:stCondLst>
                                    <p:cond delay="0"/>
                                  </p:stCondLst>
                                  <p:childTnLst>
                                    <p:animRot by="21600000">
                                      <p:cBhvr>
                                        <p:cTn id="14" dur="2000" fill="hold"/>
                                        <p:tgtEl>
                                          <p:spTgt spid="3">
                                            <p:txEl>
                                              <p:pRg st="1" end="1"/>
                                            </p:txEl>
                                          </p:spTgt>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8" presetClass="emph" presetSubtype="0" fill="hold" grpId="0" nodeType="clickEffect">
                                  <p:stCondLst>
                                    <p:cond delay="0"/>
                                  </p:stCondLst>
                                  <p:childTnLst>
                                    <p:animRot by="21600000">
                                      <p:cBhvr>
                                        <p:cTn id="18" dur="2000" fill="hold"/>
                                        <p:tgtEl>
                                          <p:spTgt spid="3">
                                            <p:txEl>
                                              <p:pRg st="2" end="2"/>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8" presetClass="emph" presetSubtype="0" fill="hold" grpId="0" nodeType="clickEffect">
                                  <p:stCondLst>
                                    <p:cond delay="0"/>
                                  </p:stCondLst>
                                  <p:childTnLst>
                                    <p:animRot by="21600000">
                                      <p:cBhvr>
                                        <p:cTn id="22" dur="2000" fill="hold"/>
                                        <p:tgtEl>
                                          <p:spTgt spid="3">
                                            <p:txEl>
                                              <p:pRg st="3" end="3"/>
                                            </p:txEl>
                                          </p:spTgt>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down)">
                                      <p:cBhvr>
                                        <p:cTn id="27" dur="580">
                                          <p:stCondLst>
                                            <p:cond delay="0"/>
                                          </p:stCondLst>
                                        </p:cTn>
                                        <p:tgtEl>
                                          <p:spTgt spid="2"/>
                                        </p:tgtEl>
                                      </p:cBhvr>
                                    </p:animEffect>
                                    <p:anim calcmode="lin" valueType="num">
                                      <p:cBhvr>
                                        <p:cTn id="2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33" dur="26">
                                          <p:stCondLst>
                                            <p:cond delay="650"/>
                                          </p:stCondLst>
                                        </p:cTn>
                                        <p:tgtEl>
                                          <p:spTgt spid="2"/>
                                        </p:tgtEl>
                                      </p:cBhvr>
                                      <p:to x="100000" y="60000"/>
                                    </p:animScale>
                                    <p:animScale>
                                      <p:cBhvr>
                                        <p:cTn id="34" dur="166" decel="50000">
                                          <p:stCondLst>
                                            <p:cond delay="676"/>
                                          </p:stCondLst>
                                        </p:cTn>
                                        <p:tgtEl>
                                          <p:spTgt spid="2"/>
                                        </p:tgtEl>
                                      </p:cBhvr>
                                      <p:to x="100000" y="100000"/>
                                    </p:animScale>
                                    <p:animScale>
                                      <p:cBhvr>
                                        <p:cTn id="35" dur="26">
                                          <p:stCondLst>
                                            <p:cond delay="1312"/>
                                          </p:stCondLst>
                                        </p:cTn>
                                        <p:tgtEl>
                                          <p:spTgt spid="2"/>
                                        </p:tgtEl>
                                      </p:cBhvr>
                                      <p:to x="100000" y="80000"/>
                                    </p:animScale>
                                    <p:animScale>
                                      <p:cBhvr>
                                        <p:cTn id="36" dur="166" decel="50000">
                                          <p:stCondLst>
                                            <p:cond delay="1338"/>
                                          </p:stCondLst>
                                        </p:cTn>
                                        <p:tgtEl>
                                          <p:spTgt spid="2"/>
                                        </p:tgtEl>
                                      </p:cBhvr>
                                      <p:to x="100000" y="100000"/>
                                    </p:animScale>
                                    <p:animScale>
                                      <p:cBhvr>
                                        <p:cTn id="37" dur="26">
                                          <p:stCondLst>
                                            <p:cond delay="1642"/>
                                          </p:stCondLst>
                                        </p:cTn>
                                        <p:tgtEl>
                                          <p:spTgt spid="2"/>
                                        </p:tgtEl>
                                      </p:cBhvr>
                                      <p:to x="100000" y="90000"/>
                                    </p:animScale>
                                    <p:animScale>
                                      <p:cBhvr>
                                        <p:cTn id="38" dur="166" decel="50000">
                                          <p:stCondLst>
                                            <p:cond delay="1668"/>
                                          </p:stCondLst>
                                        </p:cTn>
                                        <p:tgtEl>
                                          <p:spTgt spid="2"/>
                                        </p:tgtEl>
                                      </p:cBhvr>
                                      <p:to x="100000" y="100000"/>
                                    </p:animScale>
                                    <p:animScale>
                                      <p:cBhvr>
                                        <p:cTn id="39" dur="26">
                                          <p:stCondLst>
                                            <p:cond delay="1808"/>
                                          </p:stCondLst>
                                        </p:cTn>
                                        <p:tgtEl>
                                          <p:spTgt spid="2"/>
                                        </p:tgtEl>
                                      </p:cBhvr>
                                      <p:to x="100000" y="95000"/>
                                    </p:animScale>
                                    <p:animScale>
                                      <p:cBhvr>
                                        <p:cTn id="4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fontScale="90000"/>
          </a:bodyPr>
          <a:lstStyle/>
          <a:p>
            <a:r>
              <a:rPr lang="ar-IQ" dirty="0"/>
              <a:t>القواعد أو المبادئ التي تحكم تشكيل أجهزة المنظمة الدولية</a:t>
            </a:r>
          </a:p>
        </p:txBody>
      </p:sp>
      <p:sp>
        <p:nvSpPr>
          <p:cNvPr id="3" name="عنصر نائب للمحتوى 2"/>
          <p:cNvSpPr>
            <a:spLocks noGrp="1"/>
          </p:cNvSpPr>
          <p:nvPr>
            <p:ph idx="1"/>
          </p:nvPr>
        </p:nvSpPr>
        <p:spPr>
          <a:xfrm>
            <a:off x="457200" y="1600200"/>
            <a:ext cx="8229600" cy="5141168"/>
          </a:xfrm>
        </p:spPr>
        <p:style>
          <a:lnRef idx="1">
            <a:schemeClr val="accent2"/>
          </a:lnRef>
          <a:fillRef idx="2">
            <a:schemeClr val="accent2"/>
          </a:fillRef>
          <a:effectRef idx="1">
            <a:schemeClr val="accent2"/>
          </a:effectRef>
          <a:fontRef idx="minor">
            <a:schemeClr val="dk1"/>
          </a:fontRef>
        </p:style>
        <p:txBody>
          <a:bodyPr>
            <a:normAutofit/>
          </a:bodyPr>
          <a:lstStyle/>
          <a:p>
            <a:r>
              <a:rPr lang="ar-IQ" dirty="0" smtClean="0"/>
              <a:t>3- يتمتع الجهاز العام للمنظمة باختصاصات أوسع من الاختصاصات الممنوحة للأجهزة محدودة العضوية.</a:t>
            </a:r>
          </a:p>
          <a:p>
            <a:endParaRPr lang="ar-IQ" dirty="0" smtClean="0"/>
          </a:p>
          <a:p>
            <a:r>
              <a:rPr lang="ar-IQ" dirty="0" smtClean="0">
                <a:solidFill>
                  <a:srgbClr val="FF0000"/>
                </a:solidFill>
              </a:rPr>
              <a:t>مثال</a:t>
            </a:r>
            <a:r>
              <a:rPr lang="ar-IQ" dirty="0" smtClean="0"/>
              <a:t>/ الجمعية العامة للأمم المتحدة أوسع من صلاحيات مجلس الأمن م(10و34) من الميثاق. </a:t>
            </a:r>
          </a:p>
          <a:p>
            <a:endParaRPr lang="ar-IQ" dirty="0"/>
          </a:p>
        </p:txBody>
      </p:sp>
    </p:spTree>
    <p:extLst>
      <p:ext uri="{BB962C8B-B14F-4D97-AF65-F5344CB8AC3E}">
        <p14:creationId xmlns:p14="http://schemas.microsoft.com/office/powerpoint/2010/main" val="1787972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wheel(1)">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heel(1)">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heel(1)">
                                      <p:cBhvr>
                                        <p:cTn id="2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481</TotalTime>
  <Words>1377</Words>
  <Application>Microsoft Office PowerPoint</Application>
  <PresentationFormat>عرض على الشاشة (3:4)‏</PresentationFormat>
  <Paragraphs>149</Paragraphs>
  <Slides>26</Slides>
  <Notes>0</Notes>
  <HiddenSlides>0</HiddenSlides>
  <MMClips>0</MMClips>
  <ScaleCrop>false</ScaleCrop>
  <HeadingPairs>
    <vt:vector size="4" baseType="variant">
      <vt:variant>
        <vt:lpstr>نسق</vt:lpstr>
      </vt:variant>
      <vt:variant>
        <vt:i4>1</vt:i4>
      </vt:variant>
      <vt:variant>
        <vt:lpstr>عناوين الشرائح</vt:lpstr>
      </vt:variant>
      <vt:variant>
        <vt:i4>26</vt:i4>
      </vt:variant>
    </vt:vector>
  </HeadingPairs>
  <TitlesOfParts>
    <vt:vector size="27" baseType="lpstr">
      <vt:lpstr>سمة Office</vt:lpstr>
      <vt:lpstr>كلية المنصور الجامعة / قسم القانون محاضرات في مادة المنظمات الدولية لطلبة المرحلة الرابعة قانون</vt:lpstr>
      <vt:lpstr>الفصل الخامس أجهزة المنظمات الدولية</vt:lpstr>
      <vt:lpstr>اعتبارات وأسباب تعدد أجهزة المنظمات الدولية</vt:lpstr>
      <vt:lpstr>اعتبارات وأسباب تعدد أجهزة المنظمات الدولية</vt:lpstr>
      <vt:lpstr>اعتبارات وأسباب تعدد أجهزة المنظمات الدولية</vt:lpstr>
      <vt:lpstr>القواعد أو المبادئ التي تحكم تشكيل أجهزة المنظمة الدولية</vt:lpstr>
      <vt:lpstr>القواعد أو المبادئ التي تحكم تشكيل أجهزة المنظمة الدولية</vt:lpstr>
      <vt:lpstr>القواعد أو المبادئ التي تحكم تشكيل أجهزة المنظمة الدولية</vt:lpstr>
      <vt:lpstr>القواعد أو المبادئ التي تحكم تشكيل أجهزة المنظمة الدولية</vt:lpstr>
      <vt:lpstr>القواعد أو المبادئ التي تحكم تشكيل أجهزة المنظمة الدولية</vt:lpstr>
      <vt:lpstr>القواعد أو المبادئ التي تحكم تشكيل أجهزة المنظمة الدولية</vt:lpstr>
      <vt:lpstr>الأجهزة الرئيسة للمنظمة الدولية</vt:lpstr>
      <vt:lpstr> الأجهزة الرئيسة للمنظمة الدولية أولاً- الجهاز العام للمنظمة الدولية </vt:lpstr>
      <vt:lpstr> الأجهزة الرئيسة للمنظمة الدولية أولاً- الجهاز العام للمنظمة الدولية </vt:lpstr>
      <vt:lpstr> الأجهزة الرئيسة للمنظمة الدولية أولاً- الجهاز العام للمنظمة الدولية </vt:lpstr>
      <vt:lpstr> الأجهزة الرئيسة للمنظمة الدولية أولاً- الجهاز العام للمنظمة الدولية </vt:lpstr>
      <vt:lpstr> الأجهزة الرئيسة للمنظمة الدولية أولاً- الجهاز العام للمنظمة الدولية </vt:lpstr>
      <vt:lpstr>الأجهزة الرئيسة للمنظمة الدولية</vt:lpstr>
      <vt:lpstr>الأجهزة الرئيسة للمنظمة الدولية</vt:lpstr>
      <vt:lpstr> الأجهزة الرئيسة للمنظمة الدولية ثالثا – الجهاز الاداري ( الامانة العامة) </vt:lpstr>
      <vt:lpstr> الأجهزة الرئيسة للمنظمة الدولية ثالثا – الجهاز الاداري ( الامانة العامة) </vt:lpstr>
      <vt:lpstr> الأجهزة الرئيسة للمنظمة الدولية ثالثا – الجهاز الاداري ( الامانة العامة) </vt:lpstr>
      <vt:lpstr> ثالثا – الجهاز الاداري ( الامانة العامة) اختصاصات الأمين العام لمنظمة الأمم المتحدة </vt:lpstr>
      <vt:lpstr>الأجهزة الثانوية للمنظمات الدولية</vt:lpstr>
      <vt:lpstr>الأجهزة الثانوية للمنظمات الدولية</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كلية المنصور الجامعة / قسم القانون محاضرات في مادة المنظمات الدولية لطلبة المرحلة الرابعة قانون</dc:title>
  <dc:creator>ALNIBRAS</dc:creator>
  <cp:lastModifiedBy>ALNIBRAS</cp:lastModifiedBy>
  <cp:revision>46</cp:revision>
  <dcterms:created xsi:type="dcterms:W3CDTF">2023-11-27T06:38:59Z</dcterms:created>
  <dcterms:modified xsi:type="dcterms:W3CDTF">2024-02-13T19:24:22Z</dcterms:modified>
</cp:coreProperties>
</file>