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72" r:id="rId10"/>
    <p:sldId id="264" r:id="rId11"/>
    <p:sldId id="265" r:id="rId12"/>
    <p:sldId id="266" r:id="rId13"/>
    <p:sldId id="267" r:id="rId14"/>
    <p:sldId id="268" r:id="rId15"/>
    <p:sldId id="269" r:id="rId16"/>
    <p:sldId id="273" r:id="rId17"/>
    <p:sldId id="271"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296" y="-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19/08/1445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19/08/1445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19/08/1445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19/08/1445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19/08/1445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12777"/>
            <a:ext cx="7772400" cy="2187674"/>
          </a:xfrm>
          <a:blipFill>
            <a:blip r:embed="rId2"/>
            <a:tile tx="0" ty="0" sx="100000" sy="100000" flip="none" algn="tl"/>
          </a:blipFill>
        </p:spPr>
        <p:txBody>
          <a:bodyPr>
            <a:normAutofit/>
          </a:bodyPr>
          <a:lstStyle/>
          <a:p>
            <a:r>
              <a:rPr lang="ar-IQ" dirty="0"/>
              <a:t>كلية المنصور الجامعة / قسم القانون محاضرات في مادة المنظمات الدولية</a:t>
            </a:r>
            <a:br>
              <a:rPr lang="ar-IQ" dirty="0"/>
            </a:br>
            <a:r>
              <a:rPr lang="ar-IQ" dirty="0"/>
              <a:t>لطلبة المرحلة الرابعة قانون</a:t>
            </a:r>
            <a:endParaRPr lang="en-US" dirty="0"/>
          </a:p>
        </p:txBody>
      </p:sp>
      <p:sp>
        <p:nvSpPr>
          <p:cNvPr id="3" name="عنوان فرعي 2"/>
          <p:cNvSpPr>
            <a:spLocks noGrp="1"/>
          </p:cNvSpPr>
          <p:nvPr>
            <p:ph type="subTitle" idx="1"/>
          </p:nvPr>
        </p:nvSpPr>
        <p:spPr>
          <a:xfrm>
            <a:off x="1371600" y="4124672"/>
            <a:ext cx="6400800" cy="1752600"/>
          </a:xfrm>
          <a:blipFill>
            <a:blip r:embed="rId3"/>
            <a:tile tx="0" ty="0" sx="100000" sy="100000" flip="none" algn="tl"/>
          </a:blipFill>
        </p:spPr>
        <p:txBody>
          <a:bodyPr/>
          <a:lstStyle/>
          <a:p>
            <a:r>
              <a:rPr lang="ar-IQ" dirty="0"/>
              <a:t>مدرس المادة</a:t>
            </a:r>
          </a:p>
          <a:p>
            <a:r>
              <a:rPr lang="ar-IQ" dirty="0"/>
              <a:t>د. عماد عبيد جاسم</a:t>
            </a:r>
          </a:p>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419" y="116632"/>
            <a:ext cx="1189037"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16632"/>
            <a:ext cx="1536700"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2694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a:blipFill>
            <a:blip r:embed="rId2"/>
            <a:tile tx="0" ty="0" sx="100000" sy="100000" flip="none" algn="tl"/>
          </a:blipFill>
        </p:spPr>
        <p:txBody>
          <a:bodyPr>
            <a:normAutofit/>
          </a:bodyPr>
          <a:lstStyle/>
          <a:p>
            <a:r>
              <a:rPr lang="ar-IQ" sz="3600" dirty="0" smtClean="0"/>
              <a:t>موقف </a:t>
            </a:r>
            <a:r>
              <a:rPr lang="ar-IQ" sz="3600" dirty="0"/>
              <a:t>ميثاق الامم المتحدة من مبدأ العالمية</a:t>
            </a:r>
            <a:endParaRPr lang="en-US" sz="3600" dirty="0"/>
          </a:p>
        </p:txBody>
      </p:sp>
      <p:sp>
        <p:nvSpPr>
          <p:cNvPr id="3" name="عنصر نائب للمحتوى 2"/>
          <p:cNvSpPr>
            <a:spLocks noGrp="1"/>
          </p:cNvSpPr>
          <p:nvPr>
            <p:ph idx="1"/>
          </p:nvPr>
        </p:nvSpPr>
        <p:spPr>
          <a:xfrm>
            <a:off x="457200" y="1196752"/>
            <a:ext cx="8229600" cy="5328592"/>
          </a:xfrm>
          <a:blipFill>
            <a:blip r:embed="rId3"/>
            <a:tile tx="0" ty="0" sx="100000" sy="100000" flip="none" algn="tl"/>
          </a:blipFill>
        </p:spPr>
        <p:txBody>
          <a:bodyPr>
            <a:normAutofit fontScale="92500" lnSpcReduction="20000"/>
          </a:bodyPr>
          <a:lstStyle/>
          <a:p>
            <a:r>
              <a:rPr lang="ar-IQ" dirty="0" smtClean="0"/>
              <a:t>هناك عدد من الدول تقدمت باقتراحات خاصة بان تقوم المنظمة على اساس العالمية المطلقة الاجبارية</a:t>
            </a:r>
          </a:p>
          <a:p>
            <a:r>
              <a:rPr lang="ar-IQ" dirty="0" smtClean="0">
                <a:solidFill>
                  <a:srgbClr val="FF0000"/>
                </a:solidFill>
              </a:rPr>
              <a:t>مثال/</a:t>
            </a:r>
            <a:r>
              <a:rPr lang="ar-IQ" dirty="0" smtClean="0"/>
              <a:t> اقتراح البرازيل على ضم جميع الدول المتمتعة بالسيادة وقت انشاء الامم المتحدة أو التي تحصل على السيادة مستقبلا مع تحريم الانسحاب والطرد.</a:t>
            </a:r>
          </a:p>
          <a:p>
            <a:r>
              <a:rPr lang="ar-IQ" dirty="0" smtClean="0"/>
              <a:t>مقترح وفد الاوروجواي الذي تضمن: (( نظراً لأن المنظمة عالمية ودائمة فإن الدول الاعضاء لا تستطيع الانسحاب منها، ودعا الوفد الى ضم الدول التي لم تنضم بعد ولكن بعد موافقة الجمعية العامة))</a:t>
            </a:r>
          </a:p>
          <a:p>
            <a:r>
              <a:rPr lang="ar-IQ" dirty="0" smtClean="0"/>
              <a:t>يتضمن تقرير مؤتمر سان فرانسيسكو عام 1945</a:t>
            </a:r>
          </a:p>
          <a:p>
            <a:r>
              <a:rPr lang="ar-IQ" dirty="0" smtClean="0"/>
              <a:t>(( أن العالمية لم تقبل بصورة عامة إلا على أساس أنها هدف أو غرض يجب تحقيقه))</a:t>
            </a:r>
            <a:endParaRPr lang="en-US" dirty="0"/>
          </a:p>
        </p:txBody>
      </p:sp>
    </p:spTree>
    <p:extLst>
      <p:ext uri="{BB962C8B-B14F-4D97-AF65-F5344CB8AC3E}">
        <p14:creationId xmlns:p14="http://schemas.microsoft.com/office/powerpoint/2010/main" val="1492733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994122"/>
          </a:xfrm>
          <a:blipFill>
            <a:blip r:embed="rId2"/>
            <a:tile tx="0" ty="0" sx="100000" sy="100000" flip="none" algn="tl"/>
          </a:blipFill>
        </p:spPr>
        <p:txBody>
          <a:bodyPr>
            <a:noAutofit/>
          </a:bodyPr>
          <a:lstStyle/>
          <a:p>
            <a:r>
              <a:rPr lang="ar-IQ" sz="3600" dirty="0" smtClean="0"/>
              <a:t>6- موقف عهد عصبة الامم وميثاق الامم المتحدة من مشكلتي الطرد والانسحاب</a:t>
            </a:r>
            <a:endParaRPr lang="en-US" sz="3600" dirty="0"/>
          </a:p>
        </p:txBody>
      </p:sp>
      <p:sp>
        <p:nvSpPr>
          <p:cNvPr id="3" name="عنصر نائب للمحتوى 2"/>
          <p:cNvSpPr>
            <a:spLocks noGrp="1"/>
          </p:cNvSpPr>
          <p:nvPr>
            <p:ph idx="1"/>
          </p:nvPr>
        </p:nvSpPr>
        <p:spPr>
          <a:xfrm>
            <a:off x="179512" y="1268760"/>
            <a:ext cx="8784976" cy="5184576"/>
          </a:xfrm>
          <a:blipFill>
            <a:blip r:embed="rId3"/>
            <a:tile tx="0" ty="0" sx="100000" sy="100000" flip="none" algn="tl"/>
          </a:blipFill>
        </p:spPr>
        <p:txBody>
          <a:bodyPr>
            <a:normAutofit lnSpcReduction="10000"/>
          </a:bodyPr>
          <a:lstStyle/>
          <a:p>
            <a:r>
              <a:rPr lang="ar-IQ" dirty="0" smtClean="0"/>
              <a:t>أن الأساس التي قامت عليه العصبة ومنظمة الامم المتحدة هو العالمية النسبية </a:t>
            </a:r>
          </a:p>
          <a:p>
            <a:endParaRPr lang="ar-IQ" dirty="0" smtClean="0"/>
          </a:p>
          <a:p>
            <a:r>
              <a:rPr lang="ar-IQ" dirty="0" smtClean="0">
                <a:solidFill>
                  <a:srgbClr val="FF0000"/>
                </a:solidFill>
              </a:rPr>
              <a:t>التبرير</a:t>
            </a:r>
            <a:r>
              <a:rPr lang="ar-IQ" dirty="0" smtClean="0"/>
              <a:t>: كونهما قامتا لغرض ضمان الأمن والسلم الدوليين وهما أداة للتعاون الدولي لتحقيق مجتمع عالمي حقيقي، وهذا لا يمكن تحقيقه مالم تقوما على أساس عالمي يتوسع باستمرار</a:t>
            </a:r>
          </a:p>
          <a:p>
            <a:endParaRPr lang="ar-IQ" dirty="0" smtClean="0"/>
          </a:p>
          <a:p>
            <a:r>
              <a:rPr lang="ar-IQ" dirty="0" smtClean="0"/>
              <a:t>ان جواز الانسحاب والطرد في العهد والميثاق لا يبرر إنكار صفة العالمية كون المناقشات التي دارت في مؤتمرات التأسيس لكل منهما تؤكد عدم المساس بعالمية المنظمة</a:t>
            </a:r>
          </a:p>
          <a:p>
            <a:pPr marL="0" indent="0">
              <a:buNone/>
            </a:pPr>
            <a:endParaRPr lang="en-US" dirty="0"/>
          </a:p>
        </p:txBody>
      </p:sp>
    </p:spTree>
    <p:extLst>
      <p:ext uri="{BB962C8B-B14F-4D97-AF65-F5344CB8AC3E}">
        <p14:creationId xmlns:p14="http://schemas.microsoft.com/office/powerpoint/2010/main" val="1163238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a:t>- </a:t>
            </a:r>
            <a:r>
              <a:rPr lang="ar-IQ" sz="4000" dirty="0"/>
              <a:t>موقف عهد عصبة الامم وميثاق الامم المتحدة من مشكلتي الطرد والانسحاب</a:t>
            </a:r>
            <a:endParaRPr lang="en-US" sz="4000" dirty="0"/>
          </a:p>
        </p:txBody>
      </p:sp>
      <p:sp>
        <p:nvSpPr>
          <p:cNvPr id="3" name="عنصر نائب للمحتوى 2"/>
          <p:cNvSpPr>
            <a:spLocks noGrp="1"/>
          </p:cNvSpPr>
          <p:nvPr>
            <p:ph idx="1"/>
          </p:nvPr>
        </p:nvSpPr>
        <p:spPr>
          <a:blipFill>
            <a:blip r:embed="rId3"/>
            <a:tile tx="0" ty="0" sx="100000" sy="100000" flip="none" algn="tl"/>
          </a:blipFill>
        </p:spPr>
        <p:txBody>
          <a:bodyPr/>
          <a:lstStyle/>
          <a:p>
            <a:pPr algn="justLow"/>
            <a:r>
              <a:rPr lang="ar-IQ" dirty="0" smtClean="0"/>
              <a:t>أن عهد العصبة أجاز الانسحاب بشرط:</a:t>
            </a:r>
          </a:p>
          <a:p>
            <a:pPr algn="justLow"/>
            <a:r>
              <a:rPr lang="ar-IQ" dirty="0" smtClean="0"/>
              <a:t>اعلان الرغبة قبل سنتين من موعد الانسحاب</a:t>
            </a:r>
          </a:p>
          <a:p>
            <a:pPr algn="justLow"/>
            <a:r>
              <a:rPr lang="ar-IQ" dirty="0" smtClean="0"/>
              <a:t>إيفاء الدولة التي ترغب بالانسحاب بجميع التزاماتها الدولية بما فيها الناشئة عن العهد</a:t>
            </a:r>
          </a:p>
          <a:p>
            <a:pPr algn="justLow"/>
            <a:r>
              <a:rPr lang="ar-IQ" dirty="0" smtClean="0"/>
              <a:t>هذا الحكم تم النص عليه في العهد بعد زيارة الرئيس الامريكي ولسون لمقر العصبة ، وطلبه ذلك كان بهدف اقناع البرلمان الامريكي لانضمام الولايات المتحدة الى العصبة وبعد ان برر موقفه امام اللجنة المكلفة بوضع العهد.</a:t>
            </a:r>
            <a:endParaRPr lang="en-US" dirty="0"/>
          </a:p>
        </p:txBody>
      </p:sp>
    </p:spTree>
    <p:extLst>
      <p:ext uri="{BB962C8B-B14F-4D97-AF65-F5344CB8AC3E}">
        <p14:creationId xmlns:p14="http://schemas.microsoft.com/office/powerpoint/2010/main" val="1784948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a:bodyPr>
          <a:lstStyle/>
          <a:p>
            <a:r>
              <a:rPr lang="ar-IQ" sz="3200" dirty="0"/>
              <a:t>موقف عهد عصبة الامم وميثاق الامم المتحدة من مشكلتي الطرد والانسحاب</a:t>
            </a:r>
            <a:endParaRPr lang="en-US" sz="3200"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اما بالنسبة للنص في العهد على الطرد:</a:t>
            </a:r>
          </a:p>
          <a:p>
            <a:r>
              <a:rPr lang="ar-IQ" dirty="0" smtClean="0"/>
              <a:t>لم يحصل ذلك الا في المراحل الاخيرة لإعداد العهد</a:t>
            </a:r>
          </a:p>
          <a:p>
            <a:r>
              <a:rPr lang="ar-IQ" dirty="0" smtClean="0"/>
              <a:t>التبرير: لمواجهة الدولة التي تنتهك احكام العهد وتحتفظ بحقها في التصويت وتمنع العصبة من تحقيق اهدافها (لاعتماد التصويت بالإجماع) فكان الطرد لا يتقاطع مع العالمية  </a:t>
            </a:r>
          </a:p>
          <a:p>
            <a:endParaRPr lang="en-US" dirty="0"/>
          </a:p>
        </p:txBody>
      </p:sp>
    </p:spTree>
    <p:extLst>
      <p:ext uri="{BB962C8B-B14F-4D97-AF65-F5344CB8AC3E}">
        <p14:creationId xmlns:p14="http://schemas.microsoft.com/office/powerpoint/2010/main" val="2061879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a:bodyPr>
          <a:lstStyle/>
          <a:p>
            <a:r>
              <a:rPr lang="ar-IQ" sz="3200" dirty="0"/>
              <a:t>موقف عهد عصبة الامم وميثاق الامم المتحدة من مشكلتي الطرد والانسحاب</a:t>
            </a:r>
            <a:endParaRPr lang="en-US" sz="3200" dirty="0"/>
          </a:p>
        </p:txBody>
      </p:sp>
      <p:sp>
        <p:nvSpPr>
          <p:cNvPr id="3" name="عنصر نائب للمحتوى 2"/>
          <p:cNvSpPr>
            <a:spLocks noGrp="1"/>
          </p:cNvSpPr>
          <p:nvPr>
            <p:ph idx="1"/>
          </p:nvPr>
        </p:nvSpPr>
        <p:spPr>
          <a:xfrm>
            <a:off x="467544" y="1412776"/>
            <a:ext cx="8229600" cy="5400600"/>
          </a:xfrm>
          <a:blipFill>
            <a:blip r:embed="rId3"/>
            <a:tile tx="0" ty="0" sx="100000" sy="100000" flip="none" algn="tl"/>
          </a:blipFill>
        </p:spPr>
        <p:txBody>
          <a:bodyPr>
            <a:normAutofit fontScale="47500" lnSpcReduction="20000"/>
          </a:bodyPr>
          <a:lstStyle/>
          <a:p>
            <a:r>
              <a:rPr lang="ar-IQ" sz="5100" dirty="0" smtClean="0"/>
              <a:t>اما بالنسبة لموقف الميثاق من الطرد:</a:t>
            </a:r>
          </a:p>
          <a:p>
            <a:r>
              <a:rPr lang="ar-IQ" sz="5100" dirty="0" smtClean="0"/>
              <a:t>خلال الاعمال التحضيرية للميثاق كانت هناك معارضة شديدة للانسحاب والطرد</a:t>
            </a:r>
          </a:p>
          <a:p>
            <a:r>
              <a:rPr lang="ar-IQ" sz="5100" dirty="0" smtClean="0"/>
              <a:t>مشروع </a:t>
            </a:r>
            <a:r>
              <a:rPr lang="ar-IQ" sz="5100" dirty="0" err="1" smtClean="0"/>
              <a:t>دومبارتون</a:t>
            </a:r>
            <a:r>
              <a:rPr lang="ar-IQ" sz="5100" dirty="0" smtClean="0"/>
              <a:t> اوكس لم يتضمن النص على حق الانسحاب</a:t>
            </a:r>
          </a:p>
          <a:p>
            <a:endParaRPr lang="ar-IQ" sz="5100" dirty="0" smtClean="0"/>
          </a:p>
          <a:p>
            <a:r>
              <a:rPr lang="ar-IQ" sz="5100" dirty="0" smtClean="0"/>
              <a:t>بعض الوفود خلال مؤتمر سان فرانسيسكو طرحت حق الانسحاب في ظروف استثنائية جدا ، مع عدم النص على ذلك صراحة حتى لا يأخذ صفة القاعدة بوصفه احتمال لا يمكن تحققه</a:t>
            </a:r>
          </a:p>
          <a:p>
            <a:r>
              <a:rPr lang="ar-IQ" sz="5100" dirty="0" smtClean="0"/>
              <a:t>ورد في تقرير الاعلان التفسيري للمنظمة</a:t>
            </a:r>
          </a:p>
          <a:p>
            <a:endParaRPr lang="ar-IQ" sz="5100" dirty="0" smtClean="0"/>
          </a:p>
          <a:p>
            <a:r>
              <a:rPr lang="ar-IQ" sz="5100" dirty="0" smtClean="0"/>
              <a:t>( أن الواجب الاسمى تعاون الدول الاعضاء مع المنظمة للمحافظة على الامن والسلم الدوليين وفي الوقت نفسه فان المنظمة لا ترغب في اجبار عضو على استمرار التعاون اذا ما رغب في الانسحاب)</a:t>
            </a:r>
          </a:p>
          <a:p>
            <a:endParaRPr lang="ar-IQ" dirty="0" smtClean="0"/>
          </a:p>
          <a:p>
            <a:pPr marL="0" indent="0">
              <a:buNone/>
            </a:pPr>
            <a:r>
              <a:rPr lang="ar-IQ" dirty="0" smtClean="0"/>
              <a:t> </a:t>
            </a:r>
            <a:endParaRPr lang="en-US" dirty="0"/>
          </a:p>
        </p:txBody>
      </p:sp>
    </p:spTree>
    <p:extLst>
      <p:ext uri="{BB962C8B-B14F-4D97-AF65-F5344CB8AC3E}">
        <p14:creationId xmlns:p14="http://schemas.microsoft.com/office/powerpoint/2010/main" val="1366968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a:blipFill>
            <a:blip r:embed="rId2"/>
            <a:tile tx="0" ty="0" sx="100000" sy="100000" flip="none" algn="tl"/>
          </a:blipFill>
        </p:spPr>
        <p:txBody>
          <a:bodyPr>
            <a:normAutofit/>
          </a:bodyPr>
          <a:lstStyle/>
          <a:p>
            <a:r>
              <a:rPr lang="ar-IQ" sz="3600" dirty="0" smtClean="0"/>
              <a:t>موقف </a:t>
            </a:r>
            <a:r>
              <a:rPr lang="ar-IQ" sz="3600" dirty="0"/>
              <a:t>الميثاق من </a:t>
            </a:r>
            <a:r>
              <a:rPr lang="ar-IQ" sz="3600" dirty="0" smtClean="0"/>
              <a:t>الانسحاب والطرد</a:t>
            </a:r>
            <a:endParaRPr lang="en-US" sz="3600" dirty="0"/>
          </a:p>
        </p:txBody>
      </p:sp>
      <p:sp>
        <p:nvSpPr>
          <p:cNvPr id="3" name="عنصر نائب للمحتوى 2"/>
          <p:cNvSpPr>
            <a:spLocks noGrp="1"/>
          </p:cNvSpPr>
          <p:nvPr>
            <p:ph idx="1"/>
          </p:nvPr>
        </p:nvSpPr>
        <p:spPr>
          <a:xfrm>
            <a:off x="457200" y="1196752"/>
            <a:ext cx="8229600" cy="4929411"/>
          </a:xfrm>
          <a:blipFill>
            <a:blip r:embed="rId3"/>
            <a:tile tx="0" ty="0" sx="100000" sy="100000" flip="none" algn="tl"/>
          </a:blipFill>
        </p:spPr>
        <p:txBody>
          <a:bodyPr/>
          <a:lstStyle/>
          <a:p>
            <a:r>
              <a:rPr lang="ar-IQ" dirty="0" smtClean="0"/>
              <a:t>يشير التقرير الى ان الانسحاب يصبح امر لا مفر منه اذا خيبت المنظمة أمل الانسانية وعجزت عن حفظ السلم</a:t>
            </a:r>
          </a:p>
          <a:p>
            <a:r>
              <a:rPr lang="ar-IQ" dirty="0" smtClean="0"/>
              <a:t>ان العضو لا يكون ملزما بالبقاء في المنظمة اذا عدلت حقوقه أثر تعديل جرى على الميثاق</a:t>
            </a:r>
          </a:p>
          <a:p>
            <a:r>
              <a:rPr lang="ar-IQ" dirty="0" smtClean="0"/>
              <a:t>فيما يتعلق بالطرد:</a:t>
            </a:r>
          </a:p>
          <a:p>
            <a:r>
              <a:rPr lang="ar-IQ" dirty="0" smtClean="0"/>
              <a:t>كان النص عليه في المادة السادسة من الميثاق بناء على رغبة الدول الكبرى الخمس في مجلس الامن والضغط الشديد الذي مارسته على اللجنة الخاصة </a:t>
            </a:r>
            <a:r>
              <a:rPr lang="ar-IQ" dirty="0" err="1" smtClean="0"/>
              <a:t>باعداده</a:t>
            </a:r>
            <a:endParaRPr lang="en-US" dirty="0"/>
          </a:p>
        </p:txBody>
      </p:sp>
    </p:spTree>
    <p:extLst>
      <p:ext uri="{BB962C8B-B14F-4D97-AF65-F5344CB8AC3E}">
        <p14:creationId xmlns:p14="http://schemas.microsoft.com/office/powerpoint/2010/main" val="1756968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ar-IQ" dirty="0" smtClean="0"/>
              <a:t>الاربعاء القادم 2024/3/6</a:t>
            </a:r>
            <a:endParaRPr lang="en-US" dirty="0"/>
          </a:p>
        </p:txBody>
      </p:sp>
      <p:sp>
        <p:nvSpPr>
          <p:cNvPr id="3" name="عنصر نائب للمحتوى 2"/>
          <p:cNvSpPr>
            <a:spLocks noGrp="1"/>
          </p:cNvSpPr>
          <p:nvPr>
            <p:ph idx="1"/>
          </p:nvPr>
        </p:nvSpPr>
        <p:spPr>
          <a:xfrm>
            <a:off x="457200" y="1600200"/>
            <a:ext cx="8229600" cy="4997152"/>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ar-IQ" dirty="0" smtClean="0"/>
              <a:t>امتحان شهري تحريري في الفصول (7-8-9) من الباب الاول والفصل الاول من الباب الثاني</a:t>
            </a:r>
          </a:p>
          <a:p>
            <a:r>
              <a:rPr lang="ar-IQ" dirty="0" smtClean="0"/>
              <a:t>من ص 104 – ص 137</a:t>
            </a:r>
          </a:p>
          <a:p>
            <a:r>
              <a:rPr lang="ar-IQ" dirty="0" smtClean="0"/>
              <a:t>تقسم الشعبة الى نصفين حسب القوائم الرسمية</a:t>
            </a:r>
          </a:p>
          <a:p>
            <a:r>
              <a:rPr lang="ar-IQ" dirty="0" smtClean="0"/>
              <a:t>الوجبة الاولى من رقم 1 الى 25 للشعب أ ، ب ، ج ،د</a:t>
            </a:r>
          </a:p>
          <a:p>
            <a:r>
              <a:rPr lang="ar-IQ" dirty="0" smtClean="0"/>
              <a:t>باستثناء شعبة هـ الاستضافة فتكون من 1 الى 30</a:t>
            </a:r>
          </a:p>
          <a:p>
            <a:r>
              <a:rPr lang="ar-IQ" dirty="0" smtClean="0"/>
              <a:t>كل قسم 20 دقيقة فقط وتسحب الاوراق بانتهائها</a:t>
            </a:r>
          </a:p>
          <a:p>
            <a:r>
              <a:rPr lang="ar-IQ" dirty="0" smtClean="0"/>
              <a:t>كل طالب يمتحن ضمن الوقت المخصص لشعبته وتسلسل رقمه ولا يجوز التقديم والتأخير</a:t>
            </a:r>
          </a:p>
          <a:p>
            <a:r>
              <a:rPr lang="ar-IQ" dirty="0" smtClean="0"/>
              <a:t>عدم جواز اعادة الامتحان او المتغيبين </a:t>
            </a:r>
            <a:endParaRPr lang="en-US" dirty="0"/>
          </a:p>
        </p:txBody>
      </p:sp>
    </p:spTree>
    <p:extLst>
      <p:ext uri="{BB962C8B-B14F-4D97-AF65-F5344CB8AC3E}">
        <p14:creationId xmlns:p14="http://schemas.microsoft.com/office/powerpoint/2010/main" val="626519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92D050"/>
          </a:solidFill>
        </p:spPr>
        <p:txBody>
          <a:bodyPr>
            <a:normAutofit fontScale="90000"/>
          </a:bodyPr>
          <a:lstStyle/>
          <a:p>
            <a:r>
              <a:rPr lang="ar-IQ" dirty="0" smtClean="0"/>
              <a:t>المحاضرة </a:t>
            </a:r>
            <a:r>
              <a:rPr lang="ar-IQ" dirty="0" smtClean="0"/>
              <a:t>بعد القادمة </a:t>
            </a:r>
            <a:r>
              <a:rPr lang="ar-IQ" dirty="0" smtClean="0"/>
              <a:t>ان شاء </a:t>
            </a:r>
            <a:r>
              <a:rPr lang="ar-IQ" dirty="0" smtClean="0"/>
              <a:t>الله (بعد الامتحان)</a:t>
            </a:r>
            <a:endParaRPr lang="en-US" dirty="0"/>
          </a:p>
        </p:txBody>
      </p:sp>
      <p:sp>
        <p:nvSpPr>
          <p:cNvPr id="3" name="عنصر نائب للمحتوى 2"/>
          <p:cNvSpPr>
            <a:spLocks noGrp="1"/>
          </p:cNvSpPr>
          <p:nvPr>
            <p:ph sz="half" idx="1"/>
          </p:nvPr>
        </p:nvSpPr>
        <p:spPr/>
        <p:style>
          <a:lnRef idx="1">
            <a:schemeClr val="accent3"/>
          </a:lnRef>
          <a:fillRef idx="2">
            <a:schemeClr val="accent3"/>
          </a:fillRef>
          <a:effectRef idx="1">
            <a:schemeClr val="accent3"/>
          </a:effectRef>
          <a:fontRef idx="minor">
            <a:schemeClr val="dk1"/>
          </a:fontRef>
        </p:style>
        <p:txBody>
          <a:bodyPr>
            <a:normAutofit fontScale="92500"/>
          </a:bodyPr>
          <a:lstStyle/>
          <a:p>
            <a:r>
              <a:rPr lang="ar-IQ" sz="3600" dirty="0" smtClean="0"/>
              <a:t>تحضير </a:t>
            </a:r>
          </a:p>
          <a:p>
            <a:r>
              <a:rPr lang="ar-IQ" sz="3600" dirty="0" smtClean="0"/>
              <a:t>الفصل الثاني من الباب الثاني</a:t>
            </a:r>
          </a:p>
          <a:p>
            <a:r>
              <a:rPr lang="ar-IQ" sz="3600" dirty="0" smtClean="0"/>
              <a:t>عصبة الامم</a:t>
            </a:r>
            <a:endParaRPr lang="en-US" sz="3600" dirty="0"/>
          </a:p>
        </p:txBody>
      </p:sp>
      <p:sp>
        <p:nvSpPr>
          <p:cNvPr id="4" name="عنصر نائب للمحتوى 3"/>
          <p:cNvSpPr>
            <a:spLocks noGrp="1"/>
          </p:cNvSpPr>
          <p:nvPr>
            <p:ph sz="half" idx="2"/>
          </p:nvPr>
        </p:nvSpPr>
        <p:spPr>
          <a:solidFill>
            <a:schemeClr val="accent3">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2500"/>
          </a:bodyPr>
          <a:lstStyle/>
          <a:p>
            <a:pPr algn="justLow"/>
            <a:r>
              <a:rPr lang="ar-IQ" sz="3600" dirty="0" smtClean="0"/>
              <a:t>مناقشة عدد من الطلاب او اختبار (</a:t>
            </a:r>
            <a:r>
              <a:rPr lang="en-US" sz="3600" dirty="0" smtClean="0"/>
              <a:t>quiz</a:t>
            </a:r>
            <a:r>
              <a:rPr lang="ar-IQ" sz="3600" dirty="0" smtClean="0"/>
              <a:t>) للجميع لمدة (15) دقيقة في موضوع المحاضرة الحالية وما سبقها تعتمد كامتحان شفهي دون امكانية الاعادة الا بموافقة تحريرية من القسم</a:t>
            </a:r>
            <a:endParaRPr lang="en-US" sz="3600" dirty="0"/>
          </a:p>
        </p:txBody>
      </p:sp>
    </p:spTree>
    <p:extLst>
      <p:ext uri="{BB962C8B-B14F-4D97-AF65-F5344CB8AC3E}">
        <p14:creationId xmlns:p14="http://schemas.microsoft.com/office/powerpoint/2010/main" val="2925897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مبدأ العالمية في التنظيم الدولي</a:t>
            </a:r>
            <a:endParaRPr lang="en-US" dirty="0"/>
          </a:p>
        </p:txBody>
      </p:sp>
      <p:sp>
        <p:nvSpPr>
          <p:cNvPr id="3" name="عنصر نائب للمحتوى 2"/>
          <p:cNvSpPr>
            <a:spLocks noGrp="1"/>
          </p:cNvSpPr>
          <p:nvPr>
            <p:ph idx="1"/>
          </p:nvPr>
        </p:nvSpPr>
        <p:spPr>
          <a:xfrm>
            <a:off x="323528" y="1600200"/>
            <a:ext cx="8363272" cy="4925144"/>
          </a:xfrm>
          <a:blipFill>
            <a:blip r:embed="rId3"/>
            <a:tile tx="0" ty="0" sx="100000" sy="100000" flip="none" algn="tl"/>
          </a:blipFill>
        </p:spPr>
        <p:txBody>
          <a:bodyPr>
            <a:normAutofit fontScale="92500"/>
          </a:bodyPr>
          <a:lstStyle/>
          <a:p>
            <a:r>
              <a:rPr lang="ar-IQ" dirty="0" smtClean="0"/>
              <a:t>1- العالمية المطلقة والإلزامية</a:t>
            </a:r>
          </a:p>
          <a:p>
            <a:r>
              <a:rPr lang="ar-IQ" dirty="0" smtClean="0"/>
              <a:t>تكون المنظمة الدولية عالمية إذا كانت تضم جميع دول العالم</a:t>
            </a:r>
            <a:r>
              <a:rPr lang="ar-IQ" dirty="0"/>
              <a:t>.</a:t>
            </a:r>
            <a:endParaRPr lang="ar-IQ" dirty="0" smtClean="0"/>
          </a:p>
          <a:p>
            <a:r>
              <a:rPr lang="ar-IQ" dirty="0" smtClean="0"/>
              <a:t> وتتحقق العالمية بطريقين :</a:t>
            </a:r>
          </a:p>
          <a:p>
            <a:r>
              <a:rPr lang="ar-IQ" dirty="0" smtClean="0">
                <a:solidFill>
                  <a:srgbClr val="FF0000"/>
                </a:solidFill>
              </a:rPr>
              <a:t>أولهما:</a:t>
            </a:r>
            <a:r>
              <a:rPr lang="ar-IQ" dirty="0" smtClean="0"/>
              <a:t> النص في ميثاق المنظمة على قبول الانضمام لها لجميع دول العالم</a:t>
            </a:r>
            <a:r>
              <a:rPr lang="en-US" dirty="0" smtClean="0"/>
              <a:t>   </a:t>
            </a:r>
            <a:r>
              <a:rPr lang="ar-IQ" dirty="0" smtClean="0"/>
              <a:t> </a:t>
            </a:r>
          </a:p>
          <a:p>
            <a:r>
              <a:rPr lang="ar-IQ" dirty="0" smtClean="0">
                <a:solidFill>
                  <a:srgbClr val="FF0000"/>
                </a:solidFill>
              </a:rPr>
              <a:t>وثانيهما</a:t>
            </a:r>
            <a:r>
              <a:rPr lang="ar-IQ" dirty="0" smtClean="0"/>
              <a:t> : فرض التزام قانوني على الدول بالانضمام للمنظمة</a:t>
            </a:r>
          </a:p>
          <a:p>
            <a:r>
              <a:rPr lang="ar-IQ" dirty="0" smtClean="0"/>
              <a:t>وتسمى العالمية المطلقة والالزامية وتكون دائمة ومؤبدة ولا تسمح بالانسحاب ولا بالطرد، وهو نظام غير مطبق في الوقت الحالي ، فضلاً عن أن طابع الالزام غير وارد في النظام الدولي حالياً</a:t>
            </a:r>
            <a:endParaRPr lang="en-US" dirty="0"/>
          </a:p>
        </p:txBody>
      </p:sp>
    </p:spTree>
    <p:extLst>
      <p:ext uri="{BB962C8B-B14F-4D97-AF65-F5344CB8AC3E}">
        <p14:creationId xmlns:p14="http://schemas.microsoft.com/office/powerpoint/2010/main" val="255771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normAutofit fontScale="90000"/>
          </a:bodyPr>
          <a:lstStyle/>
          <a:p>
            <a:r>
              <a:rPr lang="ar-IQ" dirty="0" smtClean="0"/>
              <a:t>2- العالمية المطلقة التي تقوم على اساس الانضمام التلقائي غير المشروط</a:t>
            </a:r>
            <a:endParaRPr lang="en-US"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يقصد به انشاء منظمة دولية مفتوحة العضوية ويكون الانضمام لها حراً بدون شروط لجميع الدول حتى التي لم تشترك في تأسيسها.</a:t>
            </a:r>
          </a:p>
          <a:p>
            <a:endParaRPr lang="ar-IQ" dirty="0" smtClean="0"/>
          </a:p>
          <a:p>
            <a:r>
              <a:rPr lang="ar-IQ" dirty="0" smtClean="0"/>
              <a:t>يمثل ذلك اعترافاً لكل دولة بحق الانضمام إليها دون أن يكون مشروطاً بقبول المنظمة ( القبول التلقائي)</a:t>
            </a:r>
          </a:p>
          <a:p>
            <a:r>
              <a:rPr lang="ar-IQ" dirty="0" smtClean="0">
                <a:solidFill>
                  <a:srgbClr val="FF0000"/>
                </a:solidFill>
              </a:rPr>
              <a:t>ولكن لا يعني ذلك قبول الدول كأعضاء دون رغبة الدولة أو تقديمها طلب الانضمام</a:t>
            </a:r>
            <a:endParaRPr lang="en-US" dirty="0">
              <a:solidFill>
                <a:srgbClr val="FF0000"/>
              </a:solidFill>
            </a:endParaRPr>
          </a:p>
        </p:txBody>
      </p:sp>
    </p:spTree>
    <p:extLst>
      <p:ext uri="{BB962C8B-B14F-4D97-AF65-F5344CB8AC3E}">
        <p14:creationId xmlns:p14="http://schemas.microsoft.com/office/powerpoint/2010/main" val="3087869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16632"/>
            <a:ext cx="8784976" cy="994122"/>
          </a:xfrm>
          <a:blipFill>
            <a:blip r:embed="rId2"/>
            <a:tile tx="0" ty="0" sx="100000" sy="100000" flip="none" algn="tl"/>
          </a:blipFill>
        </p:spPr>
        <p:txBody>
          <a:bodyPr>
            <a:noAutofit/>
          </a:bodyPr>
          <a:lstStyle/>
          <a:p>
            <a:r>
              <a:rPr lang="ar-IQ" sz="3600" dirty="0" smtClean="0"/>
              <a:t>3- العالمية النسبية التي تقوم على شروط تستلزم صدور قرار</a:t>
            </a:r>
            <a:endParaRPr lang="en-US" sz="3600" dirty="0"/>
          </a:p>
        </p:txBody>
      </p:sp>
      <p:sp>
        <p:nvSpPr>
          <p:cNvPr id="3" name="عنصر نائب للمحتوى 2"/>
          <p:cNvSpPr>
            <a:spLocks noGrp="1"/>
          </p:cNvSpPr>
          <p:nvPr>
            <p:ph idx="1"/>
          </p:nvPr>
        </p:nvSpPr>
        <p:spPr>
          <a:xfrm>
            <a:off x="179512" y="1340768"/>
            <a:ext cx="8784976" cy="5400600"/>
          </a:xfrm>
          <a:blipFill>
            <a:blip r:embed="rId3"/>
            <a:tile tx="0" ty="0" sx="100000" sy="100000" flip="none" algn="tl"/>
          </a:blipFill>
        </p:spPr>
        <p:txBody>
          <a:bodyPr>
            <a:normAutofit fontScale="92500" lnSpcReduction="20000"/>
          </a:bodyPr>
          <a:lstStyle/>
          <a:p>
            <a:r>
              <a:rPr lang="ar-IQ" dirty="0" smtClean="0"/>
              <a:t>فضلاً عما ذكرناه في المفهومين السابقين للعالمية المطلقة والالزامية .</a:t>
            </a:r>
          </a:p>
          <a:p>
            <a:r>
              <a:rPr lang="ar-IQ" dirty="0" smtClean="0"/>
              <a:t>نتطرق بشيء من الايجاز للعالمية النسبية:</a:t>
            </a:r>
          </a:p>
          <a:p>
            <a:r>
              <a:rPr lang="ar-IQ" dirty="0" smtClean="0">
                <a:solidFill>
                  <a:srgbClr val="FF0000"/>
                </a:solidFill>
              </a:rPr>
              <a:t>المعنى العام </a:t>
            </a:r>
            <a:r>
              <a:rPr lang="ar-IQ" dirty="0" smtClean="0"/>
              <a:t>: أن المنظمة لا تضم عند إنشائها جميع الدول في المجتمع الدولي ،</a:t>
            </a:r>
          </a:p>
          <a:p>
            <a:r>
              <a:rPr lang="ar-IQ" dirty="0" smtClean="0"/>
              <a:t> وفي الوقت نفسه ليس للدول غير الأعضاء حق الانضمام التلقائي ،</a:t>
            </a:r>
          </a:p>
          <a:p>
            <a:r>
              <a:rPr lang="ar-IQ" dirty="0" smtClean="0"/>
              <a:t> بل للدولة غير العضو طلب الانضمام أصولياً وفق الشروط الموضوعية والاجرائية التي سبق إن شرحناها في الفصول السابقة ، </a:t>
            </a:r>
          </a:p>
          <a:p>
            <a:r>
              <a:rPr lang="ar-IQ" dirty="0" smtClean="0"/>
              <a:t>وأن تحصل موافقة الجهاز العام للمنظمة أو الجاز المختص بالقبول وفق الوثيقة المؤسسة للمنظمة،</a:t>
            </a:r>
          </a:p>
          <a:p>
            <a:r>
              <a:rPr lang="ar-IQ" dirty="0" smtClean="0"/>
              <a:t> وأن يخضع قرار المنظمة بالرفض والقبول خاضع لرقابة الهيئة العامة وتحت نظر الدول الاعضاء، شرط أن يتضمن ميثاقها حق الانضمام المفتوح.</a:t>
            </a:r>
            <a:endParaRPr lang="en-US" dirty="0"/>
          </a:p>
        </p:txBody>
      </p:sp>
    </p:spTree>
    <p:extLst>
      <p:ext uri="{BB962C8B-B14F-4D97-AF65-F5344CB8AC3E}">
        <p14:creationId xmlns:p14="http://schemas.microsoft.com/office/powerpoint/2010/main" val="242868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706090"/>
          </a:xfrm>
          <a:blipFill>
            <a:blip r:embed="rId2"/>
            <a:tile tx="0" ty="0" sx="100000" sy="100000" flip="none" algn="tl"/>
          </a:blipFill>
        </p:spPr>
        <p:txBody>
          <a:bodyPr>
            <a:normAutofit/>
          </a:bodyPr>
          <a:lstStyle/>
          <a:p>
            <a:r>
              <a:rPr lang="ar-IQ" sz="3600" dirty="0" smtClean="0"/>
              <a:t>موقف عهد عصبة الأمم من مبدأ العالمية</a:t>
            </a:r>
            <a:endParaRPr lang="en-US" sz="3600" dirty="0"/>
          </a:p>
        </p:txBody>
      </p:sp>
      <p:sp>
        <p:nvSpPr>
          <p:cNvPr id="3" name="عنصر نائب للمحتوى 2"/>
          <p:cNvSpPr>
            <a:spLocks noGrp="1"/>
          </p:cNvSpPr>
          <p:nvPr>
            <p:ph idx="1"/>
          </p:nvPr>
        </p:nvSpPr>
        <p:spPr>
          <a:xfrm>
            <a:off x="179512" y="980728"/>
            <a:ext cx="8784976" cy="5688632"/>
          </a:xfrm>
          <a:blipFill>
            <a:blip r:embed="rId3"/>
            <a:tile tx="0" ty="0" sx="100000" sy="100000" flip="none" algn="tl"/>
          </a:blipFill>
        </p:spPr>
        <p:txBody>
          <a:bodyPr>
            <a:normAutofit fontScale="92500" lnSpcReduction="10000"/>
          </a:bodyPr>
          <a:lstStyle/>
          <a:p>
            <a:r>
              <a:rPr lang="ar-IQ" dirty="0" smtClean="0"/>
              <a:t>نجد إن فكرة العالمية بمعناه النسبي متمثلة في الاعمال التحضيرية لعهد العصبة بشكل واضح وصريح </a:t>
            </a:r>
          </a:p>
          <a:p>
            <a:r>
              <a:rPr lang="ar-IQ" dirty="0" smtClean="0"/>
              <a:t>اشارت لجنة اعداد صياغة العهد لأكثر من مرة ((العصبة تتفق مع الفكرة الأساسية للمجتمع الدولي، وذلك عن طريق فتح أبوابها بأوسع ما يمكن أمام الدول)) </a:t>
            </a:r>
          </a:p>
          <a:p>
            <a:r>
              <a:rPr lang="ar-IQ" dirty="0" smtClean="0"/>
              <a:t>موافقة الرئيس الامريكي ويلسن على قبول الدول المحايدة ، بصفة أعضاء أصلية في العصبة، ( لتفادي إعطاء العصبة طابع التحالف بين المحاربين المنتصرين)</a:t>
            </a:r>
          </a:p>
          <a:p>
            <a:pPr marL="0" indent="0">
              <a:buNone/>
            </a:pPr>
            <a:r>
              <a:rPr lang="ar-IQ" dirty="0" smtClean="0"/>
              <a:t> على أساس أن الأمر يتعلق بإنشاء منظمة عالمية، بالرغم من أن الدول التي أسست العصبة غير راغبة في انضمام الدول الاخرى التي كانت تعد من الاعداء في الحرب العالمية الاولى،</a:t>
            </a:r>
          </a:p>
          <a:p>
            <a:pPr marL="0" indent="0">
              <a:buNone/>
            </a:pPr>
            <a:r>
              <a:rPr lang="ar-IQ" dirty="0" smtClean="0"/>
              <a:t> إلا أن الجميع متفق على قبول هذه الدول   </a:t>
            </a:r>
            <a:endParaRPr lang="en-US" dirty="0"/>
          </a:p>
        </p:txBody>
      </p:sp>
    </p:spTree>
    <p:extLst>
      <p:ext uri="{BB962C8B-B14F-4D97-AF65-F5344CB8AC3E}">
        <p14:creationId xmlns:p14="http://schemas.microsoft.com/office/powerpoint/2010/main" val="949920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850106"/>
          </a:xfrm>
          <a:blipFill>
            <a:blip r:embed="rId2"/>
            <a:tile tx="0" ty="0" sx="100000" sy="100000" flip="none" algn="tl"/>
          </a:blipFill>
        </p:spPr>
        <p:txBody>
          <a:bodyPr>
            <a:normAutofit/>
          </a:bodyPr>
          <a:lstStyle/>
          <a:p>
            <a:r>
              <a:rPr lang="ar-IQ" sz="3600" dirty="0"/>
              <a:t>موقف عهد عصبة الأمم من مبدأ العالمية</a:t>
            </a:r>
            <a:endParaRPr lang="en-US" sz="3600" dirty="0"/>
          </a:p>
        </p:txBody>
      </p:sp>
      <p:sp>
        <p:nvSpPr>
          <p:cNvPr id="3" name="عنصر نائب للمحتوى 2"/>
          <p:cNvSpPr>
            <a:spLocks noGrp="1"/>
          </p:cNvSpPr>
          <p:nvPr>
            <p:ph idx="1"/>
          </p:nvPr>
        </p:nvSpPr>
        <p:spPr>
          <a:xfrm>
            <a:off x="457200" y="1124744"/>
            <a:ext cx="8229600" cy="5001419"/>
          </a:xfrm>
          <a:blipFill>
            <a:blip r:embed="rId3"/>
            <a:tile tx="0" ty="0" sx="100000" sy="100000" flip="none" algn="tl"/>
          </a:blipFill>
        </p:spPr>
        <p:txBody>
          <a:bodyPr>
            <a:normAutofit lnSpcReduction="10000"/>
          </a:bodyPr>
          <a:lstStyle/>
          <a:p>
            <a:r>
              <a:rPr lang="ar-IQ" dirty="0" smtClean="0"/>
              <a:t>مثال :</a:t>
            </a:r>
          </a:p>
          <a:p>
            <a:r>
              <a:rPr lang="ar-IQ" dirty="0" smtClean="0"/>
              <a:t>عند احتجاج المانيا على عدم دعوتها للاشتراك في عصبة الأمم:</a:t>
            </a:r>
          </a:p>
          <a:p>
            <a:r>
              <a:rPr lang="ar-IQ" dirty="0" smtClean="0"/>
              <a:t>أجاب الأستاذ ( كليما نصو ) باعتباره رئيساً لمؤتمر إنشاء العصبة بأنه (( إذا أظهر الشعب الألماني تحوله إلى شعب يمكن التعايش معه في حسن جوار، على أساس التفاهم الطيب، فإن آثار السنوات الأخيرة ستمحى، ويكون في المستقبل القريب، انضمام ألمانيا لعصبة الأمم ))</a:t>
            </a:r>
          </a:p>
          <a:p>
            <a:r>
              <a:rPr lang="ar-IQ" dirty="0" smtClean="0"/>
              <a:t>الاجابة نفسها وجهت إلى النمسا بخصوص رغبتها الانضمام للعصبة</a:t>
            </a:r>
            <a:endParaRPr lang="en-US" dirty="0"/>
          </a:p>
        </p:txBody>
      </p:sp>
    </p:spTree>
    <p:extLst>
      <p:ext uri="{BB962C8B-B14F-4D97-AF65-F5344CB8AC3E}">
        <p14:creationId xmlns:p14="http://schemas.microsoft.com/office/powerpoint/2010/main" val="2178117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850106"/>
          </a:xfrm>
          <a:blipFill>
            <a:blip r:embed="rId2"/>
            <a:tile tx="0" ty="0" sx="100000" sy="100000" flip="none" algn="tl"/>
          </a:blipFill>
        </p:spPr>
        <p:txBody>
          <a:bodyPr>
            <a:normAutofit/>
          </a:bodyPr>
          <a:lstStyle/>
          <a:p>
            <a:r>
              <a:rPr lang="ar-IQ" sz="3600" dirty="0"/>
              <a:t>موقف عهد عصبة الأمم من مبدأ العالمية</a:t>
            </a:r>
            <a:endParaRPr lang="en-US" sz="3600" dirty="0"/>
          </a:p>
        </p:txBody>
      </p:sp>
      <p:sp>
        <p:nvSpPr>
          <p:cNvPr id="3" name="عنصر نائب للمحتوى 2"/>
          <p:cNvSpPr>
            <a:spLocks noGrp="1"/>
          </p:cNvSpPr>
          <p:nvPr>
            <p:ph idx="1"/>
          </p:nvPr>
        </p:nvSpPr>
        <p:spPr>
          <a:xfrm>
            <a:off x="457200" y="1124744"/>
            <a:ext cx="8229600" cy="5400600"/>
          </a:xfrm>
          <a:blipFill>
            <a:blip r:embed="rId3"/>
            <a:tile tx="0" ty="0" sx="100000" sy="100000" flip="none" algn="tl"/>
          </a:blipFill>
        </p:spPr>
        <p:txBody>
          <a:bodyPr>
            <a:normAutofit lnSpcReduction="10000"/>
          </a:bodyPr>
          <a:lstStyle/>
          <a:p>
            <a:r>
              <a:rPr lang="ar-IQ" dirty="0" smtClean="0"/>
              <a:t>من المناسب الاشارة مسألة مهمة:</a:t>
            </a:r>
          </a:p>
          <a:p>
            <a:r>
              <a:rPr lang="ar-IQ" dirty="0" smtClean="0"/>
              <a:t>بالرغم من قيام العصبة على اساس العالمية النسبية إلا أن :</a:t>
            </a:r>
          </a:p>
          <a:p>
            <a:r>
              <a:rPr lang="ar-IQ" dirty="0" smtClean="0"/>
              <a:t>واضعو عهد العصبة لم يستعملوا صراحة عبارة العالمية.</a:t>
            </a:r>
          </a:p>
          <a:p>
            <a:r>
              <a:rPr lang="ar-IQ" dirty="0" smtClean="0"/>
              <a:t>من بين الوثائق الرسمية القليلة التي تضمنت الاشارة إلى عالمية العصبة ( الوثيقة التي اعدتها اللجنة الوزارية </a:t>
            </a:r>
            <a:r>
              <a:rPr lang="ar-IQ" dirty="0"/>
              <a:t>الفرنسية عام 1918الخاصة بالمبادئ </a:t>
            </a:r>
            <a:r>
              <a:rPr lang="ar-IQ" dirty="0" smtClean="0"/>
              <a:t>التي يجب أن تقوم عليها العصبة ، حيث جاء فيها: (أن العصبة ذات طابع عالمي ) </a:t>
            </a:r>
          </a:p>
          <a:p>
            <a:r>
              <a:rPr lang="ar-IQ" dirty="0" smtClean="0"/>
              <a:t>الموقف الرسمي للحكومة الفرنسية يتناقض مع </a:t>
            </a:r>
            <a:r>
              <a:rPr lang="ar-IQ" dirty="0" err="1" smtClean="0"/>
              <a:t>ماورد</a:t>
            </a:r>
            <a:r>
              <a:rPr lang="ar-IQ" dirty="0" smtClean="0"/>
              <a:t> في الوثيقة التي اعدتها لجنة فرنسية بحجة تحقيق التجانس بين الدول الاعضاء.</a:t>
            </a:r>
            <a:endParaRPr lang="en-US" dirty="0"/>
          </a:p>
        </p:txBody>
      </p:sp>
    </p:spTree>
    <p:extLst>
      <p:ext uri="{BB962C8B-B14F-4D97-AF65-F5344CB8AC3E}">
        <p14:creationId xmlns:p14="http://schemas.microsoft.com/office/powerpoint/2010/main" val="2820601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850106"/>
          </a:xfrm>
          <a:blipFill>
            <a:blip r:embed="rId2"/>
            <a:tile tx="0" ty="0" sx="100000" sy="100000" flip="none" algn="tl"/>
          </a:blipFill>
        </p:spPr>
        <p:txBody>
          <a:bodyPr/>
          <a:lstStyle/>
          <a:p>
            <a:r>
              <a:rPr lang="ar-IQ" sz="3600" dirty="0" smtClean="0"/>
              <a:t>5- موقف ميثاق الامم المتحدة من مبدأ العالمية</a:t>
            </a:r>
            <a:endParaRPr lang="en-US" sz="3600" dirty="0"/>
          </a:p>
        </p:txBody>
      </p:sp>
      <p:sp>
        <p:nvSpPr>
          <p:cNvPr id="3" name="عنصر نائب للمحتوى 2"/>
          <p:cNvSpPr>
            <a:spLocks noGrp="1"/>
          </p:cNvSpPr>
          <p:nvPr>
            <p:ph idx="1"/>
          </p:nvPr>
        </p:nvSpPr>
        <p:spPr>
          <a:xfrm>
            <a:off x="457200" y="1052736"/>
            <a:ext cx="8229600" cy="5400600"/>
          </a:xfrm>
          <a:blipFill>
            <a:blip r:embed="rId3"/>
            <a:tile tx="0" ty="0" sx="100000" sy="100000" flip="none" algn="tl"/>
          </a:blipFill>
        </p:spPr>
        <p:txBody>
          <a:bodyPr>
            <a:normAutofit fontScale="92500" lnSpcReduction="20000"/>
          </a:bodyPr>
          <a:lstStyle/>
          <a:p>
            <a:r>
              <a:rPr lang="ar-IQ" dirty="0" smtClean="0"/>
              <a:t>لقد كان الموقف مضاداً عند إعداد ميثاق الأمم المتحدة في سان فرانسيسكو </a:t>
            </a:r>
          </a:p>
          <a:p>
            <a:r>
              <a:rPr lang="ar-IQ" dirty="0" smtClean="0"/>
              <a:t>قدمت العديد من الدول اقتراحات تؤكد مبدأ العالمية ، فمن بين الدول السبع عشرة تقدمت اربع دول بتعديلات عليه، (مشروع </a:t>
            </a:r>
            <a:r>
              <a:rPr lang="ar-IQ" dirty="0" err="1" smtClean="0"/>
              <a:t>دومبارتون</a:t>
            </a:r>
            <a:r>
              <a:rPr lang="ar-IQ" dirty="0" smtClean="0"/>
              <a:t> اوكس) </a:t>
            </a:r>
          </a:p>
          <a:p>
            <a:r>
              <a:rPr lang="ar-IQ" dirty="0" smtClean="0"/>
              <a:t>كما نجد هناك عدة دول دافعت بقوة عن مبدأ العالمية ، ولكن نضرا لاستحالة تطبيق العالمية المطلقة الالزامية ،  اكتفت هذه الدول بالمطالبة بالعالمية النسبية على امل تحقق العالمية الكاملة للأمم المتحدة مستقبلا</a:t>
            </a:r>
          </a:p>
          <a:p>
            <a:r>
              <a:rPr lang="ar-IQ" dirty="0" smtClean="0"/>
              <a:t>التأكيد على تحاشي اي شرط في الميثاق يجعل قبول الاعضاء الجدد صعباً</a:t>
            </a:r>
          </a:p>
          <a:p>
            <a:r>
              <a:rPr lang="ar-IQ" dirty="0" smtClean="0"/>
              <a:t>عدم النص على امكانية الانسحاب الذاتي للأعضاء او الطرد منها</a:t>
            </a:r>
          </a:p>
          <a:p>
            <a:endParaRPr lang="en-US" dirty="0"/>
          </a:p>
        </p:txBody>
      </p:sp>
    </p:spTree>
    <p:extLst>
      <p:ext uri="{BB962C8B-B14F-4D97-AF65-F5344CB8AC3E}">
        <p14:creationId xmlns:p14="http://schemas.microsoft.com/office/powerpoint/2010/main" val="3585751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blipFill>
            <a:blip r:embed="rId2"/>
            <a:tile tx="0" ty="0" sx="100000" sy="100000" flip="none" algn="tl"/>
          </a:blipFill>
        </p:spPr>
        <p:txBody>
          <a:bodyPr/>
          <a:lstStyle/>
          <a:p>
            <a:r>
              <a:rPr lang="ar-IQ" dirty="0" smtClean="0"/>
              <a:t>مشروع </a:t>
            </a:r>
            <a:r>
              <a:rPr lang="ar-IQ" dirty="0" err="1" smtClean="0"/>
              <a:t>دمبرتون</a:t>
            </a:r>
            <a:r>
              <a:rPr lang="ar-IQ" dirty="0" smtClean="0"/>
              <a:t> أوكس</a:t>
            </a:r>
            <a:endParaRPr lang="en-US" dirty="0"/>
          </a:p>
        </p:txBody>
      </p:sp>
      <p:sp>
        <p:nvSpPr>
          <p:cNvPr id="3" name="عنصر نائب للمحتوى 2"/>
          <p:cNvSpPr>
            <a:spLocks noGrp="1"/>
          </p:cNvSpPr>
          <p:nvPr>
            <p:ph idx="1"/>
          </p:nvPr>
        </p:nvSpPr>
        <p:spPr>
          <a:blipFill>
            <a:blip r:embed="rId3"/>
            <a:tile tx="0" ty="0" sx="100000" sy="100000" flip="none" algn="tl"/>
          </a:blipFill>
        </p:spPr>
        <p:txBody>
          <a:bodyPr/>
          <a:lstStyle/>
          <a:p>
            <a:r>
              <a:rPr lang="ar-IQ" dirty="0" smtClean="0"/>
              <a:t>هو اجتماع ممثلو حكومات الاتحاد السوفيتي السابق والولايات المتحدة الامريكية والمملكة المتحدة والصين في مدينة ( </a:t>
            </a:r>
            <a:r>
              <a:rPr lang="ar-IQ" dirty="0" err="1" smtClean="0"/>
              <a:t>دمبرتون</a:t>
            </a:r>
            <a:r>
              <a:rPr lang="ar-IQ" dirty="0" smtClean="0"/>
              <a:t> أوكس) :</a:t>
            </a:r>
          </a:p>
          <a:p>
            <a:r>
              <a:rPr lang="ar-IQ" dirty="0" smtClean="0"/>
              <a:t>وهي مدينة امريكية قرب واشنطن بتاريخ 21/ أغسطس – 7 أكتوبر1944 لوضع الاسس التي تقوم عليها الهيئة الدولية الجديدة ( الامم المتحدة) </a:t>
            </a:r>
          </a:p>
          <a:p>
            <a:r>
              <a:rPr lang="ar-IQ" dirty="0" smtClean="0"/>
              <a:t>وهو الاسم الذي اطلقته على نفسها الدول المحاربة لقوى المحور اعتبارا من يناير 1942</a:t>
            </a:r>
            <a:endParaRPr lang="en-US" dirty="0"/>
          </a:p>
        </p:txBody>
      </p:sp>
    </p:spTree>
    <p:extLst>
      <p:ext uri="{BB962C8B-B14F-4D97-AF65-F5344CB8AC3E}">
        <p14:creationId xmlns:p14="http://schemas.microsoft.com/office/powerpoint/2010/main" val="146840961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1022</TotalTime>
  <Words>1348</Words>
  <Application>Microsoft Office PowerPoint</Application>
  <PresentationFormat>عرض على الشاشة (3:4)‏</PresentationFormat>
  <Paragraphs>101</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سمة Office</vt:lpstr>
      <vt:lpstr>كلية المنصور الجامعة / قسم القانون محاضرات في مادة المنظمات الدولية لطلبة المرحلة الرابعة قانون</vt:lpstr>
      <vt:lpstr>مبدأ العالمية في التنظيم الدولي</vt:lpstr>
      <vt:lpstr>2- العالمية المطلقة التي تقوم على اساس الانضمام التلقائي غير المشروط</vt:lpstr>
      <vt:lpstr>3- العالمية النسبية التي تقوم على شروط تستلزم صدور قرار</vt:lpstr>
      <vt:lpstr>موقف عهد عصبة الأمم من مبدأ العالمية</vt:lpstr>
      <vt:lpstr>موقف عهد عصبة الأمم من مبدأ العالمية</vt:lpstr>
      <vt:lpstr>موقف عهد عصبة الأمم من مبدأ العالمية</vt:lpstr>
      <vt:lpstr>5- موقف ميثاق الامم المتحدة من مبدأ العالمية</vt:lpstr>
      <vt:lpstr>مشروع دمبرتون أوكس</vt:lpstr>
      <vt:lpstr>موقف ميثاق الامم المتحدة من مبدأ العالمية</vt:lpstr>
      <vt:lpstr>6- موقف عهد عصبة الامم وميثاق الامم المتحدة من مشكلتي الطرد والانسحاب</vt:lpstr>
      <vt:lpstr>- موقف عهد عصبة الامم وميثاق الامم المتحدة من مشكلتي الطرد والانسحاب</vt:lpstr>
      <vt:lpstr>موقف عهد عصبة الامم وميثاق الامم المتحدة من مشكلتي الطرد والانسحاب</vt:lpstr>
      <vt:lpstr>موقف عهد عصبة الامم وميثاق الامم المتحدة من مشكلتي الطرد والانسحاب</vt:lpstr>
      <vt:lpstr>موقف الميثاق من الانسحاب والطرد</vt:lpstr>
      <vt:lpstr>الاربعاء القادم 2024/3/6</vt:lpstr>
      <vt:lpstr>المحاضرة بعد القادمة ان شاء الله (بعد الامتحان)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كلية المنصور الجامعة / قسم القانون محاضرات في مادة المنظمات الدولية لطلبة المرحلة الرابعة قانون</dc:title>
  <dc:creator>ALNIBRAS</dc:creator>
  <cp:lastModifiedBy>ALNIBRAS</cp:lastModifiedBy>
  <cp:revision>37</cp:revision>
  <dcterms:created xsi:type="dcterms:W3CDTF">2024-01-10T02:42:11Z</dcterms:created>
  <dcterms:modified xsi:type="dcterms:W3CDTF">2024-02-27T21:55:06Z</dcterms:modified>
</cp:coreProperties>
</file>