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10/08/1445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10/08/1445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10/08/1445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10/08/1445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10/08/1445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10/08/1445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10/08/1445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10/08/1445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10/08/1445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10/08/1445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10/08/1445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10/08/1445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412776"/>
            <a:ext cx="7772400" cy="1470025"/>
          </a:xfrm>
          <a:blipFill>
            <a:blip r:embed="rId2"/>
            <a:tile tx="0" ty="0" sx="100000" sy="100000" flip="none" algn="tl"/>
          </a:blipFill>
        </p:spPr>
        <p:txBody>
          <a:bodyPr/>
          <a:lstStyle/>
          <a:p>
            <a:r>
              <a:rPr lang="ar-IQ" dirty="0" smtClean="0"/>
              <a:t>الفصل التاسع</a:t>
            </a:r>
            <a:br>
              <a:rPr lang="ar-IQ" dirty="0" smtClean="0"/>
            </a:br>
            <a:r>
              <a:rPr lang="ar-IQ" dirty="0" smtClean="0"/>
              <a:t>تمويل المنظمة الدولية</a:t>
            </a:r>
            <a:endParaRPr lang="ar-IQ" dirty="0"/>
          </a:p>
        </p:txBody>
      </p:sp>
      <p:sp>
        <p:nvSpPr>
          <p:cNvPr id="3" name="عنوان فرعي 2"/>
          <p:cNvSpPr>
            <a:spLocks noGrp="1"/>
          </p:cNvSpPr>
          <p:nvPr>
            <p:ph type="subTitle" idx="1"/>
          </p:nvPr>
        </p:nvSpPr>
        <p:spPr>
          <a:xfrm>
            <a:off x="1371600" y="3140968"/>
            <a:ext cx="6400800" cy="2497832"/>
          </a:xfrm>
          <a:blipFill>
            <a:blip r:embed="rId3"/>
            <a:tile tx="0" ty="0" sx="100000" sy="100000" flip="none" algn="tl"/>
          </a:blipFill>
        </p:spPr>
        <p:txBody>
          <a:bodyPr>
            <a:normAutofit/>
          </a:bodyPr>
          <a:lstStyle/>
          <a:p>
            <a:r>
              <a:rPr lang="ar-IQ" dirty="0">
                <a:solidFill>
                  <a:schemeClr val="tx1"/>
                </a:solidFill>
              </a:rPr>
              <a:t>د. عماد عبيد جاسم</a:t>
            </a:r>
          </a:p>
          <a:p>
            <a:r>
              <a:rPr lang="ar-IQ" dirty="0">
                <a:solidFill>
                  <a:schemeClr val="tx1"/>
                </a:solidFill>
              </a:rPr>
              <a:t>مدرس مادة المنظمات الدولية</a:t>
            </a:r>
          </a:p>
          <a:p>
            <a:r>
              <a:rPr lang="ar-IQ" dirty="0">
                <a:solidFill>
                  <a:schemeClr val="tx1"/>
                </a:solidFill>
              </a:rPr>
              <a:t>المرحلة الرابعة / قانون </a:t>
            </a:r>
          </a:p>
          <a:p>
            <a:r>
              <a:rPr lang="ar-IQ" dirty="0">
                <a:solidFill>
                  <a:schemeClr val="tx1"/>
                </a:solidFill>
              </a:rPr>
              <a:t>كلية المنصور الجامعة</a:t>
            </a:r>
          </a:p>
          <a:p>
            <a:endParaRPr lang="ar-IQ"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71395" y="116632"/>
            <a:ext cx="1189037" cy="118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536" y="44624"/>
            <a:ext cx="1536700" cy="129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2526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smtClean="0"/>
              <a:t>ثانياً- نفقات المنظمة الدولية</a:t>
            </a:r>
            <a:endParaRPr lang="ar-IQ" dirty="0"/>
          </a:p>
        </p:txBody>
      </p:sp>
      <p:sp>
        <p:nvSpPr>
          <p:cNvPr id="3" name="عنصر نائب للمحتوى 2"/>
          <p:cNvSpPr>
            <a:spLocks noGrp="1"/>
          </p:cNvSpPr>
          <p:nvPr>
            <p:ph idx="1"/>
          </p:nvPr>
        </p:nvSpPr>
        <p:spPr>
          <a:blipFill>
            <a:blip r:embed="rId3"/>
            <a:tile tx="0" ty="0" sx="100000" sy="100000" flip="none" algn="tl"/>
          </a:blipFill>
        </p:spPr>
        <p:txBody>
          <a:bodyPr>
            <a:normAutofit lnSpcReduction="10000"/>
          </a:bodyPr>
          <a:lstStyle/>
          <a:p>
            <a:pPr algn="justLow"/>
            <a:r>
              <a:rPr lang="ar-IQ" dirty="0" smtClean="0"/>
              <a:t>تحدد ميزانية المنظمة الدولية وميثاقها أوجه نفقات المنظمة الدولية، وتشمل الرواتب وأجور العاملين والتأثيث والبناء والإيجار لمقراتها وأجهزتها، لتغطية نشاطاتها المختلفة والتي تقع ضمن حدود اختصاصاتها.</a:t>
            </a:r>
          </a:p>
          <a:p>
            <a:pPr algn="justLow"/>
            <a:r>
              <a:rPr lang="ar-IQ" dirty="0" smtClean="0"/>
              <a:t>حاولت بعض المنظمات أن تفرق بين نوعين من النفقات:</a:t>
            </a:r>
          </a:p>
          <a:p>
            <a:pPr algn="justLow"/>
            <a:r>
              <a:rPr lang="ar-IQ" dirty="0" smtClean="0"/>
              <a:t>أ- النفقات الاعتيادية التي </a:t>
            </a:r>
            <a:r>
              <a:rPr lang="ar-IQ" dirty="0" err="1" smtClean="0"/>
              <a:t>يقتضيها</a:t>
            </a:r>
            <a:r>
              <a:rPr lang="ar-IQ" dirty="0" smtClean="0"/>
              <a:t> عملها اليومي الاعتيادي  </a:t>
            </a:r>
          </a:p>
          <a:p>
            <a:pPr marL="0" indent="0" algn="justLow">
              <a:buNone/>
            </a:pPr>
            <a:r>
              <a:rPr lang="ar-IQ" dirty="0"/>
              <a:t> </a:t>
            </a:r>
            <a:r>
              <a:rPr lang="ar-IQ" dirty="0" smtClean="0"/>
              <a:t> ( كالأجور والرواتب والايجارات والتأثيث ...الخ) .</a:t>
            </a:r>
          </a:p>
          <a:p>
            <a:pPr marL="0" indent="0" algn="justLow">
              <a:buNone/>
            </a:pPr>
            <a:r>
              <a:rPr lang="ar-IQ" dirty="0" smtClean="0"/>
              <a:t>ب- النفقات الاستثنائية وهي التي تنتج عن إداء المنظمة لمهامها وممارستها لاختصاصاتها.</a:t>
            </a:r>
            <a:endParaRPr lang="ar-IQ" dirty="0"/>
          </a:p>
        </p:txBody>
      </p:sp>
    </p:spTree>
    <p:extLst>
      <p:ext uri="{BB962C8B-B14F-4D97-AF65-F5344CB8AC3E}">
        <p14:creationId xmlns:p14="http://schemas.microsoft.com/office/powerpoint/2010/main" val="8915682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smtClean="0"/>
              <a:t>ثالثاً- الميزانية</a:t>
            </a:r>
            <a:endParaRPr lang="ar-IQ" dirty="0"/>
          </a:p>
        </p:txBody>
      </p:sp>
      <p:sp>
        <p:nvSpPr>
          <p:cNvPr id="3" name="عنصر نائب للمحتوى 2"/>
          <p:cNvSpPr>
            <a:spLocks noGrp="1"/>
          </p:cNvSpPr>
          <p:nvPr>
            <p:ph idx="1"/>
          </p:nvPr>
        </p:nvSpPr>
        <p:spPr>
          <a:blipFill>
            <a:blip r:embed="rId3"/>
            <a:tile tx="0" ty="0" sx="100000" sy="100000" flip="none" algn="tl"/>
          </a:blipFill>
        </p:spPr>
        <p:txBody>
          <a:bodyPr/>
          <a:lstStyle/>
          <a:p>
            <a:pPr algn="justLow"/>
            <a:r>
              <a:rPr lang="ar-IQ" dirty="0" smtClean="0"/>
              <a:t>وهي التعبير الرقمي لكل من الواردات والنفقات، ويتم تحضيرها من الجهاز الإداري والتنفيذي للمنظمة ثم تعرض على الجهاز العام للمنظمة لإقرارها بعد مناقشتها وادخال </a:t>
            </a:r>
          </a:p>
          <a:p>
            <a:pPr marL="0" indent="0" algn="justLow">
              <a:buNone/>
            </a:pPr>
            <a:r>
              <a:rPr lang="ar-IQ" dirty="0"/>
              <a:t> </a:t>
            </a:r>
            <a:r>
              <a:rPr lang="ar-IQ" dirty="0" smtClean="0"/>
              <a:t>  ما يراه مناسباً من تعديلات وفقاً للوثيقة المؤسسة للمنظمة.</a:t>
            </a:r>
          </a:p>
          <a:p>
            <a:pPr marL="0" indent="0" algn="justLow">
              <a:buNone/>
            </a:pPr>
            <a:r>
              <a:rPr lang="ar-IQ" dirty="0" smtClean="0">
                <a:solidFill>
                  <a:srgbClr val="FF0000"/>
                </a:solidFill>
              </a:rPr>
              <a:t>مثال/ الأمم المتحدة تقوم بإعداد ميزانيتها سنوياً</a:t>
            </a:r>
          </a:p>
          <a:p>
            <a:pPr marL="0" indent="0" algn="justLow">
              <a:buNone/>
            </a:pPr>
            <a:r>
              <a:rPr lang="ar-IQ" dirty="0" smtClean="0"/>
              <a:t>هناك بعض المنظمات تقوم بإعداد ميزانيتها لأكثر من سنة</a:t>
            </a:r>
          </a:p>
          <a:p>
            <a:pPr marL="0" indent="0" algn="justLow">
              <a:buNone/>
            </a:pPr>
            <a:r>
              <a:rPr lang="ar-IQ" dirty="0" smtClean="0">
                <a:solidFill>
                  <a:srgbClr val="FF0000"/>
                </a:solidFill>
              </a:rPr>
              <a:t>مثال/ منظمة الأرصاد الجوية</a:t>
            </a:r>
            <a:endParaRPr lang="ar-IQ" dirty="0">
              <a:solidFill>
                <a:srgbClr val="FF0000"/>
              </a:solidFill>
            </a:endParaRPr>
          </a:p>
        </p:txBody>
      </p:sp>
    </p:spTree>
    <p:extLst>
      <p:ext uri="{BB962C8B-B14F-4D97-AF65-F5344CB8AC3E}">
        <p14:creationId xmlns:p14="http://schemas.microsoft.com/office/powerpoint/2010/main" val="7310703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548680"/>
            <a:ext cx="7772400" cy="1470025"/>
          </a:xfrm>
          <a:blipFill>
            <a:blip r:embed="rId2"/>
            <a:tile tx="0" ty="0" sx="100000" sy="100000" flip="none" algn="tl"/>
          </a:blipFill>
        </p:spPr>
        <p:txBody>
          <a:bodyPr/>
          <a:lstStyle/>
          <a:p>
            <a:r>
              <a:rPr lang="ar-IQ" dirty="0" smtClean="0"/>
              <a:t>المحاضرة القادمة إن شاء الله</a:t>
            </a:r>
            <a:endParaRPr lang="ar-IQ" dirty="0"/>
          </a:p>
        </p:txBody>
      </p:sp>
      <p:sp>
        <p:nvSpPr>
          <p:cNvPr id="3" name="عنوان فرعي 2"/>
          <p:cNvSpPr>
            <a:spLocks noGrp="1"/>
          </p:cNvSpPr>
          <p:nvPr>
            <p:ph type="subTitle" idx="1"/>
          </p:nvPr>
        </p:nvSpPr>
        <p:spPr>
          <a:xfrm>
            <a:off x="683568" y="1916832"/>
            <a:ext cx="7776864" cy="4320480"/>
          </a:xfrm>
          <a:blipFill>
            <a:blip r:embed="rId3"/>
            <a:tile tx="0" ty="0" sx="100000" sy="100000" flip="none" algn="tl"/>
          </a:blipFill>
        </p:spPr>
        <p:txBody>
          <a:bodyPr>
            <a:normAutofit/>
          </a:bodyPr>
          <a:lstStyle/>
          <a:p>
            <a:pPr algn="justLow"/>
            <a:endParaRPr lang="ar-IQ" dirty="0" smtClean="0"/>
          </a:p>
          <a:p>
            <a:pPr algn="justLow"/>
            <a:r>
              <a:rPr lang="ar-IQ" dirty="0">
                <a:solidFill>
                  <a:schemeClr val="tx1"/>
                </a:solidFill>
              </a:rPr>
              <a:t>1</a:t>
            </a:r>
            <a:r>
              <a:rPr lang="ar-IQ" dirty="0" smtClean="0">
                <a:solidFill>
                  <a:schemeClr val="tx1"/>
                </a:solidFill>
              </a:rPr>
              <a:t>- مناقشة عدد من الطلاب في موضوع الفصلين الثامن (حصانات وامتيازات المنظمة الدولية والتاسع ( تمويل المنظمات الدولية)</a:t>
            </a:r>
          </a:p>
          <a:p>
            <a:pPr algn="justLow"/>
            <a:endParaRPr lang="ar-IQ" dirty="0">
              <a:solidFill>
                <a:schemeClr val="tx1"/>
              </a:solidFill>
            </a:endParaRPr>
          </a:p>
          <a:p>
            <a:pPr algn="justLow"/>
            <a:r>
              <a:rPr lang="ar-IQ" dirty="0" smtClean="0">
                <a:solidFill>
                  <a:schemeClr val="tx1"/>
                </a:solidFill>
              </a:rPr>
              <a:t>2- تحضير الباب الثاني / الفصل الأول</a:t>
            </a:r>
          </a:p>
          <a:p>
            <a:pPr algn="justLow"/>
            <a:r>
              <a:rPr lang="ar-IQ" dirty="0" smtClean="0">
                <a:solidFill>
                  <a:schemeClr val="tx1"/>
                </a:solidFill>
              </a:rPr>
              <a:t>مبدأ العالمية في التنظيم الدولي</a:t>
            </a:r>
            <a:endParaRPr lang="ar-IQ" dirty="0">
              <a:solidFill>
                <a:schemeClr val="tx1"/>
              </a:solidFill>
            </a:endParaRPr>
          </a:p>
        </p:txBody>
      </p:sp>
    </p:spTree>
    <p:extLst>
      <p:ext uri="{BB962C8B-B14F-4D97-AF65-F5344CB8AC3E}">
        <p14:creationId xmlns:p14="http://schemas.microsoft.com/office/powerpoint/2010/main" val="25334206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smtClean="0"/>
              <a:t>تمويل المنظمات الدولية</a:t>
            </a:r>
            <a:endParaRPr lang="ar-IQ" dirty="0"/>
          </a:p>
        </p:txBody>
      </p:sp>
      <p:sp>
        <p:nvSpPr>
          <p:cNvPr id="3" name="عنصر نائب للمحتوى 2"/>
          <p:cNvSpPr>
            <a:spLocks noGrp="1"/>
          </p:cNvSpPr>
          <p:nvPr>
            <p:ph idx="1"/>
          </p:nvPr>
        </p:nvSpPr>
        <p:spPr>
          <a:xfrm>
            <a:off x="179512" y="1600200"/>
            <a:ext cx="8784976" cy="5069160"/>
          </a:xfrm>
          <a:blipFill>
            <a:blip r:embed="rId3"/>
            <a:tile tx="0" ty="0" sx="100000" sy="100000" flip="none" algn="tl"/>
          </a:blipFill>
        </p:spPr>
        <p:txBody>
          <a:bodyPr>
            <a:normAutofit lnSpcReduction="10000"/>
          </a:bodyPr>
          <a:lstStyle/>
          <a:p>
            <a:r>
              <a:rPr lang="ar-IQ" dirty="0" smtClean="0"/>
              <a:t>تقديم الموضوع</a:t>
            </a:r>
          </a:p>
          <a:p>
            <a:pPr algn="justLow"/>
            <a:r>
              <a:rPr lang="ar-IQ" dirty="0" smtClean="0"/>
              <a:t>النظام المالي للمنظمة الدولية يمثل مظهراً من مظاهر استقلالها</a:t>
            </a:r>
          </a:p>
          <a:p>
            <a:pPr algn="justLow"/>
            <a:endParaRPr lang="ar-IQ" dirty="0" smtClean="0"/>
          </a:p>
          <a:p>
            <a:pPr algn="justLow"/>
            <a:r>
              <a:rPr lang="ar-IQ" dirty="0" smtClean="0"/>
              <a:t>تسيير </a:t>
            </a:r>
            <a:r>
              <a:rPr lang="ar-IQ" dirty="0" smtClean="0"/>
              <a:t>أي منظمة دولية بحاجة إلى نفقات</a:t>
            </a:r>
          </a:p>
          <a:p>
            <a:pPr algn="justLow"/>
            <a:endParaRPr lang="ar-IQ" dirty="0" smtClean="0"/>
          </a:p>
          <a:p>
            <a:pPr algn="justLow"/>
            <a:r>
              <a:rPr lang="ar-IQ" dirty="0" smtClean="0"/>
              <a:t>النفقات بحاجة إلى تمويل</a:t>
            </a:r>
          </a:p>
          <a:p>
            <a:pPr algn="justLow"/>
            <a:endParaRPr lang="ar-IQ" dirty="0" smtClean="0"/>
          </a:p>
          <a:p>
            <a:pPr algn="justLow"/>
            <a:r>
              <a:rPr lang="ar-IQ" dirty="0" smtClean="0"/>
              <a:t>الاساس القانوني للنظام المالي لأي منظمة هو الوثيقة المؤسسة لها فضلاً عن اللوائح المالية التي تصدرها المنظمة.</a:t>
            </a:r>
          </a:p>
          <a:p>
            <a:pPr algn="justLow"/>
            <a:endParaRPr lang="ar-IQ" dirty="0"/>
          </a:p>
        </p:txBody>
      </p:sp>
    </p:spTree>
    <p:extLst>
      <p:ext uri="{BB962C8B-B14F-4D97-AF65-F5344CB8AC3E}">
        <p14:creationId xmlns:p14="http://schemas.microsoft.com/office/powerpoint/2010/main" val="35226642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smtClean="0"/>
              <a:t>اعداد الموازنة العامة للمنظمة</a:t>
            </a:r>
            <a:endParaRPr lang="ar-IQ" dirty="0"/>
          </a:p>
        </p:txBody>
      </p:sp>
      <p:sp>
        <p:nvSpPr>
          <p:cNvPr id="3" name="عنصر نائب للمحتوى 2"/>
          <p:cNvSpPr>
            <a:spLocks noGrp="1"/>
          </p:cNvSpPr>
          <p:nvPr>
            <p:ph idx="1"/>
          </p:nvPr>
        </p:nvSpPr>
        <p:spPr>
          <a:xfrm>
            <a:off x="179512" y="1600200"/>
            <a:ext cx="8712968" cy="5069160"/>
          </a:xfrm>
          <a:blipFill>
            <a:blip r:embed="rId3"/>
            <a:tile tx="0" ty="0" sx="100000" sy="100000" flip="none" algn="tl"/>
          </a:blipFill>
        </p:spPr>
        <p:txBody>
          <a:bodyPr>
            <a:normAutofit fontScale="92500" lnSpcReduction="10000"/>
          </a:bodyPr>
          <a:lstStyle/>
          <a:p>
            <a:r>
              <a:rPr lang="ar-IQ" dirty="0"/>
              <a:t>يتم إعداد الميزانية العامة للمنظمة من خلال لجنة من المتخصصين تشكل لهذا الغرض، بعد الأخذ بعين الاعتبار موارد واحتياجات اجهزة </a:t>
            </a:r>
            <a:r>
              <a:rPr lang="ar-IQ" dirty="0" smtClean="0"/>
              <a:t>المنظمة </a:t>
            </a:r>
          </a:p>
          <a:p>
            <a:r>
              <a:rPr lang="ar-IQ" dirty="0" smtClean="0"/>
              <a:t>يتولى الأمين العام </a:t>
            </a:r>
            <a:r>
              <a:rPr lang="ar-IQ" dirty="0"/>
              <a:t>للمنظمة </a:t>
            </a:r>
            <a:r>
              <a:rPr lang="ar-IQ" dirty="0" smtClean="0"/>
              <a:t>تقديمها للهيئة العامة أو الجهة المختصة لمناقشتها واقرارها</a:t>
            </a:r>
          </a:p>
          <a:p>
            <a:r>
              <a:rPr lang="ar-IQ" dirty="0" smtClean="0"/>
              <a:t>يتم طرح مشروع الموازنة للتصويت باجتماع الهيئة العامة</a:t>
            </a:r>
          </a:p>
          <a:p>
            <a:r>
              <a:rPr lang="ar-IQ" dirty="0" smtClean="0"/>
              <a:t>معظم المنظمات الدولية تطلب التصويت بالأغلبية بدل الاجماع</a:t>
            </a:r>
          </a:p>
          <a:p>
            <a:r>
              <a:rPr lang="ar-IQ" dirty="0" smtClean="0">
                <a:solidFill>
                  <a:srgbClr val="FF0000"/>
                </a:solidFill>
              </a:rPr>
              <a:t>مثال/ م2/12 من ميثاق الامم المتحدة تأخذ بأغلبية الثلثين في مسائل الموازنة</a:t>
            </a:r>
          </a:p>
          <a:p>
            <a:r>
              <a:rPr lang="ar-IQ" dirty="0" smtClean="0">
                <a:solidFill>
                  <a:srgbClr val="FF0000"/>
                </a:solidFill>
              </a:rPr>
              <a:t>م/16 من ميثاق الجامعة العربية تأخذ بمبدأ الأغلبية</a:t>
            </a:r>
            <a:endParaRPr lang="ar-IQ" dirty="0">
              <a:solidFill>
                <a:srgbClr val="FF0000"/>
              </a:solidFill>
            </a:endParaRPr>
          </a:p>
          <a:p>
            <a:pPr marL="0" indent="0">
              <a:buNone/>
            </a:pPr>
            <a:endParaRPr lang="ar-IQ" dirty="0"/>
          </a:p>
          <a:p>
            <a:endParaRPr lang="ar-IQ" dirty="0"/>
          </a:p>
        </p:txBody>
      </p:sp>
    </p:spTree>
    <p:extLst>
      <p:ext uri="{BB962C8B-B14F-4D97-AF65-F5344CB8AC3E}">
        <p14:creationId xmlns:p14="http://schemas.microsoft.com/office/powerpoint/2010/main" val="3055336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smtClean="0"/>
              <a:t>أولاً- إيرادات المنظمة الدولية</a:t>
            </a:r>
            <a:endParaRPr lang="ar-IQ" dirty="0"/>
          </a:p>
        </p:txBody>
      </p:sp>
      <p:sp>
        <p:nvSpPr>
          <p:cNvPr id="3" name="عنصر نائب للمحتوى 2"/>
          <p:cNvSpPr>
            <a:spLocks noGrp="1"/>
          </p:cNvSpPr>
          <p:nvPr>
            <p:ph idx="1"/>
          </p:nvPr>
        </p:nvSpPr>
        <p:spPr>
          <a:blipFill>
            <a:blip r:embed="rId3"/>
            <a:tile tx="0" ty="0" sx="100000" sy="100000" flip="none" algn="tl"/>
          </a:blipFill>
        </p:spPr>
        <p:txBody>
          <a:bodyPr>
            <a:normAutofit lnSpcReduction="10000"/>
          </a:bodyPr>
          <a:lstStyle/>
          <a:p>
            <a:r>
              <a:rPr lang="ar-IQ" dirty="0" smtClean="0"/>
              <a:t>تختلف إيرادات المنظمات الدولية باختلاف الأحكام المالية الواردة في مواثيقها وطبيعة انشطتها، ولها موارد ثابتة أو عادية وأخرى استثنائية.</a:t>
            </a:r>
          </a:p>
          <a:p>
            <a:r>
              <a:rPr lang="ar-IQ" b="1" dirty="0" smtClean="0"/>
              <a:t>مصادر الإيرادات الثابتة في المنظمة هي:</a:t>
            </a:r>
          </a:p>
          <a:p>
            <a:r>
              <a:rPr lang="ar-IQ" dirty="0" smtClean="0"/>
              <a:t>1- اشتراكات الدول الاعضاء في المنظمة:</a:t>
            </a:r>
          </a:p>
          <a:p>
            <a:r>
              <a:rPr lang="ar-IQ" dirty="0" smtClean="0"/>
              <a:t>يمثل المورد الأساس للمنظمة حسب نصيب كل دولة عضو وفق ما يحدده لها الميثاق وهو متغير من منظمة لأخرى</a:t>
            </a:r>
          </a:p>
          <a:p>
            <a:r>
              <a:rPr lang="ar-IQ" dirty="0" smtClean="0"/>
              <a:t>مثال/ منظمة الأقطار العربية المصدرة للنفط ( أوابك) تعتمد مبدأ المساواة</a:t>
            </a:r>
            <a:endParaRPr lang="ar-IQ" dirty="0"/>
          </a:p>
        </p:txBody>
      </p:sp>
    </p:spTree>
    <p:extLst>
      <p:ext uri="{BB962C8B-B14F-4D97-AF65-F5344CB8AC3E}">
        <p14:creationId xmlns:p14="http://schemas.microsoft.com/office/powerpoint/2010/main" val="10489818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normAutofit fontScale="90000"/>
          </a:bodyPr>
          <a:lstStyle/>
          <a:p>
            <a:r>
              <a:rPr lang="ar-IQ" dirty="0" smtClean="0"/>
              <a:t/>
            </a:r>
            <a:br>
              <a:rPr lang="ar-IQ" dirty="0" smtClean="0"/>
            </a:br>
            <a:r>
              <a:rPr lang="ar-IQ" dirty="0" smtClean="0"/>
              <a:t>تكملة مصادر </a:t>
            </a:r>
            <a:r>
              <a:rPr lang="ar-IQ" dirty="0"/>
              <a:t>الإيرادات الثابتة في المنظمة </a:t>
            </a:r>
            <a:r>
              <a:rPr lang="ar-IQ" dirty="0" smtClean="0"/>
              <a:t/>
            </a:r>
            <a:br>
              <a:rPr lang="ar-IQ" dirty="0" smtClean="0"/>
            </a:br>
            <a:r>
              <a:rPr lang="ar-IQ" dirty="0" smtClean="0"/>
              <a:t>اشتراكات الدول الاعضاء</a:t>
            </a:r>
            <a:r>
              <a:rPr lang="ar-IQ" dirty="0"/>
              <a:t/>
            </a:r>
            <a:br>
              <a:rPr lang="ar-IQ" dirty="0"/>
            </a:br>
            <a:endParaRPr lang="ar-IQ" dirty="0"/>
          </a:p>
        </p:txBody>
      </p:sp>
      <p:sp>
        <p:nvSpPr>
          <p:cNvPr id="3" name="عنصر نائب للمحتوى 2"/>
          <p:cNvSpPr>
            <a:spLocks noGrp="1"/>
          </p:cNvSpPr>
          <p:nvPr>
            <p:ph idx="1"/>
          </p:nvPr>
        </p:nvSpPr>
        <p:spPr>
          <a:blipFill>
            <a:blip r:embed="rId3"/>
            <a:tile tx="0" ty="0" sx="100000" sy="100000" flip="none" algn="tl"/>
          </a:blipFill>
        </p:spPr>
        <p:txBody>
          <a:bodyPr/>
          <a:lstStyle/>
          <a:p>
            <a:r>
              <a:rPr lang="ar-IQ" dirty="0" smtClean="0"/>
              <a:t>الأمم المتحدة تعتمد مبدأ ( المقدرة على الدفع) والذي يأخذ بعين الاعتبار الدخل القومي للدولة، متوسط دخل الفرد، حصيلة الدولة من العملات الصعبة،</a:t>
            </a:r>
          </a:p>
          <a:p>
            <a:r>
              <a:rPr lang="ar-IQ" dirty="0" smtClean="0"/>
              <a:t>حددت الجمعية العامة عام 1947 نصيب كل دولة بما لا يزيد على 20% من ميزانية المنظمة ولا يقل عن 4%</a:t>
            </a:r>
          </a:p>
          <a:p>
            <a:r>
              <a:rPr lang="ar-IQ" dirty="0" smtClean="0">
                <a:solidFill>
                  <a:srgbClr val="FF0000"/>
                </a:solidFill>
              </a:rPr>
              <a:t>التبرير/ حتى لا تقع المنظمة تحت تأثير أي دولة عضو</a:t>
            </a:r>
          </a:p>
          <a:p>
            <a:r>
              <a:rPr lang="ar-IQ" dirty="0" smtClean="0"/>
              <a:t>وهناك من يأخذ بحجم السكان كما في م/38 ب من معاهدة منظمة مجلس </a:t>
            </a:r>
            <a:r>
              <a:rPr lang="ar-IQ" dirty="0"/>
              <a:t>أ</a:t>
            </a:r>
            <a:r>
              <a:rPr lang="ar-IQ" dirty="0" smtClean="0"/>
              <a:t>وربا</a:t>
            </a:r>
            <a:r>
              <a:rPr lang="ar-IQ" dirty="0" smtClean="0"/>
              <a:t>.</a:t>
            </a:r>
            <a:endParaRPr lang="ar-IQ" dirty="0"/>
          </a:p>
        </p:txBody>
      </p:sp>
    </p:spTree>
    <p:extLst>
      <p:ext uri="{BB962C8B-B14F-4D97-AF65-F5344CB8AC3E}">
        <p14:creationId xmlns:p14="http://schemas.microsoft.com/office/powerpoint/2010/main" val="3512309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normAutofit fontScale="90000"/>
          </a:bodyPr>
          <a:lstStyle/>
          <a:p>
            <a:r>
              <a:rPr lang="ar-IQ" dirty="0" smtClean="0"/>
              <a:t/>
            </a:r>
            <a:br>
              <a:rPr lang="ar-IQ" dirty="0" smtClean="0"/>
            </a:br>
            <a:r>
              <a:rPr lang="ar-IQ" dirty="0" smtClean="0"/>
              <a:t>تكملة </a:t>
            </a:r>
            <a:r>
              <a:rPr lang="ar-IQ" dirty="0"/>
              <a:t>مصادر الإيرادات الثابتة في المنظمة </a:t>
            </a:r>
            <a:br>
              <a:rPr lang="ar-IQ" dirty="0"/>
            </a:br>
            <a:r>
              <a:rPr lang="ar-IQ" dirty="0"/>
              <a:t>اشتراكات الدول الاعضاء</a:t>
            </a:r>
            <a:br>
              <a:rPr lang="ar-IQ" dirty="0"/>
            </a:br>
            <a:endParaRPr lang="ar-IQ" dirty="0"/>
          </a:p>
        </p:txBody>
      </p:sp>
      <p:sp>
        <p:nvSpPr>
          <p:cNvPr id="3" name="عنصر نائب للمحتوى 2"/>
          <p:cNvSpPr>
            <a:spLocks noGrp="1"/>
          </p:cNvSpPr>
          <p:nvPr>
            <p:ph idx="1"/>
          </p:nvPr>
        </p:nvSpPr>
        <p:spPr>
          <a:xfrm>
            <a:off x="179512" y="1484784"/>
            <a:ext cx="8723312" cy="5184576"/>
          </a:xfrm>
          <a:blipFill>
            <a:blip r:embed="rId3"/>
            <a:tile tx="0" ty="0" sx="100000" sy="100000" flip="none" algn="tl"/>
          </a:blipFill>
        </p:spPr>
        <p:txBody>
          <a:bodyPr>
            <a:normAutofit fontScale="85000" lnSpcReduction="20000"/>
          </a:bodyPr>
          <a:lstStyle/>
          <a:p>
            <a:pPr algn="justLow"/>
            <a:r>
              <a:rPr lang="ar-IQ" dirty="0" smtClean="0"/>
              <a:t>اتحاد البريد العالمي قسم الدول الى (7) فئات ويترك للدولة أن تختار أي فئة تلائم وضعها الاقتصادي بسبب الطبيعة المحددة للمنظمة أو المنظمات التي تفرض اشتراكات رمزية.</a:t>
            </a:r>
          </a:p>
          <a:p>
            <a:pPr algn="justLow"/>
            <a:r>
              <a:rPr lang="ar-IQ" dirty="0" smtClean="0"/>
              <a:t>ترتب المنظمات </a:t>
            </a:r>
            <a:r>
              <a:rPr lang="ar-IQ" dirty="0" err="1" smtClean="0"/>
              <a:t>جزاءات</a:t>
            </a:r>
            <a:r>
              <a:rPr lang="ar-IQ" dirty="0" smtClean="0"/>
              <a:t>  على الدول التي لا تسدد مساهماتها</a:t>
            </a:r>
          </a:p>
          <a:p>
            <a:pPr algn="justLow"/>
            <a:r>
              <a:rPr lang="ar-IQ" dirty="0" smtClean="0">
                <a:solidFill>
                  <a:srgbClr val="FF0000"/>
                </a:solidFill>
              </a:rPr>
              <a:t>كالفصل أو ايقاف العضوية أو المنع من التصويت </a:t>
            </a:r>
          </a:p>
          <a:p>
            <a:pPr algn="justLow"/>
            <a:r>
              <a:rPr lang="ar-IQ" dirty="0" smtClean="0">
                <a:solidFill>
                  <a:srgbClr val="FF0000"/>
                </a:solidFill>
              </a:rPr>
              <a:t> م/19 ميثاق</a:t>
            </a:r>
            <a:r>
              <a:rPr lang="ar-IQ" dirty="0" smtClean="0"/>
              <a:t> (( لا يكون لعضو الأمم المتحدة الذي يتأخر من تسديد اشتراكاته المالية في الهيئة حق التصويت في الجمعية العامة، إذا كان المتأخر عليه مساوياً لقيمة الاشتراكات المستحقة عليه خلال السنتين السابقتين أو زائداً عنها وللجمعية العامة، ومع ذلك أن تسمح لهذا العضو بالتصويت إذا اقتنعت بأن عدم الدفع ناشئ من أسباب لا قبل للعضو بها))</a:t>
            </a:r>
          </a:p>
          <a:p>
            <a:pPr marL="0" indent="0" algn="justLow">
              <a:buNone/>
            </a:pPr>
            <a:r>
              <a:rPr lang="ar-IQ" dirty="0" smtClean="0">
                <a:solidFill>
                  <a:srgbClr val="FF0000"/>
                </a:solidFill>
              </a:rPr>
              <a:t>منظمة العمل </a:t>
            </a:r>
            <a:r>
              <a:rPr lang="ar-IQ" dirty="0" smtClean="0">
                <a:solidFill>
                  <a:srgbClr val="FF0000"/>
                </a:solidFill>
              </a:rPr>
              <a:t>الدولية، </a:t>
            </a:r>
            <a:r>
              <a:rPr lang="ar-IQ" dirty="0" smtClean="0">
                <a:solidFill>
                  <a:srgbClr val="FF0000"/>
                </a:solidFill>
              </a:rPr>
              <a:t>منظمة التغذية والزراعة (حرمان تصويت)</a:t>
            </a:r>
          </a:p>
          <a:p>
            <a:pPr marL="0" indent="0" algn="justLow">
              <a:buNone/>
            </a:pPr>
            <a:r>
              <a:rPr lang="ar-IQ" dirty="0" smtClean="0">
                <a:solidFill>
                  <a:srgbClr val="FF0000"/>
                </a:solidFill>
              </a:rPr>
              <a:t>اتحاد المواصلات السلكية واللاسلكية الدولي ( فائدة 3% للأشهر 6 الأولى و6% على ما بعدها. </a:t>
            </a:r>
            <a:endParaRPr lang="ar-IQ" dirty="0">
              <a:solidFill>
                <a:srgbClr val="FF0000"/>
              </a:solidFill>
            </a:endParaRPr>
          </a:p>
        </p:txBody>
      </p:sp>
    </p:spTree>
    <p:extLst>
      <p:ext uri="{BB962C8B-B14F-4D97-AF65-F5344CB8AC3E}">
        <p14:creationId xmlns:p14="http://schemas.microsoft.com/office/powerpoint/2010/main" val="28700061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a:t>تكملة مصادر الإيرادات الثابتة في المنظمة </a:t>
            </a:r>
          </a:p>
        </p:txBody>
      </p:sp>
      <p:sp>
        <p:nvSpPr>
          <p:cNvPr id="3" name="عنصر نائب للمحتوى 2"/>
          <p:cNvSpPr>
            <a:spLocks noGrp="1"/>
          </p:cNvSpPr>
          <p:nvPr>
            <p:ph idx="1"/>
          </p:nvPr>
        </p:nvSpPr>
        <p:spPr>
          <a:blipFill>
            <a:blip r:embed="rId3"/>
            <a:tile tx="0" ty="0" sx="100000" sy="100000" flip="none" algn="tl"/>
          </a:blipFill>
        </p:spPr>
        <p:txBody>
          <a:bodyPr/>
          <a:lstStyle/>
          <a:p>
            <a:r>
              <a:rPr lang="ar-IQ" dirty="0" smtClean="0"/>
              <a:t>2- موارد اعتيادية برأسمال محدد يستغل في مشاريع تدر على المنظمة ربحا ثابتاً</a:t>
            </a:r>
          </a:p>
          <a:p>
            <a:r>
              <a:rPr lang="ar-IQ" dirty="0" smtClean="0"/>
              <a:t>بيع أسهم وسندات .</a:t>
            </a:r>
          </a:p>
          <a:p>
            <a:r>
              <a:rPr lang="ar-IQ" dirty="0" smtClean="0">
                <a:solidFill>
                  <a:srgbClr val="FF0000"/>
                </a:solidFill>
              </a:rPr>
              <a:t>مثال : ( البنك الدولي للإنشاء والتعمير)</a:t>
            </a:r>
            <a:endParaRPr lang="ar-IQ" dirty="0">
              <a:solidFill>
                <a:srgbClr val="FF0000"/>
              </a:solidFill>
            </a:endParaRPr>
          </a:p>
        </p:txBody>
      </p:sp>
    </p:spTree>
    <p:extLst>
      <p:ext uri="{BB962C8B-B14F-4D97-AF65-F5344CB8AC3E}">
        <p14:creationId xmlns:p14="http://schemas.microsoft.com/office/powerpoint/2010/main" val="1385321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smtClean="0"/>
              <a:t>الموارد الاستثنائية للمنظمات الدولية</a:t>
            </a:r>
            <a:endParaRPr lang="ar-IQ" dirty="0"/>
          </a:p>
        </p:txBody>
      </p:sp>
      <p:sp>
        <p:nvSpPr>
          <p:cNvPr id="3" name="عنصر نائب للمحتوى 2"/>
          <p:cNvSpPr>
            <a:spLocks noGrp="1"/>
          </p:cNvSpPr>
          <p:nvPr>
            <p:ph idx="1"/>
          </p:nvPr>
        </p:nvSpPr>
        <p:spPr>
          <a:xfrm>
            <a:off x="323528" y="1600200"/>
            <a:ext cx="8363272" cy="5141168"/>
          </a:xfrm>
          <a:blipFill>
            <a:blip r:embed="rId3"/>
            <a:tile tx="0" ty="0" sx="100000" sy="100000" flip="none" algn="tl"/>
          </a:blipFill>
        </p:spPr>
        <p:txBody>
          <a:bodyPr/>
          <a:lstStyle/>
          <a:p>
            <a:r>
              <a:rPr lang="ar-IQ" dirty="0" smtClean="0"/>
              <a:t>1- التبرعات التي تقدم للمنظمة الدولية من قبل الدول الاعضاء أو غير الأعضاء بموجب ميثاقها</a:t>
            </a:r>
          </a:p>
          <a:p>
            <a:r>
              <a:rPr lang="ar-IQ" dirty="0" smtClean="0"/>
              <a:t>هناك مواثيق تجيز قبول التبرعات وهناك لا تجيزها</a:t>
            </a:r>
          </a:p>
          <a:p>
            <a:r>
              <a:rPr lang="ar-IQ" dirty="0" smtClean="0"/>
              <a:t>وهناك من يجيز ذلك بموافقة الهيئة العامة لضمان ان لا يكون التبرع باب للتأثير على المنظمة..</a:t>
            </a:r>
          </a:p>
          <a:p>
            <a:r>
              <a:rPr lang="ar-IQ" dirty="0" smtClean="0"/>
              <a:t>2- القروض ، حيث تعتمد بعض المنظمات الدولية إلى الاقتراض لسد بعض نفقاتها الطارئة، وهذا ما أقدمت عليه الأمم المتحدة عند إنشاء مقرها في نيويورك عام 1948. </a:t>
            </a:r>
            <a:endParaRPr lang="ar-IQ" dirty="0"/>
          </a:p>
        </p:txBody>
      </p:sp>
    </p:spTree>
    <p:extLst>
      <p:ext uri="{BB962C8B-B14F-4D97-AF65-F5344CB8AC3E}">
        <p14:creationId xmlns:p14="http://schemas.microsoft.com/office/powerpoint/2010/main" val="11161779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a:t>الموارد الاستثنائية للمنظمات الدولية</a:t>
            </a:r>
          </a:p>
        </p:txBody>
      </p:sp>
      <p:sp>
        <p:nvSpPr>
          <p:cNvPr id="3" name="عنصر نائب للمحتوى 2"/>
          <p:cNvSpPr>
            <a:spLocks noGrp="1"/>
          </p:cNvSpPr>
          <p:nvPr>
            <p:ph idx="1"/>
          </p:nvPr>
        </p:nvSpPr>
        <p:spPr>
          <a:blipFill>
            <a:blip r:embed="rId3"/>
            <a:tile tx="0" ty="0" sx="100000" sy="100000" flip="none" algn="tl"/>
          </a:blipFill>
        </p:spPr>
        <p:txBody>
          <a:bodyPr/>
          <a:lstStyle/>
          <a:p>
            <a:r>
              <a:rPr lang="ar-IQ" dirty="0" smtClean="0"/>
              <a:t>3- واردات ما تصدره المنظمة من كتب </a:t>
            </a:r>
            <a:r>
              <a:rPr lang="ar-IQ" dirty="0" err="1" smtClean="0"/>
              <a:t>ونشريات</a:t>
            </a:r>
            <a:r>
              <a:rPr lang="ar-IQ" dirty="0" smtClean="0"/>
              <a:t> ووثائق وغيرها.</a:t>
            </a:r>
          </a:p>
          <a:p>
            <a:endParaRPr lang="ar-IQ" dirty="0" smtClean="0"/>
          </a:p>
          <a:p>
            <a:r>
              <a:rPr lang="ar-IQ" dirty="0" smtClean="0"/>
              <a:t>4- فرض الرسوم والضرائب حيث تجيز بعض مواثيق المنظمات الدولية فرض بعض الضرائب على رواتب موظفيها، </a:t>
            </a:r>
            <a:r>
              <a:rPr lang="ar-IQ" dirty="0" smtClean="0">
                <a:solidFill>
                  <a:srgbClr val="FF0000"/>
                </a:solidFill>
              </a:rPr>
              <a:t>وهو ما تأخذ به الأمم المتحدة.</a:t>
            </a:r>
          </a:p>
          <a:p>
            <a:endParaRPr lang="ar-IQ" dirty="0">
              <a:solidFill>
                <a:srgbClr val="FF0000"/>
              </a:solidFill>
            </a:endParaRPr>
          </a:p>
        </p:txBody>
      </p:sp>
    </p:spTree>
    <p:extLst>
      <p:ext uri="{BB962C8B-B14F-4D97-AF65-F5344CB8AC3E}">
        <p14:creationId xmlns:p14="http://schemas.microsoft.com/office/powerpoint/2010/main" val="1489374525"/>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TotalTime>
  <Words>733</Words>
  <Application>Microsoft Office PowerPoint</Application>
  <PresentationFormat>عرض على الشاشة (3:4)‏</PresentationFormat>
  <Paragraphs>70</Paragraphs>
  <Slides>12</Slides>
  <Notes>0</Notes>
  <HiddenSlides>0</HiddenSlides>
  <MMClips>0</MMClips>
  <ScaleCrop>false</ScaleCrop>
  <HeadingPairs>
    <vt:vector size="4" baseType="variant">
      <vt:variant>
        <vt:lpstr>نسق</vt:lpstr>
      </vt:variant>
      <vt:variant>
        <vt:i4>1</vt:i4>
      </vt:variant>
      <vt:variant>
        <vt:lpstr>عناوين الشرائح</vt:lpstr>
      </vt:variant>
      <vt:variant>
        <vt:i4>12</vt:i4>
      </vt:variant>
    </vt:vector>
  </HeadingPairs>
  <TitlesOfParts>
    <vt:vector size="13" baseType="lpstr">
      <vt:lpstr>سمة Office</vt:lpstr>
      <vt:lpstr>الفصل التاسع تمويل المنظمة الدولية</vt:lpstr>
      <vt:lpstr>تمويل المنظمات الدولية</vt:lpstr>
      <vt:lpstr>اعداد الموازنة العامة للمنظمة</vt:lpstr>
      <vt:lpstr>أولاً- إيرادات المنظمة الدولية</vt:lpstr>
      <vt:lpstr> تكملة مصادر الإيرادات الثابتة في المنظمة  اشتراكات الدول الاعضاء </vt:lpstr>
      <vt:lpstr> تكملة مصادر الإيرادات الثابتة في المنظمة  اشتراكات الدول الاعضاء </vt:lpstr>
      <vt:lpstr>تكملة مصادر الإيرادات الثابتة في المنظمة </vt:lpstr>
      <vt:lpstr>الموارد الاستثنائية للمنظمات الدولية</vt:lpstr>
      <vt:lpstr>الموارد الاستثنائية للمنظمات الدولية</vt:lpstr>
      <vt:lpstr>ثانياً- نفقات المنظمة الدولية</vt:lpstr>
      <vt:lpstr>ثالثاً- الميزانية</vt:lpstr>
      <vt:lpstr>المحاضرة القادمة إن شاء الله</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التاسع تمويل المنظمة الدولية</dc:title>
  <dc:creator>ALNIBRAS</dc:creator>
  <cp:lastModifiedBy>ALNIBRAS</cp:lastModifiedBy>
  <cp:revision>24</cp:revision>
  <dcterms:created xsi:type="dcterms:W3CDTF">2024-02-18T20:44:42Z</dcterms:created>
  <dcterms:modified xsi:type="dcterms:W3CDTF">2024-02-19T11:55:42Z</dcterms:modified>
</cp:coreProperties>
</file>